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4"/>
  </p:notesMasterIdLst>
  <p:sldIdLst>
    <p:sldId id="256" r:id="rId5"/>
    <p:sldId id="268" r:id="rId6"/>
    <p:sldId id="261" r:id="rId7"/>
    <p:sldId id="269" r:id="rId8"/>
    <p:sldId id="258" r:id="rId9"/>
    <p:sldId id="262" r:id="rId10"/>
    <p:sldId id="263" r:id="rId11"/>
    <p:sldId id="267" r:id="rId12"/>
    <p:sldId id="265" r:id="rId13"/>
    <p:sldId id="259" r:id="rId14"/>
    <p:sldId id="266" r:id="rId15"/>
    <p:sldId id="270" r:id="rId16"/>
    <p:sldId id="271" r:id="rId17"/>
    <p:sldId id="276" r:id="rId18"/>
    <p:sldId id="272" r:id="rId19"/>
    <p:sldId id="273" r:id="rId20"/>
    <p:sldId id="257" r:id="rId21"/>
    <p:sldId id="274" r:id="rId22"/>
    <p:sldId id="275" r:id="rId2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תמר פוקס" initials="תפ" lastIdx="3" clrIdx="0">
    <p:extLst>
      <p:ext uri="{19B8F6BF-5375-455C-9EA6-DF929625EA0E}">
        <p15:presenceInfo xmlns:p15="http://schemas.microsoft.com/office/powerpoint/2012/main" userId="379e360a09979d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65F"/>
    <a:srgbClr val="23B9D6"/>
    <a:srgbClr val="00BBBE"/>
    <a:srgbClr val="00B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31DF5-3362-4115-A8CB-76BECD5D2D56}" v="1" dt="2021-08-28T16:20:18.762"/>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27" autoAdjust="0"/>
    <p:restoredTop sz="84644" autoAdjust="0"/>
  </p:normalViewPr>
  <p:slideViewPr>
    <p:cSldViewPr snapToGrid="0">
      <p:cViewPr varScale="1">
        <p:scale>
          <a:sx n="96" d="100"/>
          <a:sy n="96" d="100"/>
        </p:scale>
        <p:origin x="26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 berger" userId="4bf3f41e-9733-4bba-80c5-2454b2ecf4c2" providerId="ADAL" clId="{B7431DF5-3362-4115-A8CB-76BECD5D2D56}"/>
    <pc:docChg chg="modSld">
      <pc:chgData name="Tamar berger" userId="4bf3f41e-9733-4bba-80c5-2454b2ecf4c2" providerId="ADAL" clId="{B7431DF5-3362-4115-A8CB-76BECD5D2D56}" dt="2021-08-28T16:29:34.329" v="234" actId="13244"/>
      <pc:docMkLst>
        <pc:docMk/>
      </pc:docMkLst>
      <pc:sldChg chg="modSp mod">
        <pc:chgData name="Tamar berger" userId="4bf3f41e-9733-4bba-80c5-2454b2ecf4c2" providerId="ADAL" clId="{B7431DF5-3362-4115-A8CB-76BECD5D2D56}" dt="2021-08-28T16:29:12.685" v="233" actId="962"/>
        <pc:sldMkLst>
          <pc:docMk/>
          <pc:sldMk cId="1056999287" sldId="257"/>
        </pc:sldMkLst>
        <pc:picChg chg="mod">
          <ac:chgData name="Tamar berger" userId="4bf3f41e-9733-4bba-80c5-2454b2ecf4c2" providerId="ADAL" clId="{B7431DF5-3362-4115-A8CB-76BECD5D2D56}" dt="2021-08-28T16:29:12.685" v="233" actId="962"/>
          <ac:picMkLst>
            <pc:docMk/>
            <pc:sldMk cId="1056999287" sldId="257"/>
            <ac:picMk id="2" creationId="{A65E3AB5-D43B-459C-A045-3B918A63E8EC}"/>
          </ac:picMkLst>
        </pc:picChg>
      </pc:sldChg>
      <pc:sldChg chg="modSp mod">
        <pc:chgData name="Tamar berger" userId="4bf3f41e-9733-4bba-80c5-2454b2ecf4c2" providerId="ADAL" clId="{B7431DF5-3362-4115-A8CB-76BECD5D2D56}" dt="2021-08-28T16:22:54.639" v="11" actId="962"/>
        <pc:sldMkLst>
          <pc:docMk/>
          <pc:sldMk cId="3371143388" sldId="258"/>
        </pc:sldMkLst>
        <pc:picChg chg="mod">
          <ac:chgData name="Tamar berger" userId="4bf3f41e-9733-4bba-80c5-2454b2ecf4c2" providerId="ADAL" clId="{B7431DF5-3362-4115-A8CB-76BECD5D2D56}" dt="2021-08-28T16:22:54.639" v="11" actId="962"/>
          <ac:picMkLst>
            <pc:docMk/>
            <pc:sldMk cId="3371143388" sldId="258"/>
            <ac:picMk id="8" creationId="{63C56544-573E-4490-B6C6-D135237C0B48}"/>
          </ac:picMkLst>
        </pc:picChg>
      </pc:sldChg>
      <pc:sldChg chg="modSp mod">
        <pc:chgData name="Tamar berger" userId="4bf3f41e-9733-4bba-80c5-2454b2ecf4c2" providerId="ADAL" clId="{B7431DF5-3362-4115-A8CB-76BECD5D2D56}" dt="2021-08-28T16:23:38.677" v="19" actId="962"/>
        <pc:sldMkLst>
          <pc:docMk/>
          <pc:sldMk cId="3421157133" sldId="259"/>
        </pc:sldMkLst>
        <pc:spChg chg="mod">
          <ac:chgData name="Tamar berger" userId="4bf3f41e-9733-4bba-80c5-2454b2ecf4c2" providerId="ADAL" clId="{B7431DF5-3362-4115-A8CB-76BECD5D2D56}" dt="2021-08-28T16:23:37.590" v="18" actId="962"/>
          <ac:spMkLst>
            <pc:docMk/>
            <pc:sldMk cId="3421157133" sldId="259"/>
            <ac:spMk id="21" creationId="{01285593-BECF-49DF-A824-80DE0317AA1C}"/>
          </ac:spMkLst>
        </pc:spChg>
        <pc:picChg chg="mod">
          <ac:chgData name="Tamar berger" userId="4bf3f41e-9733-4bba-80c5-2454b2ecf4c2" providerId="ADAL" clId="{B7431DF5-3362-4115-A8CB-76BECD5D2D56}" dt="2021-08-28T16:23:38.677" v="19" actId="962"/>
          <ac:picMkLst>
            <pc:docMk/>
            <pc:sldMk cId="3421157133" sldId="259"/>
            <ac:picMk id="4" creationId="{13701ACD-9168-4043-9F2A-2C5D707E907B}"/>
          </ac:picMkLst>
        </pc:picChg>
      </pc:sldChg>
      <pc:sldChg chg="modSp mod">
        <pc:chgData name="Tamar berger" userId="4bf3f41e-9733-4bba-80c5-2454b2ecf4c2" providerId="ADAL" clId="{B7431DF5-3362-4115-A8CB-76BECD5D2D56}" dt="2021-08-28T16:22:34.396" v="9" actId="962"/>
        <pc:sldMkLst>
          <pc:docMk/>
          <pc:sldMk cId="3392057010" sldId="261"/>
        </pc:sldMkLst>
        <pc:picChg chg="mod">
          <ac:chgData name="Tamar berger" userId="4bf3f41e-9733-4bba-80c5-2454b2ecf4c2" providerId="ADAL" clId="{B7431DF5-3362-4115-A8CB-76BECD5D2D56}" dt="2021-08-28T16:22:34.396" v="9" actId="962"/>
          <ac:picMkLst>
            <pc:docMk/>
            <pc:sldMk cId="3392057010" sldId="261"/>
            <ac:picMk id="4" creationId="{ED88816E-1848-45BD-A4A6-738FA979A27B}"/>
          </ac:picMkLst>
        </pc:picChg>
      </pc:sldChg>
      <pc:sldChg chg="modSp mod">
        <pc:chgData name="Tamar berger" userId="4bf3f41e-9733-4bba-80c5-2454b2ecf4c2" providerId="ADAL" clId="{B7431DF5-3362-4115-A8CB-76BECD5D2D56}" dt="2021-08-28T16:22:57.883" v="12" actId="962"/>
        <pc:sldMkLst>
          <pc:docMk/>
          <pc:sldMk cId="2933758359" sldId="262"/>
        </pc:sldMkLst>
        <pc:picChg chg="mod">
          <ac:chgData name="Tamar berger" userId="4bf3f41e-9733-4bba-80c5-2454b2ecf4c2" providerId="ADAL" clId="{B7431DF5-3362-4115-A8CB-76BECD5D2D56}" dt="2021-08-28T16:22:57.883" v="12" actId="962"/>
          <ac:picMkLst>
            <pc:docMk/>
            <pc:sldMk cId="2933758359" sldId="262"/>
            <ac:picMk id="2" creationId="{E196A995-DBC9-4A7B-8A80-9791BB5DD617}"/>
          </ac:picMkLst>
        </pc:picChg>
      </pc:sldChg>
      <pc:sldChg chg="modSp mod">
        <pc:chgData name="Tamar berger" userId="4bf3f41e-9733-4bba-80c5-2454b2ecf4c2" providerId="ADAL" clId="{B7431DF5-3362-4115-A8CB-76BECD5D2D56}" dt="2021-08-28T16:23:17.750" v="13" actId="962"/>
        <pc:sldMkLst>
          <pc:docMk/>
          <pc:sldMk cId="2497661832" sldId="263"/>
        </pc:sldMkLst>
        <pc:picChg chg="mod">
          <ac:chgData name="Tamar berger" userId="4bf3f41e-9733-4bba-80c5-2454b2ecf4c2" providerId="ADAL" clId="{B7431DF5-3362-4115-A8CB-76BECD5D2D56}" dt="2021-08-28T16:23:17.750" v="13" actId="962"/>
          <ac:picMkLst>
            <pc:docMk/>
            <pc:sldMk cId="2497661832" sldId="263"/>
            <ac:picMk id="8" creationId="{A1385884-8E7D-403B-BEFC-97398618E564}"/>
          </ac:picMkLst>
        </pc:picChg>
      </pc:sldChg>
      <pc:sldChg chg="modSp mod">
        <pc:chgData name="Tamar berger" userId="4bf3f41e-9733-4bba-80c5-2454b2ecf4c2" providerId="ADAL" clId="{B7431DF5-3362-4115-A8CB-76BECD5D2D56}" dt="2021-08-28T16:23:32.212" v="15" actId="962"/>
        <pc:sldMkLst>
          <pc:docMk/>
          <pc:sldMk cId="2029912997" sldId="265"/>
        </pc:sldMkLst>
        <pc:picChg chg="mod">
          <ac:chgData name="Tamar berger" userId="4bf3f41e-9733-4bba-80c5-2454b2ecf4c2" providerId="ADAL" clId="{B7431DF5-3362-4115-A8CB-76BECD5D2D56}" dt="2021-08-28T16:23:32.212" v="15" actId="962"/>
          <ac:picMkLst>
            <pc:docMk/>
            <pc:sldMk cId="2029912997" sldId="265"/>
            <ac:picMk id="3" creationId="{00F13EDD-3E5E-4931-9CF8-8EE9C559B869}"/>
          </ac:picMkLst>
        </pc:picChg>
      </pc:sldChg>
      <pc:sldChg chg="modSp mod">
        <pc:chgData name="Tamar berger" userId="4bf3f41e-9733-4bba-80c5-2454b2ecf4c2" providerId="ADAL" clId="{B7431DF5-3362-4115-A8CB-76BECD5D2D56}" dt="2021-08-28T16:23:27.393" v="14" actId="962"/>
        <pc:sldMkLst>
          <pc:docMk/>
          <pc:sldMk cId="1863806925" sldId="267"/>
        </pc:sldMkLst>
        <pc:picChg chg="mod">
          <ac:chgData name="Tamar berger" userId="4bf3f41e-9733-4bba-80c5-2454b2ecf4c2" providerId="ADAL" clId="{B7431DF5-3362-4115-A8CB-76BECD5D2D56}" dt="2021-08-28T16:23:27.393" v="14" actId="962"/>
          <ac:picMkLst>
            <pc:docMk/>
            <pc:sldMk cId="1863806925" sldId="267"/>
            <ac:picMk id="3" creationId="{CD8178B1-3343-42C8-A1F0-59CE03178336}"/>
          </ac:picMkLst>
        </pc:picChg>
      </pc:sldChg>
      <pc:sldChg chg="modSp mod">
        <pc:chgData name="Tamar berger" userId="4bf3f41e-9733-4bba-80c5-2454b2ecf4c2" providerId="ADAL" clId="{B7431DF5-3362-4115-A8CB-76BECD5D2D56}" dt="2021-08-28T16:26:22.607" v="29" actId="962"/>
        <pc:sldMkLst>
          <pc:docMk/>
          <pc:sldMk cId="3319760418" sldId="268"/>
        </pc:sldMkLst>
        <pc:spChg chg="mod ord">
          <ac:chgData name="Tamar berger" userId="4bf3f41e-9733-4bba-80c5-2454b2ecf4c2" providerId="ADAL" clId="{B7431DF5-3362-4115-A8CB-76BECD5D2D56}" dt="2021-08-28T16:21:46.592" v="8" actId="166"/>
          <ac:spMkLst>
            <pc:docMk/>
            <pc:sldMk cId="3319760418" sldId="268"/>
            <ac:spMk id="15" creationId="{FB061977-2142-485B-A02C-2669653EEAE0}"/>
          </ac:spMkLst>
        </pc:spChg>
        <pc:grpChg chg="mod">
          <ac:chgData name="Tamar berger" userId="4bf3f41e-9733-4bba-80c5-2454b2ecf4c2" providerId="ADAL" clId="{B7431DF5-3362-4115-A8CB-76BECD5D2D56}" dt="2021-08-28T16:26:22.607" v="29" actId="962"/>
          <ac:grpSpMkLst>
            <pc:docMk/>
            <pc:sldMk cId="3319760418" sldId="268"/>
            <ac:grpSpMk id="14" creationId="{0FDCC98A-F926-4027-BFA0-921ABD2ADBC8}"/>
          </ac:grpSpMkLst>
        </pc:grpChg>
      </pc:sldChg>
      <pc:sldChg chg="modSp mod">
        <pc:chgData name="Tamar berger" userId="4bf3f41e-9733-4bba-80c5-2454b2ecf4c2" providerId="ADAL" clId="{B7431DF5-3362-4115-A8CB-76BECD5D2D56}" dt="2021-08-28T16:22:46.339" v="10" actId="962"/>
        <pc:sldMkLst>
          <pc:docMk/>
          <pc:sldMk cId="2026093113" sldId="269"/>
        </pc:sldMkLst>
        <pc:picChg chg="mod">
          <ac:chgData name="Tamar berger" userId="4bf3f41e-9733-4bba-80c5-2454b2ecf4c2" providerId="ADAL" clId="{B7431DF5-3362-4115-A8CB-76BECD5D2D56}" dt="2021-08-28T16:22:46.339" v="10" actId="962"/>
          <ac:picMkLst>
            <pc:docMk/>
            <pc:sldMk cId="2026093113" sldId="269"/>
            <ac:picMk id="10" creationId="{64D53694-A790-48E4-88AD-C64610FA0721}"/>
          </ac:picMkLst>
        </pc:picChg>
      </pc:sldChg>
      <pc:sldChg chg="modSp mod">
        <pc:chgData name="Tamar berger" userId="4bf3f41e-9733-4bba-80c5-2454b2ecf4c2" providerId="ADAL" clId="{B7431DF5-3362-4115-A8CB-76BECD5D2D56}" dt="2021-08-28T16:25:44.590" v="26" actId="962"/>
        <pc:sldMkLst>
          <pc:docMk/>
          <pc:sldMk cId="744538073" sldId="270"/>
        </pc:sldMkLst>
        <pc:spChg chg="mod ord">
          <ac:chgData name="Tamar berger" userId="4bf3f41e-9733-4bba-80c5-2454b2ecf4c2" providerId="ADAL" clId="{B7431DF5-3362-4115-A8CB-76BECD5D2D56}" dt="2021-08-28T16:24:43.010" v="25" actId="962"/>
          <ac:spMkLst>
            <pc:docMk/>
            <pc:sldMk cId="744538073" sldId="270"/>
            <ac:spMk id="15" creationId="{FB061977-2142-485B-A02C-2669653EEAE0}"/>
          </ac:spMkLst>
        </pc:spChg>
        <pc:grpChg chg="mod">
          <ac:chgData name="Tamar berger" userId="4bf3f41e-9733-4bba-80c5-2454b2ecf4c2" providerId="ADAL" clId="{B7431DF5-3362-4115-A8CB-76BECD5D2D56}" dt="2021-08-28T16:25:44.590" v="26" actId="962"/>
          <ac:grpSpMkLst>
            <pc:docMk/>
            <pc:sldMk cId="744538073" sldId="270"/>
            <ac:grpSpMk id="14" creationId="{0FDCC98A-F926-4027-BFA0-921ABD2ADBC8}"/>
          </ac:grpSpMkLst>
        </pc:grpChg>
      </pc:sldChg>
      <pc:sldChg chg="modSp mod">
        <pc:chgData name="Tamar berger" userId="4bf3f41e-9733-4bba-80c5-2454b2ecf4c2" providerId="ADAL" clId="{B7431DF5-3362-4115-A8CB-76BECD5D2D56}" dt="2021-08-28T16:26:42.850" v="32" actId="962"/>
        <pc:sldMkLst>
          <pc:docMk/>
          <pc:sldMk cId="659983175" sldId="271"/>
        </pc:sldMkLst>
        <pc:picChg chg="mod">
          <ac:chgData name="Tamar berger" userId="4bf3f41e-9733-4bba-80c5-2454b2ecf4c2" providerId="ADAL" clId="{B7431DF5-3362-4115-A8CB-76BECD5D2D56}" dt="2021-08-28T16:26:42.850" v="32" actId="962"/>
          <ac:picMkLst>
            <pc:docMk/>
            <pc:sldMk cId="659983175" sldId="271"/>
            <ac:picMk id="4" creationId="{CDCCA95C-4FBD-4A3F-A948-64C433EF3428}"/>
          </ac:picMkLst>
        </pc:picChg>
      </pc:sldChg>
      <pc:sldChg chg="modSp mod">
        <pc:chgData name="Tamar berger" userId="4bf3f41e-9733-4bba-80c5-2454b2ecf4c2" providerId="ADAL" clId="{B7431DF5-3362-4115-A8CB-76BECD5D2D56}" dt="2021-08-28T16:29:34.329" v="234" actId="13244"/>
        <pc:sldMkLst>
          <pc:docMk/>
          <pc:sldMk cId="535223364" sldId="274"/>
        </pc:sldMkLst>
        <pc:spChg chg="ord">
          <ac:chgData name="Tamar berger" userId="4bf3f41e-9733-4bba-80c5-2454b2ecf4c2" providerId="ADAL" clId="{B7431DF5-3362-4115-A8CB-76BECD5D2D56}" dt="2021-08-28T16:29:34.329" v="234" actId="13244"/>
          <ac:spMkLst>
            <pc:docMk/>
            <pc:sldMk cId="535223364" sldId="274"/>
            <ac:spMk id="7" creationId="{B225A753-7733-4F3B-A05A-6D8FFA094B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BB14BD9-71C3-46BC-9FEE-727320FC1574}" type="datetimeFigureOut">
              <a:rPr lang="he-IL" smtClean="0"/>
              <a:t>כ'/אלול/תשפ"א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2398C2C-8FE5-4629-A84C-F77B2B35B75D}" type="slidenum">
              <a:rPr lang="he-IL" smtClean="0"/>
              <a:t>‹#›</a:t>
            </a:fld>
            <a:endParaRPr lang="he-IL"/>
          </a:p>
        </p:txBody>
      </p:sp>
    </p:spTree>
    <p:extLst>
      <p:ext uri="{BB962C8B-B14F-4D97-AF65-F5344CB8AC3E}">
        <p14:creationId xmlns:p14="http://schemas.microsoft.com/office/powerpoint/2010/main" val="29050721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he.wikipedia.org/wiki/%D7%99%D7%95%D7%A7%D7%A8_%D7%94%D7%9E%D7%97%D7%99%D7%94" TargetMode="External"/><Relationship Id="rId3" Type="http://schemas.openxmlformats.org/officeDocument/2006/relationships/hyperlink" Target="https://he.wikipedia.org/wiki/%D7%9E%D7%9E%D7%A9%D7%9C%D7%AA_%D7%99%D7%A9%D7%A8%D7%90%D7%9C" TargetMode="External"/><Relationship Id="rId7" Type="http://schemas.openxmlformats.org/officeDocument/2006/relationships/hyperlink" Target="https://he.wikipedia.org/wiki/%D7%97%D7%91%D7%A8_%D7%9B%D7%A0%D7%A1%D7%A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he.wikipedia.org/wiki/%D7%9E%D7%A0%D7%95%D7%90%D7%9C_%D7%98%D7%A8%D7%9B%D7%98%D7%A0%D7%91%D7%A8%D7%92" TargetMode="External"/><Relationship Id="rId5" Type="http://schemas.openxmlformats.org/officeDocument/2006/relationships/hyperlink" Target="https://he.wikipedia.org/wiki/%D7%95%D7%A2%D7%93%D7%AA_%D7%98%D7%A8%D7%9B%D7%98%D7%A0%D7%91%D7%A8%D7%92" TargetMode="External"/><Relationship Id="rId4" Type="http://schemas.openxmlformats.org/officeDocument/2006/relationships/hyperlink" Target="#cite_note-2"/></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endParaRPr lang="he-IL" b="1" dirty="0"/>
          </a:p>
          <a:p>
            <a:r>
              <a:rPr lang="he-IL" b="0" dirty="0"/>
              <a:t>בכל שקף –</a:t>
            </a:r>
          </a:p>
          <a:p>
            <a:pPr marL="228600" indent="-228600">
              <a:buAutoNum type="arabicPeriod"/>
            </a:pPr>
            <a:r>
              <a:rPr lang="he-IL" b="0" dirty="0"/>
              <a:t>ראשית </a:t>
            </a:r>
            <a:r>
              <a:rPr lang="he-IL" b="1" dirty="0"/>
              <a:t>הציגי</a:t>
            </a:r>
            <a:r>
              <a:rPr lang="he-IL" b="0" dirty="0"/>
              <a:t> את התמונה ושאלי את המשתתפות אם הן מזהות מי זו ומה הן יודעות עליה ועל פועלה</a:t>
            </a:r>
          </a:p>
          <a:p>
            <a:pPr marL="228600" indent="-228600">
              <a:buAutoNum type="arabicPeriod"/>
            </a:pPr>
            <a:r>
              <a:rPr lang="he-IL" b="1" dirty="0"/>
              <a:t>חשפי</a:t>
            </a:r>
            <a:r>
              <a:rPr lang="he-IL" b="0" dirty="0"/>
              <a:t> את הפרטים ותארי בקצרה</a:t>
            </a:r>
          </a:p>
          <a:p>
            <a:pPr marL="228600" indent="-228600">
              <a:buAutoNum type="arabicPeriod"/>
            </a:pPr>
            <a:r>
              <a:rPr lang="he-IL" b="1" dirty="0"/>
              <a:t>דוני</a:t>
            </a:r>
            <a:r>
              <a:rPr lang="he-IL" b="0" dirty="0"/>
              <a:t> בקצרה עם המשתתפות: מה התחום בו </a:t>
            </a:r>
            <a:r>
              <a:rPr lang="he-IL" b="0" dirty="0" err="1"/>
              <a:t>היתה</a:t>
            </a:r>
            <a:r>
              <a:rPr lang="he-IL" b="0" dirty="0"/>
              <a:t> הפעילות</a:t>
            </a:r>
            <a:br>
              <a:rPr lang="en-US" b="0" dirty="0"/>
            </a:br>
            <a:r>
              <a:rPr lang="he-IL" b="0" dirty="0"/>
              <a:t>* שימי לב כי בשלב זה עדיין אין צורך לשלב מונחים כמו "זירה" שהמשתתפות טרם נחשפו אליהם. </a:t>
            </a:r>
            <a:br>
              <a:rPr lang="en-US" b="0" dirty="0"/>
            </a:br>
            <a:r>
              <a:rPr lang="he-IL" b="0" dirty="0"/>
              <a:t>חשוב שיבחינו שיש תחומי פעילות מגוונים.</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2</a:t>
            </a:fld>
            <a:endParaRPr lang="he-IL"/>
          </a:p>
        </p:txBody>
      </p:sp>
    </p:spTree>
    <p:extLst>
      <p:ext uri="{BB962C8B-B14F-4D97-AF65-F5344CB8AC3E}">
        <p14:creationId xmlns:p14="http://schemas.microsoft.com/office/powerpoint/2010/main" val="258390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הוסיפי 1-2 שקפים עם דוגמאות מהסביבה הקרובה לצעירות של הקהילה, כמו אקטיביסטיות מהיישוב.</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11</a:t>
            </a:fld>
            <a:endParaRPr lang="he-IL"/>
          </a:p>
        </p:txBody>
      </p:sp>
    </p:spTree>
    <p:extLst>
      <p:ext uri="{BB962C8B-B14F-4D97-AF65-F5344CB8AC3E}">
        <p14:creationId xmlns:p14="http://schemas.microsoft.com/office/powerpoint/2010/main" val="402725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endParaRPr lang="he-IL" b="1" dirty="0"/>
          </a:p>
          <a:p>
            <a:pPr marL="171450" indent="-171450">
              <a:buFont typeface="Arial" panose="020B0604020202020204" pitchFamily="34" charset="0"/>
              <a:buChar char="•"/>
            </a:pPr>
            <a:r>
              <a:rPr lang="he-IL" b="1" dirty="0"/>
              <a:t>הובילי</a:t>
            </a:r>
            <a:r>
              <a:rPr lang="he-IL" b="0" dirty="0"/>
              <a:t> דיון מסכם עם המשתתפות, על בסיס השאלות שעל גבי השקף (שמקבילות לשאלות בדפי הצפייה)</a:t>
            </a:r>
          </a:p>
          <a:p>
            <a:pPr marL="171450" indent="-171450">
              <a:buFont typeface="Arial" panose="020B0604020202020204" pitchFamily="34" charset="0"/>
              <a:buChar char="•"/>
            </a:pPr>
            <a:r>
              <a:rPr lang="he-IL" b="1" dirty="0"/>
              <a:t>הדגישי</a:t>
            </a:r>
            <a:r>
              <a:rPr lang="he-IL" b="0" dirty="0"/>
              <a:t> את ריבוי הזירות שהוצגו מתוך ההתבוננות בפעילות השונות</a:t>
            </a:r>
          </a:p>
          <a:p>
            <a:pPr marL="171450" indent="-171450">
              <a:buFont typeface="Arial" panose="020B0604020202020204" pitchFamily="34" charset="0"/>
              <a:buChar char="•"/>
            </a:pPr>
            <a:r>
              <a:rPr lang="he-IL" b="1" dirty="0"/>
              <a:t>הבחיני</a:t>
            </a:r>
            <a:r>
              <a:rPr lang="he-IL" b="0" dirty="0"/>
              <a:t> בהתייחסות שלך בין זירה לבין הנושא הספציפי, כתשתית להבנת זירות המחוון</a:t>
            </a:r>
          </a:p>
          <a:p>
            <a:pPr marL="171450" indent="-171450">
              <a:buFont typeface="Arial" panose="020B0604020202020204" pitchFamily="34" charset="0"/>
              <a:buChar char="•"/>
            </a:pPr>
            <a:r>
              <a:rPr lang="he-IL" b="1" dirty="0"/>
              <a:t>התייחסי</a:t>
            </a:r>
            <a:r>
              <a:rPr lang="he-IL" b="0" dirty="0"/>
              <a:t> בשאלה השלישית לתפיסת המסוגלות, בעיקר אם עולים חסמים תפיסתיים (חשות שאינן יכולות להשפיע): </a:t>
            </a:r>
            <a:r>
              <a:rPr lang="he-IL" b="1" dirty="0"/>
              <a:t>קשרי</a:t>
            </a:r>
            <a:r>
              <a:rPr lang="he-IL" b="0" dirty="0"/>
              <a:t> את השיח לתרגיל הפתיחה (צעדים ראשונים)  והדגישי כי השתתפות יכולה להיות גם בפעולות 'צנועות' יותר</a:t>
            </a:r>
          </a:p>
          <a:p>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12</a:t>
            </a:fld>
            <a:endParaRPr lang="he-IL"/>
          </a:p>
        </p:txBody>
      </p:sp>
    </p:spTree>
    <p:extLst>
      <p:ext uri="{BB962C8B-B14F-4D97-AF65-F5344CB8AC3E}">
        <p14:creationId xmlns:p14="http://schemas.microsoft.com/office/powerpoint/2010/main" val="93197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r>
              <a:rPr lang="he-IL" b="0" dirty="0"/>
              <a:t>זהו חלק שני של הדיון שנותן מקום להיבט המגדרי. </a:t>
            </a:r>
            <a:endParaRPr lang="he-IL" b="1" dirty="0"/>
          </a:p>
          <a:p>
            <a:pPr marL="171450" indent="-171450">
              <a:buFont typeface="Arial" panose="020B0604020202020204" pitchFamily="34" charset="0"/>
              <a:buChar char="•"/>
            </a:pPr>
            <a:r>
              <a:rPr lang="he-IL" b="1" dirty="0"/>
              <a:t>הפני </a:t>
            </a:r>
            <a:r>
              <a:rPr lang="he-IL" b="0" dirty="0"/>
              <a:t>תשומת ליבן של המשתתפות לכך שהצגנו כאן רק פעילות נשים. זו בחירה שלנו להתמקד כאן בנשים בתוך הקהילה הנשית.</a:t>
            </a:r>
          </a:p>
          <a:p>
            <a:pPr marL="171450" indent="-171450">
              <a:buFont typeface="Arial" panose="020B0604020202020204" pitchFamily="34" charset="0"/>
              <a:buChar char="•"/>
            </a:pPr>
            <a:r>
              <a:rPr lang="he-IL" b="1" dirty="0"/>
              <a:t>הובילי</a:t>
            </a:r>
            <a:r>
              <a:rPr lang="he-IL" b="0" dirty="0"/>
              <a:t> דיון מסכם עם המשתתפות, על בסיס השאלות שעל גבי השקף </a:t>
            </a:r>
          </a:p>
          <a:p>
            <a:pPr marL="171450" indent="-171450">
              <a:buFont typeface="Arial" panose="020B0604020202020204" pitchFamily="34" charset="0"/>
              <a:buChar char="•"/>
            </a:pPr>
            <a:r>
              <a:rPr lang="he-IL" b="1" dirty="0"/>
              <a:t>ני </a:t>
            </a:r>
            <a:r>
              <a:rPr lang="he-IL" b="0" dirty="0"/>
              <a:t>מקום לחיבור אישי – איפה פוגש אותן עצמן המקום המגדרי?</a:t>
            </a:r>
            <a:r>
              <a:rPr lang="en-US" b="0" dirty="0"/>
              <a:t> </a:t>
            </a:r>
            <a:r>
              <a:rPr lang="he-IL" b="0" dirty="0"/>
              <a:t>איזה אתגרים ומחירים עשויות לשלם?</a:t>
            </a:r>
          </a:p>
          <a:p>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13</a:t>
            </a:fld>
            <a:endParaRPr lang="he-IL"/>
          </a:p>
        </p:txBody>
      </p:sp>
    </p:spTree>
    <p:extLst>
      <p:ext uri="{BB962C8B-B14F-4D97-AF65-F5344CB8AC3E}">
        <p14:creationId xmlns:p14="http://schemas.microsoft.com/office/powerpoint/2010/main" val="87362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r>
              <a:rPr lang="he-IL" b="0" dirty="0"/>
              <a:t>הרחיבי על מאפיינים של אקטיביזם נשי: </a:t>
            </a:r>
            <a:endParaRPr lang="he-IL" b="1"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מחזק זהות, שייכות, מסוגלות – </a:t>
            </a:r>
            <a:r>
              <a:rPr lang="he-IL" dirty="0"/>
              <a:t>אקטיביזם קשור לרמות גבוהות של התנהגות פרו-סוציאלית, רכישת מיומנויות תקשורת ומנהיגות, חיזוק מסוגלות עצמית ואקדמית, פיתוח צדק חברתי ועמדות פלורליסטיות, רמה גבוהה של רווחה נפשית והגברת אקטיביזם בעתיד. </a:t>
            </a:r>
          </a:p>
          <a:p>
            <a:pPr marL="171450" indent="-171450">
              <a:buFont typeface="Arial" panose="020B0604020202020204" pitchFamily="34" charset="0"/>
              <a:buChar char="•"/>
            </a:pPr>
            <a:r>
              <a:rPr lang="he-IL" b="1" dirty="0"/>
              <a:t>אחוות נשים </a:t>
            </a:r>
            <a:r>
              <a:rPr lang="he-IL" b="0" dirty="0"/>
              <a:t>– זהו אקטיביזם </a:t>
            </a:r>
            <a:r>
              <a:rPr lang="he-IL" dirty="0"/>
              <a:t>רגשי. מבוסס על יחסים בין אישיים. עיסוק ברמת ניהול הבית והורדת לחץ (עזרה עם ילדים, בישול), אבל זהו בסיס לשינוי קולקטיבי וגודל יותר.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1" dirty="0"/>
              <a:t>אופי קהילתי / קבוצתי </a:t>
            </a:r>
            <a:r>
              <a:rPr lang="he-IL" dirty="0"/>
              <a:t>- </a:t>
            </a:r>
            <a:r>
              <a:rPr lang="he-IL" sz="1200" dirty="0"/>
              <a:t>רמה גבוהה של קשרים חברתיים, שימוש בקבוצות </a:t>
            </a:r>
            <a:r>
              <a:rPr lang="he-IL" sz="1200" dirty="0" err="1"/>
              <a:t>וואטסאפ</a:t>
            </a:r>
            <a:r>
              <a:rPr lang="he-IL" sz="1200" dirty="0"/>
              <a:t> </a:t>
            </a:r>
            <a:r>
              <a:rPr lang="he-IL" sz="1200" dirty="0" err="1"/>
              <a:t>ופייסבוק</a:t>
            </a:r>
            <a:r>
              <a:rPr lang="he-IL" sz="1200" dirty="0"/>
              <a:t>, יצירת קואליציות ושיתופי פעולה עם ארגונים מקומיים.</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dirty="0"/>
              <a:t>לוקאלי</a:t>
            </a:r>
            <a:r>
              <a:rPr lang="he-IL" sz="1200" dirty="0"/>
              <a:t> - עיקר פעילות נסובה סביב תחומים </a:t>
            </a:r>
            <a:r>
              <a:rPr lang="he-IL" sz="1200" b="1" dirty="0"/>
              <a:t>לוקאלים</a:t>
            </a:r>
            <a:r>
              <a:rPr lang="he-IL" sz="1200" dirty="0"/>
              <a:t> כמו חינוך, בריאות, רווחה, דיור אפקטיבי, אלימות וצדק סביבתי.</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dirty="0"/>
              <a:t>אלטרואיזם</a:t>
            </a:r>
            <a:r>
              <a:rPr lang="he-IL" sz="1200" dirty="0"/>
              <a:t> - </a:t>
            </a:r>
            <a:r>
              <a:rPr lang="he-IL" sz="1200" dirty="0">
                <a:solidFill>
                  <a:srgbClr val="FFFFFF"/>
                </a:solidFill>
              </a:rPr>
              <a:t>בעוד שנשים נוטות להתנדב </a:t>
            </a:r>
            <a:r>
              <a:rPr lang="he-IL" sz="1200" b="1" dirty="0">
                <a:solidFill>
                  <a:srgbClr val="FFFFFF"/>
                </a:solidFill>
              </a:rPr>
              <a:t>ממניעים ערכיים-אלטרואיסטיים </a:t>
            </a:r>
            <a:r>
              <a:rPr lang="en-US" sz="1200" b="1" dirty="0">
                <a:solidFill>
                  <a:srgbClr val="FFFFFF"/>
                </a:solidFill>
              </a:rPr>
              <a:t>(values (motivation</a:t>
            </a:r>
            <a:r>
              <a:rPr lang="he-IL" sz="1200" b="1" dirty="0">
                <a:solidFill>
                  <a:srgbClr val="FFFFFF"/>
                </a:solidFill>
              </a:rPr>
              <a:t> </a:t>
            </a:r>
            <a:r>
              <a:rPr lang="he-IL" sz="1200" dirty="0">
                <a:solidFill>
                  <a:srgbClr val="FFFFFF"/>
                </a:solidFill>
              </a:rPr>
              <a:t>גברים נוטים להתנדב ממניעים אגואיסטיים של קידום עצמי.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dirty="0">
                <a:solidFill>
                  <a:srgbClr val="FFFFFF"/>
                </a:solidFill>
              </a:rPr>
              <a:t>ריבוי חסמים </a:t>
            </a:r>
            <a:r>
              <a:rPr lang="he-IL" sz="1200" dirty="0">
                <a:solidFill>
                  <a:srgbClr val="FFFFFF"/>
                </a:solidFill>
              </a:rPr>
              <a:t>- מגוון של </a:t>
            </a:r>
            <a:r>
              <a:rPr lang="he-IL" sz="1200" b="1" dirty="0">
                <a:solidFill>
                  <a:srgbClr val="FFFFFF"/>
                </a:solidFill>
              </a:rPr>
              <a:t>חסמים</a:t>
            </a:r>
            <a:r>
              <a:rPr lang="he-IL" sz="1200" dirty="0">
                <a:solidFill>
                  <a:srgbClr val="FFFFFF"/>
                </a:solidFill>
              </a:rPr>
              <a:t> חברתיים עלול להקשות על מעורבות נשים באקטיביזם כמו חוסר הסכמה של הוריהן או בעליהן, מחסור בזמן וכסף, פחד להיתפס כמי שאין לה מה לתרום/השתקה עצמית.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dirty="0">
              <a:solidFill>
                <a:srgbClr val="FFFFFF"/>
              </a:solidFil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dirty="0">
                <a:solidFill>
                  <a:srgbClr val="FFFFFF"/>
                </a:solidFill>
              </a:rPr>
              <a:t>הדגישי</a:t>
            </a:r>
            <a:r>
              <a:rPr lang="he-IL" sz="1200" dirty="0">
                <a:solidFill>
                  <a:srgbClr val="FFFFFF"/>
                </a:solidFill>
              </a:rPr>
              <a:t> כי מאפיינים אלה הם אפיונים כלליים נפוצים. יש כמובן מקרים אחרים כמו אקטיביזם נשי ארצי או גלובלי  וכדומה.</a:t>
            </a:r>
            <a:endParaRPr lang="en-US" sz="1200" dirty="0">
              <a:solidFill>
                <a:srgbClr val="FFFFFF"/>
              </a:solidFil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dirty="0">
              <a:solidFill>
                <a:srgbClr val="FFFFFF"/>
              </a:solidFil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dirty="0"/>
          </a:p>
          <a:p>
            <a:pPr marL="171450" indent="-171450">
              <a:buFont typeface="Arial" panose="020B0604020202020204" pitchFamily="34" charset="0"/>
              <a:buChar char="•"/>
            </a:pPr>
            <a:endParaRPr lang="he-IL" dirty="0"/>
          </a:p>
          <a:p>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14</a:t>
            </a:fld>
            <a:endParaRPr lang="he-IL"/>
          </a:p>
        </p:txBody>
      </p:sp>
    </p:spTree>
    <p:extLst>
      <p:ext uri="{BB962C8B-B14F-4D97-AF65-F5344CB8AC3E}">
        <p14:creationId xmlns:p14="http://schemas.microsoft.com/office/powerpoint/2010/main" val="109970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r>
              <a:rPr lang="he-IL" b="0" dirty="0"/>
              <a:t>הסרטון בא להציג ולהמחיש את קונספט </a:t>
            </a:r>
            <a:r>
              <a:rPr lang="he-IL" b="0" dirty="0" err="1"/>
              <a:t>האלגואיזם</a:t>
            </a:r>
            <a:r>
              <a:rPr lang="he-IL" b="0" dirty="0"/>
              <a:t>.</a:t>
            </a:r>
          </a:p>
          <a:p>
            <a:endParaRPr lang="he-IL" b="1" dirty="0"/>
          </a:p>
          <a:p>
            <a:pPr marL="171450" indent="-171450">
              <a:buFont typeface="Arial" panose="020B0604020202020204" pitchFamily="34" charset="0"/>
              <a:buChar char="•"/>
            </a:pPr>
            <a:r>
              <a:rPr lang="he-IL" b="1" dirty="0"/>
              <a:t>בקשי </a:t>
            </a:r>
            <a:r>
              <a:rPr lang="he-IL" b="0" dirty="0"/>
              <a:t>מהמשתתפות כי בעת הצפייה בסרטון יחשבו:</a:t>
            </a:r>
            <a:r>
              <a:rPr lang="en-US" b="0" dirty="0"/>
              <a:t> </a:t>
            </a:r>
            <a:endParaRPr lang="he-IL" b="0" dirty="0"/>
          </a:p>
          <a:p>
            <a:pPr marL="628650" lvl="1" indent="-171450">
              <a:buFont typeface="Arial" panose="020B0604020202020204" pitchFamily="34" charset="0"/>
              <a:buChar char="•"/>
            </a:pPr>
            <a:r>
              <a:rPr lang="he-IL" b="0" dirty="0"/>
              <a:t>במה הדברים קשורים לנושא שלנו?</a:t>
            </a:r>
          </a:p>
          <a:p>
            <a:pPr marL="628650" lvl="1" indent="-171450">
              <a:buFont typeface="Arial" panose="020B0604020202020204" pitchFamily="34" charset="0"/>
              <a:buChar char="•"/>
            </a:pPr>
            <a:r>
              <a:rPr lang="he-IL" b="0" dirty="0"/>
              <a:t>האם הסרטון מחדש להן?</a:t>
            </a:r>
            <a:r>
              <a:rPr lang="en-US" b="0" dirty="0"/>
              <a:t> </a:t>
            </a:r>
            <a:r>
              <a:rPr lang="he-IL" b="0" dirty="0"/>
              <a:t>במה?</a:t>
            </a:r>
          </a:p>
          <a:p>
            <a:pPr marL="171450" indent="-171450">
              <a:buFont typeface="Arial" panose="020B0604020202020204" pitchFamily="34" charset="0"/>
              <a:buChar char="•"/>
            </a:pPr>
            <a:r>
              <a:rPr lang="he-IL" b="1" dirty="0"/>
              <a:t>הציגי </a:t>
            </a:r>
            <a:r>
              <a:rPr lang="he-IL" b="0" dirty="0"/>
              <a:t>את הסרטון</a:t>
            </a:r>
          </a:p>
          <a:p>
            <a:pPr marL="171450" indent="-171450">
              <a:buFont typeface="Arial" panose="020B0604020202020204" pitchFamily="34" charset="0"/>
              <a:buChar char="•"/>
            </a:pPr>
            <a:r>
              <a:rPr lang="he-IL" b="1" dirty="0"/>
              <a:t>דוני </a:t>
            </a:r>
            <a:r>
              <a:rPr lang="he-IL" b="0" dirty="0"/>
              <a:t>עם המשתתפות:</a:t>
            </a:r>
          </a:p>
          <a:p>
            <a:pPr marL="628650" lvl="1" indent="-171450">
              <a:buFont typeface="Arial" panose="020B0604020202020204" pitchFamily="34" charset="0"/>
              <a:buChar char="•"/>
            </a:pPr>
            <a:r>
              <a:rPr lang="he-IL" b="0" dirty="0"/>
              <a:t>האם מה שראינו בסרטון זה אקטיביזם ?</a:t>
            </a:r>
            <a:r>
              <a:rPr lang="en-US" b="0" dirty="0"/>
              <a:t> </a:t>
            </a:r>
            <a:r>
              <a:rPr lang="he-IL" b="0" dirty="0"/>
              <a:t>למה (כן/לא)?</a:t>
            </a:r>
          </a:p>
          <a:p>
            <a:pPr marL="628650" lvl="1" indent="-171450">
              <a:buFont typeface="Arial" panose="020B0604020202020204" pitchFamily="34" charset="0"/>
              <a:buChar char="•"/>
            </a:pPr>
            <a:r>
              <a:rPr lang="he-IL" b="0" dirty="0"/>
              <a:t>האם חייבים הקרבה אישית בשביל להשתתף?</a:t>
            </a:r>
            <a:r>
              <a:rPr lang="en-US" b="0" dirty="0"/>
              <a:t> </a:t>
            </a:r>
            <a:endParaRPr lang="he-IL" b="0" dirty="0"/>
          </a:p>
          <a:p>
            <a:pPr marL="628650" lvl="1" indent="-171450">
              <a:buFont typeface="Arial" panose="020B0604020202020204" pitchFamily="34" charset="0"/>
              <a:buChar char="•"/>
            </a:pPr>
            <a:r>
              <a:rPr lang="he-IL" b="0" dirty="0"/>
              <a:t>האם אקטיביזם היא אירוע חד פעמי או פעילות מתמשכת (תשובה: אפשרי</a:t>
            </a:r>
            <a:r>
              <a:rPr lang="en-US" b="0" dirty="0"/>
              <a:t> </a:t>
            </a:r>
            <a:r>
              <a:rPr lang="he-IL" b="0" dirty="0"/>
              <a:t>גם וגם)</a:t>
            </a:r>
          </a:p>
          <a:p>
            <a:pPr marL="628650" lvl="1" indent="-171450">
              <a:buFont typeface="Arial" panose="020B0604020202020204" pitchFamily="34" charset="0"/>
              <a:buChar char="•"/>
            </a:pPr>
            <a:r>
              <a:rPr lang="he-IL" b="0" dirty="0"/>
              <a:t>האם זה בכלל התפקיד שלנו? למה?</a:t>
            </a:r>
          </a:p>
          <a:p>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15</a:t>
            </a:fld>
            <a:endParaRPr lang="he-IL"/>
          </a:p>
        </p:txBody>
      </p:sp>
    </p:spTree>
    <p:extLst>
      <p:ext uri="{BB962C8B-B14F-4D97-AF65-F5344CB8AC3E}">
        <p14:creationId xmlns:p14="http://schemas.microsoft.com/office/powerpoint/2010/main" val="207802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pPr marL="171450" indent="-171450">
              <a:buFont typeface="Arial" panose="020B0604020202020204" pitchFamily="34" charset="0"/>
              <a:buChar char="•"/>
            </a:pPr>
            <a:r>
              <a:rPr lang="he-IL" b="1" dirty="0"/>
              <a:t>הציגי</a:t>
            </a:r>
            <a:r>
              <a:rPr lang="he-IL" b="0" dirty="0"/>
              <a:t> בקצרה, ללא התעמקות, את רצף המפגשים הבאים.</a:t>
            </a:r>
          </a:p>
          <a:p>
            <a:endParaRPr lang="he-IL" b="0" dirty="0"/>
          </a:p>
          <a:p>
            <a:r>
              <a:rPr lang="he-IL" b="0" dirty="0"/>
              <a:t>מפגש 2 – שבילים של השפעה – הכרות עם המחוון של קרן </a:t>
            </a:r>
            <a:r>
              <a:rPr lang="he-IL" b="0" dirty="0" err="1"/>
              <a:t>גנדיר</a:t>
            </a:r>
            <a:r>
              <a:rPr lang="he-IL" b="0" dirty="0"/>
              <a:t> להשתתפות האזרחית החדשה (הציגי בשקף הבא מעט יותר)</a:t>
            </a:r>
          </a:p>
          <a:p>
            <a:r>
              <a:rPr lang="he-IL" b="0" dirty="0"/>
              <a:t>מפגש 3 – התמקדות בזירה הקהילתית</a:t>
            </a:r>
          </a:p>
          <a:p>
            <a:r>
              <a:rPr lang="he-IL" b="0" dirty="0"/>
              <a:t>מפגש 4 – התמקדות בהשתתפות תרבותית</a:t>
            </a:r>
          </a:p>
          <a:p>
            <a:r>
              <a:rPr lang="he-IL" b="0" dirty="0"/>
              <a:t>מפגש 5 – התמקדות בהשתתפות פוליטית</a:t>
            </a:r>
          </a:p>
          <a:p>
            <a:r>
              <a:rPr lang="he-IL" b="0" dirty="0"/>
              <a:t>מפגש 6 – מפגש סיכום ברמה האישית וברמה הקבוצתית.</a:t>
            </a:r>
          </a:p>
          <a:p>
            <a:endParaRPr lang="he-IL" b="0"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16</a:t>
            </a:fld>
            <a:endParaRPr lang="he-IL"/>
          </a:p>
        </p:txBody>
      </p:sp>
    </p:spTree>
    <p:extLst>
      <p:ext uri="{BB962C8B-B14F-4D97-AF65-F5344CB8AC3E}">
        <p14:creationId xmlns:p14="http://schemas.microsoft.com/office/powerpoint/2010/main" val="22001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endParaRPr lang="he-IL" dirty="0"/>
          </a:p>
          <a:p>
            <a:pPr marL="171450" indent="-171450">
              <a:buFont typeface="Arial" panose="020B0604020202020204" pitchFamily="34" charset="0"/>
              <a:buChar char="•"/>
            </a:pPr>
            <a:r>
              <a:rPr lang="he-IL" b="1" dirty="0"/>
              <a:t>הסבירי</a:t>
            </a:r>
            <a:r>
              <a:rPr lang="he-IL" dirty="0"/>
              <a:t> כי המחוון הוא ניסיון להגדיר מה כוללת השתתפות אזרחית, איזה סוגי השתתפות קיימים. השתתפות אזרחית = אקטיביזם. כפי שניתן לראות יש בו 8 זירות פעולה עליהן נדבר יותר במפגשים הבאים (אין להתעמק מעבר לכך במפגש זה)</a:t>
            </a:r>
          </a:p>
          <a:p>
            <a:pPr marL="171450" indent="-171450">
              <a:buFont typeface="Arial" panose="020B0604020202020204" pitchFamily="34" charset="0"/>
              <a:buChar char="•"/>
            </a:pPr>
            <a:r>
              <a:rPr lang="he-IL" b="1" dirty="0"/>
              <a:t>הרחיבי</a:t>
            </a:r>
            <a:r>
              <a:rPr lang="he-IL" dirty="0"/>
              <a:t> כי סדרת המפגשים הזו היא בראש ובראשונה הזדמנות להכיר את המגוון הגדול של אופני פעולה והשפעה כפי שמציג המחוון</a:t>
            </a:r>
          </a:p>
          <a:p>
            <a:pPr marL="171450" indent="-171450">
              <a:buFont typeface="Arial" panose="020B0604020202020204" pitchFamily="34" charset="0"/>
              <a:buChar char="•"/>
            </a:pPr>
            <a:r>
              <a:rPr lang="he-IL" b="1" dirty="0"/>
              <a:t>הדגישי</a:t>
            </a:r>
            <a:r>
              <a:rPr lang="he-IL" dirty="0"/>
              <a:t> כי במפגש הבא נסקור את עקרונות המחוון ושמונה זירות הפעולה ובמפגשים שלאחר מיכן נתמקד בשלוש זירות שנבחרו:</a:t>
            </a:r>
            <a:r>
              <a:rPr lang="en-US" dirty="0"/>
              <a:t> </a:t>
            </a:r>
            <a:r>
              <a:rPr lang="he-IL" dirty="0"/>
              <a:t>קהילתית, תרבותית ופוליטית (במידה ויעלה רצון או צורך ניתן יהיה בעתיד להרחיב בזירות נוספות)</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17</a:t>
            </a:fld>
            <a:endParaRPr lang="he-IL"/>
          </a:p>
        </p:txBody>
      </p:sp>
    </p:spTree>
    <p:extLst>
      <p:ext uri="{BB962C8B-B14F-4D97-AF65-F5344CB8AC3E}">
        <p14:creationId xmlns:p14="http://schemas.microsoft.com/office/powerpoint/2010/main" val="2134296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endParaRPr lang="he-IL" dirty="0"/>
          </a:p>
          <a:p>
            <a:pPr marL="171450" indent="-171450">
              <a:buFont typeface="Arial" panose="020B0604020202020204" pitchFamily="34" charset="0"/>
              <a:buChar char="•"/>
            </a:pPr>
            <a:r>
              <a:rPr lang="he-IL" b="1" dirty="0"/>
              <a:t>הסבירי</a:t>
            </a:r>
            <a:r>
              <a:rPr lang="he-IL" dirty="0"/>
              <a:t> כי בחלק מהמפגשים תינתן משימה לביצוע עד המפגש הבא. המשימות יאפשרו למשתתפות להעמיק בלמידה אישית ולהביא מעצמן עוד למפגשים הבאים שיהיו כך הרבה יותר מעניינים ועשירים בתוכן</a:t>
            </a:r>
          </a:p>
          <a:p>
            <a:pPr marL="171450" indent="-171450">
              <a:buFont typeface="Arial" panose="020B0604020202020204" pitchFamily="34" charset="0"/>
              <a:buChar char="•"/>
            </a:pPr>
            <a:r>
              <a:rPr lang="he-IL" b="1" dirty="0"/>
              <a:t>הסבירי</a:t>
            </a:r>
            <a:r>
              <a:rPr lang="he-IL" dirty="0"/>
              <a:t> כי המשימה הפעם היא "חקירה מעוררת השראה" – כל אחת צריכה לבחור דמות אחת של אקטיביסטית ולהכין לה "תעודת זהות". הדמות יכולה להיות מהארץ או מהעולם. מפורסמת או לא מוכרת כלל</a:t>
            </a:r>
          </a:p>
          <a:p>
            <a:pPr marL="171450" indent="-171450">
              <a:buFont typeface="Arial" panose="020B0604020202020204" pitchFamily="34" charset="0"/>
              <a:buChar char="•"/>
            </a:pPr>
            <a:r>
              <a:rPr lang="he-IL" b="1" dirty="0"/>
              <a:t>שאלי</a:t>
            </a:r>
            <a:r>
              <a:rPr lang="he-IL" dirty="0"/>
              <a:t> את המשתתפות – מהיכן אפשר להשיג מידע</a:t>
            </a:r>
          </a:p>
          <a:p>
            <a:pPr marL="171450" indent="-171450">
              <a:buFont typeface="Arial" panose="020B0604020202020204" pitchFamily="34" charset="0"/>
              <a:buChar char="•"/>
            </a:pPr>
            <a:r>
              <a:rPr lang="he-IL" b="1" dirty="0"/>
              <a:t>אספי</a:t>
            </a:r>
            <a:r>
              <a:rPr lang="he-IL" dirty="0"/>
              <a:t> תשובות</a:t>
            </a:r>
          </a:p>
          <a:p>
            <a:pPr marL="171450" indent="-171450">
              <a:buFont typeface="Arial" panose="020B0604020202020204" pitchFamily="34" charset="0"/>
              <a:buChar char="•"/>
            </a:pPr>
            <a:r>
              <a:rPr lang="he-IL" b="1" dirty="0"/>
              <a:t>הוסיפי</a:t>
            </a:r>
            <a:r>
              <a:rPr lang="he-IL" dirty="0"/>
              <a:t> במידת הצורך (חשוב שלא יפנו אך ורק לאינטרנט) – אינטרנט (ויקיפדיה, אתרי עיתונות, רשתות חברתיות, אתרים אחרים), שיחות עם אנשים שונים, ספרים ועיתונים</a:t>
            </a:r>
          </a:p>
          <a:p>
            <a:pPr marL="171450" indent="-171450">
              <a:buFont typeface="Arial" panose="020B0604020202020204" pitchFamily="34" charset="0"/>
              <a:buChar char="•"/>
            </a:pPr>
            <a:r>
              <a:rPr lang="he-IL" b="1" dirty="0"/>
              <a:t>הדגישי</a:t>
            </a:r>
            <a:r>
              <a:rPr lang="he-IL" dirty="0"/>
              <a:t> כי חשוב שכולן יבצעו את המשימה ויביאו איתן למפגש הבא את תעודות הזהות המלאות, כיוון שבמפגש ייעשה שימוש בתעודות זהות אלה.</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18</a:t>
            </a:fld>
            <a:endParaRPr lang="he-IL"/>
          </a:p>
        </p:txBody>
      </p:sp>
    </p:spTree>
    <p:extLst>
      <p:ext uri="{BB962C8B-B14F-4D97-AF65-F5344CB8AC3E}">
        <p14:creationId xmlns:p14="http://schemas.microsoft.com/office/powerpoint/2010/main" val="42194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למנחה:</a:t>
            </a:r>
          </a:p>
          <a:p>
            <a:endParaRPr lang="he-IL" dirty="0"/>
          </a:p>
          <a:p>
            <a:pPr marL="171450" indent="-171450">
              <a:buFont typeface="Arial" panose="020B0604020202020204" pitchFamily="34" charset="0"/>
              <a:buChar char="•"/>
            </a:pPr>
            <a:r>
              <a:rPr lang="he-IL" b="1" dirty="0"/>
              <a:t>הובילי </a:t>
            </a:r>
            <a:r>
              <a:rPr lang="he-IL" b="0" dirty="0"/>
              <a:t>סבב סיכום מפגש קצר</a:t>
            </a:r>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19</a:t>
            </a:fld>
            <a:endParaRPr lang="he-IL"/>
          </a:p>
        </p:txBody>
      </p:sp>
    </p:spTree>
    <p:extLst>
      <p:ext uri="{BB962C8B-B14F-4D97-AF65-F5344CB8AC3E}">
        <p14:creationId xmlns:p14="http://schemas.microsoft.com/office/powerpoint/2010/main" val="234130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ספרי מעט על דפני ליף ומחאת האוהלים:</a:t>
            </a:r>
          </a:p>
          <a:p>
            <a:endParaRPr lang="he-IL" dirty="0"/>
          </a:p>
          <a:p>
            <a:r>
              <a:rPr lang="he-IL" dirty="0"/>
              <a:t>דפני ליף נולדה וגדלה בירושלים. בשנת 2005 עברה לתל אביב והחלה את לימודיה בחוג לקולנוע ותיאטרון באוניברסיטת תל אביב.</a:t>
            </a:r>
          </a:p>
          <a:p>
            <a:r>
              <a:rPr lang="he-IL" dirty="0"/>
              <a:t>ביולי 2011, עם סיום חוזה שכירות הדירה שלה בתל אביב, התקשתה לשכור דירה בשל מחירי השכירות הגבוהים. ליף הקימה אוהל </a:t>
            </a:r>
            <a:r>
              <a:rPr lang="he-IL" dirty="0" err="1"/>
              <a:t>מגוריף</a:t>
            </a:r>
            <a:r>
              <a:rPr lang="he-IL" dirty="0"/>
              <a:t> בשדרות רוטשילד ופתחה דף "אירוע" </a:t>
            </a:r>
            <a:r>
              <a:rPr lang="he-IL" dirty="0" err="1"/>
              <a:t>בפייסבוק</a:t>
            </a:r>
            <a:r>
              <a:rPr lang="he-IL" dirty="0"/>
              <a:t>, שבו הזמינה אנשים להצטרף למאהל מחאה נגד מחירי הדיור. רבים הצטרפו למחאה שזכתה לשם 'מחאת האוהלים' ועסקה ביוקר המחייה ומקורות ההכנסה של מעמד הביניים בישראל. </a:t>
            </a:r>
            <a:r>
              <a:rPr lang="he-IL" sz="1200" b="0" i="0" u="none" strike="noStrike" kern="1200" dirty="0">
                <a:solidFill>
                  <a:schemeClr val="tx1"/>
                </a:solidFill>
                <a:effectLst/>
                <a:latin typeface="+mn-lt"/>
                <a:ea typeface="+mn-ea"/>
                <a:cs typeface="+mn-cs"/>
              </a:rPr>
              <a:t>בהמשך קמו אוהלים בערים נוספות והתרחבו לכדי "ערי אוהלים" שכללו מאות אוהלים בו זמנית.</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בעקבות המחאה הודיעה ממשלת ישראל על שורת צעדים שיינקטו לפתרון מצוקת הדיור והוקמה ועדת טרכטנברג במטרה לבחון ולהציע פתרונות בנושא. בהמשך, קיבלה הממשלה באופן חלקי את המלצות הועדה.</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המשיכה להיות פעילה חברתית גם בשנים שלאחר מיכן, פרויקט בשם ״הדרך הביתה״ יחד עם הזמרת יעל </a:t>
            </a:r>
            <a:r>
              <a:rPr lang="he-IL" sz="1200" b="0" i="0" u="none" strike="noStrike" kern="1200" dirty="0" err="1">
                <a:solidFill>
                  <a:schemeClr val="tx1"/>
                </a:solidFill>
                <a:effectLst/>
                <a:latin typeface="+mn-lt"/>
                <a:ea typeface="+mn-ea"/>
                <a:cs typeface="+mn-cs"/>
              </a:rPr>
              <a:t>דקלבאום</a:t>
            </a:r>
            <a:r>
              <a:rPr lang="he-IL" sz="1200" b="0" i="0" u="none" strike="noStrike" kern="1200" dirty="0">
                <a:solidFill>
                  <a:schemeClr val="tx1"/>
                </a:solidFill>
                <a:effectLst/>
                <a:latin typeface="+mn-lt"/>
                <a:ea typeface="+mn-ea"/>
                <a:cs typeface="+mn-cs"/>
              </a:rPr>
              <a:t>. פרויקט חברתי-מוזיקלי-תיעודי שנדד ברחבי ישראל במשך 45 ימים (2015).</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לקריאה נוספת:</a:t>
            </a:r>
            <a:r>
              <a:rPr lang="en-US" sz="1200" b="0" i="0" u="none" strike="noStrike" kern="1200" dirty="0">
                <a:solidFill>
                  <a:schemeClr val="tx1"/>
                </a:solidFill>
                <a:effectLst/>
                <a:latin typeface="+mn-lt"/>
                <a:ea typeface="+mn-ea"/>
                <a:cs typeface="+mn-cs"/>
              </a:rPr>
              <a:t> https://he.wikipedia.org/wiki/</a:t>
            </a:r>
            <a:r>
              <a:rPr lang="he-IL" sz="1200" b="0" i="0" u="none" strike="noStrike" kern="1200" dirty="0" err="1">
                <a:solidFill>
                  <a:schemeClr val="tx1"/>
                </a:solidFill>
                <a:effectLst/>
                <a:latin typeface="+mn-lt"/>
                <a:ea typeface="+mn-ea"/>
                <a:cs typeface="+mn-cs"/>
              </a:rPr>
              <a:t>דפני_ליף</a:t>
            </a:r>
            <a:endParaRPr lang="he-IL" sz="1200" b="0" i="0" u="none" strike="noStrike" kern="1200" dirty="0">
              <a:solidFill>
                <a:schemeClr val="tx1"/>
              </a:solidFill>
              <a:effectLst/>
              <a:latin typeface="+mn-lt"/>
              <a:ea typeface="+mn-ea"/>
              <a:cs typeface="+mn-cs"/>
            </a:endParaRPr>
          </a:p>
          <a:p>
            <a:endParaRPr lang="he-IL" sz="1200" b="0" i="0" u="none" strike="noStrike" kern="1200" dirty="0">
              <a:solidFill>
                <a:schemeClr val="tx1"/>
              </a:solidFill>
              <a:effectLst/>
              <a:latin typeface="+mn-lt"/>
              <a:ea typeface="+mn-ea"/>
              <a:cs typeface="+mn-cs"/>
            </a:endParaRP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effectLst/>
              </a:rPr>
              <a:t>בעקבות המחאה והפגנות הענק, הודיעה </a:t>
            </a:r>
            <a:r>
              <a:rPr lang="he-IL" dirty="0">
                <a:effectLst/>
                <a:hlinkClick r:id="rId3" tooltip="ממשלת ישראל"/>
              </a:rPr>
              <a:t>ממשלת ישראל</a:t>
            </a:r>
            <a:r>
              <a:rPr lang="he-IL" dirty="0">
                <a:effectLst/>
              </a:rPr>
              <a:t> על שורת צעדים שיינקטו לפתרון מצוקת הדיור, חלקם כבר היו בהליכי תכנון </a:t>
            </a:r>
            <a:r>
              <a:rPr lang="he-IL" dirty="0" err="1">
                <a:effectLst/>
              </a:rPr>
              <a:t>ואישרור</a:t>
            </a:r>
            <a:r>
              <a:rPr lang="he-IL" dirty="0">
                <a:effectLst/>
              </a:rPr>
              <a:t> וחלקם צעדים חדשים שהוצגו כמענה לדרישות המוחים.</a:t>
            </a:r>
            <a:r>
              <a:rPr lang="he-IL" baseline="30000" dirty="0">
                <a:effectLst/>
                <a:hlinkClick r:id="rId4"/>
              </a:rPr>
              <a:t>[2]</a:t>
            </a:r>
            <a:r>
              <a:rPr lang="he-IL" dirty="0">
                <a:effectLst/>
              </a:rPr>
              <a:t> בנוסף, הוקמה </a:t>
            </a:r>
            <a:r>
              <a:rPr lang="he-IL" dirty="0">
                <a:effectLst/>
                <a:hlinkClick r:id="rId5" tooltip="ועדת טרכטנברג"/>
              </a:rPr>
              <a:t>ועדת טרכטנברג</a:t>
            </a:r>
            <a:r>
              <a:rPr lang="he-IL" dirty="0">
                <a:effectLst/>
              </a:rPr>
              <a:t> בראשות, פרופ' </a:t>
            </a:r>
            <a:r>
              <a:rPr lang="he-IL" dirty="0">
                <a:effectLst/>
                <a:hlinkClick r:id="rId6" tooltip="מנואל טרכטנברג"/>
              </a:rPr>
              <a:t>מנואל טרכטנברג</a:t>
            </a:r>
            <a:r>
              <a:rPr lang="he-IL" dirty="0">
                <a:effectLst/>
              </a:rPr>
              <a:t> (לימים </a:t>
            </a:r>
            <a:r>
              <a:rPr lang="he-IL" dirty="0">
                <a:effectLst/>
                <a:hlinkClick r:id="rId7" tooltip="חבר כנסת"/>
              </a:rPr>
              <a:t>חבר כנסת</a:t>
            </a:r>
            <a:r>
              <a:rPr lang="he-IL" dirty="0">
                <a:effectLst/>
              </a:rPr>
              <a:t>), במטרה לבחון ולהציע פתרונות לדרישות הכלכליות והחברתיות של המפגינים ובעיקר למצוקת </a:t>
            </a:r>
            <a:r>
              <a:rPr lang="he-IL" dirty="0">
                <a:effectLst/>
                <a:hlinkClick r:id="rId8"/>
              </a:rPr>
              <a:t>יוקר המחיה</a:t>
            </a:r>
            <a:r>
              <a:rPr lang="he-IL" dirty="0">
                <a:effectLst/>
              </a:rPr>
              <a:t> במדינת ישראל ולפערים החברתיים. בהמשך, קיבלה הממשלה באופן חלקי את המלצות הוועדה. </a:t>
            </a:r>
          </a:p>
          <a:p>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3</a:t>
            </a:fld>
            <a:endParaRPr lang="he-IL"/>
          </a:p>
        </p:txBody>
      </p:sp>
    </p:spTree>
    <p:extLst>
      <p:ext uri="{BB962C8B-B14F-4D97-AF65-F5344CB8AC3E}">
        <p14:creationId xmlns:p14="http://schemas.microsoft.com/office/powerpoint/2010/main" val="1434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ספרי מעט על </a:t>
            </a:r>
            <a:r>
              <a:rPr lang="he-IL" dirty="0" err="1"/>
              <a:t>זיינב</a:t>
            </a:r>
            <a:r>
              <a:rPr lang="he-IL" dirty="0"/>
              <a:t> אבו </a:t>
            </a:r>
            <a:r>
              <a:rPr lang="he-IL" dirty="0" err="1"/>
              <a:t>סוויד</a:t>
            </a:r>
            <a:r>
              <a:rPr lang="he-IL" dirty="0"/>
              <a:t>:</a:t>
            </a:r>
          </a:p>
          <a:p>
            <a:endParaRPr lang="he-IL" dirty="0"/>
          </a:p>
          <a:p>
            <a:r>
              <a:rPr lang="he-IL" sz="1200" b="0" i="0" u="none" strike="noStrike" kern="1200" dirty="0" err="1">
                <a:solidFill>
                  <a:schemeClr val="tx1"/>
                </a:solidFill>
                <a:effectLst/>
                <a:latin typeface="+mn-lt"/>
                <a:ea typeface="+mn-ea"/>
                <a:cs typeface="+mn-cs"/>
              </a:rPr>
              <a:t>זיינב</a:t>
            </a:r>
            <a:r>
              <a:rPr lang="he-IL" sz="1200" b="0" i="0" u="none" strike="noStrike" kern="1200" dirty="0">
                <a:solidFill>
                  <a:schemeClr val="tx1"/>
                </a:solidFill>
                <a:effectLst/>
                <a:latin typeface="+mn-lt"/>
                <a:ea typeface="+mn-ea"/>
                <a:cs typeface="+mn-cs"/>
              </a:rPr>
              <a:t> אבו </a:t>
            </a:r>
            <a:r>
              <a:rPr lang="he-IL" sz="1200" b="0" i="0" u="none" strike="noStrike" kern="1200" dirty="0" err="1">
                <a:solidFill>
                  <a:schemeClr val="tx1"/>
                </a:solidFill>
                <a:effectLst/>
                <a:latin typeface="+mn-lt"/>
                <a:ea typeface="+mn-ea"/>
                <a:cs typeface="+mn-cs"/>
              </a:rPr>
              <a:t>סוויד</a:t>
            </a:r>
            <a:r>
              <a:rPr lang="he-IL" sz="1200" b="0" i="0" u="none" strike="noStrike" kern="1200" dirty="0">
                <a:solidFill>
                  <a:schemeClr val="tx1"/>
                </a:solidFill>
                <a:effectLst/>
                <a:latin typeface="+mn-lt"/>
                <a:ea typeface="+mn-ea"/>
                <a:cs typeface="+mn-cs"/>
              </a:rPr>
              <a:t> (35), תושבת כעביה-</a:t>
            </a:r>
            <a:r>
              <a:rPr lang="he-IL" sz="1200" b="0" i="0" u="none" strike="noStrike" kern="1200" dirty="0" err="1">
                <a:solidFill>
                  <a:schemeClr val="tx1"/>
                </a:solidFill>
                <a:effectLst/>
                <a:latin typeface="+mn-lt"/>
                <a:ea typeface="+mn-ea"/>
                <a:cs typeface="+mn-cs"/>
              </a:rPr>
              <a:t>טבאש</a:t>
            </a:r>
            <a:r>
              <a:rPr lang="he-IL" sz="1200" b="0" i="0" u="none" strike="noStrike" kern="1200" dirty="0">
                <a:solidFill>
                  <a:schemeClr val="tx1"/>
                </a:solidFill>
                <a:effectLst/>
                <a:latin typeface="+mn-lt"/>
                <a:ea typeface="+mn-ea"/>
                <a:cs typeface="+mn-cs"/>
              </a:rPr>
              <a:t>-</a:t>
            </a:r>
            <a:r>
              <a:rPr lang="he-IL" sz="1200" b="0" i="0" u="none" strike="noStrike" kern="1200" dirty="0" err="1">
                <a:solidFill>
                  <a:schemeClr val="tx1"/>
                </a:solidFill>
                <a:effectLst/>
                <a:latin typeface="+mn-lt"/>
                <a:ea typeface="+mn-ea"/>
                <a:cs typeface="+mn-cs"/>
              </a:rPr>
              <a:t>חג'אג'רה</a:t>
            </a:r>
            <a:r>
              <a:rPr lang="he-IL" sz="1200" b="0" i="0" u="none" strike="noStrike" kern="1200" dirty="0">
                <a:solidFill>
                  <a:schemeClr val="tx1"/>
                </a:solidFill>
                <a:effectLst/>
                <a:latin typeface="+mn-lt"/>
                <a:ea typeface="+mn-ea"/>
                <a:cs typeface="+mn-cs"/>
              </a:rPr>
              <a:t>, היא הבדואית הראשונה שנבחרה לחברות המעוצה המקומית. בוגרת תואר ראשון בשפה וספרות ערבית, תואר שני </a:t>
            </a:r>
            <a:r>
              <a:rPr lang="he-IL" sz="1200" b="0" i="0" u="none" strike="noStrike" kern="1200" dirty="0" err="1">
                <a:solidFill>
                  <a:schemeClr val="tx1"/>
                </a:solidFill>
                <a:effectLst/>
                <a:latin typeface="+mn-lt"/>
                <a:ea typeface="+mn-ea"/>
                <a:cs typeface="+mn-cs"/>
              </a:rPr>
              <a:t>במינהל</a:t>
            </a:r>
            <a:r>
              <a:rPr lang="he-IL" sz="1200" b="0" i="0" u="none" strike="noStrike" kern="1200" dirty="0">
                <a:solidFill>
                  <a:schemeClr val="tx1"/>
                </a:solidFill>
                <a:effectLst/>
                <a:latin typeface="+mn-lt"/>
                <a:ea typeface="+mn-ea"/>
                <a:cs typeface="+mn-cs"/>
              </a:rPr>
              <a:t> ומדיניות ציבורית למנהלים, בעלת תעודת הוראה בחינוך מיוחד. עובדת ברשות הממשלתית שמטפלת ומרכזת את ההתנדבות לפרויקט השירות האזרחי לאומי.</a:t>
            </a:r>
          </a:p>
          <a:p>
            <a:endParaRPr lang="he-IL" dirty="0"/>
          </a:p>
          <a:p>
            <a:r>
              <a:rPr lang="he-IL" dirty="0"/>
              <a:t>לקריאה נוספת:.</a:t>
            </a:r>
          </a:p>
          <a:p>
            <a:r>
              <a:rPr lang="en-US" dirty="0"/>
              <a:t>https://www.ynet.co.il/articles/0,7340,L-5368035,00.html</a:t>
            </a:r>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4</a:t>
            </a:fld>
            <a:endParaRPr lang="he-IL"/>
          </a:p>
        </p:txBody>
      </p:sp>
    </p:spTree>
    <p:extLst>
      <p:ext uri="{BB962C8B-B14F-4D97-AF65-F5344CB8AC3E}">
        <p14:creationId xmlns:p14="http://schemas.microsoft.com/office/powerpoint/2010/main" val="1990427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none" strike="noStrike" kern="1200" dirty="0">
                <a:solidFill>
                  <a:schemeClr val="tx1"/>
                </a:solidFill>
                <a:effectLst/>
                <a:latin typeface="+mn-lt"/>
                <a:ea typeface="+mn-ea"/>
                <a:cs typeface="+mn-cs"/>
              </a:rPr>
              <a:t>ויקי </a:t>
            </a:r>
            <a:r>
              <a:rPr lang="he-IL" sz="1200" b="1" i="0" u="none" strike="noStrike" kern="1200" dirty="0" err="1">
                <a:solidFill>
                  <a:schemeClr val="tx1"/>
                </a:solidFill>
                <a:effectLst/>
                <a:latin typeface="+mn-lt"/>
                <a:ea typeface="+mn-ea"/>
                <a:cs typeface="+mn-cs"/>
              </a:rPr>
              <a:t>קנפו</a:t>
            </a:r>
            <a:r>
              <a:rPr lang="he-IL" sz="1200" b="0" i="0" u="none" strike="noStrike" kern="1200" dirty="0">
                <a:solidFill>
                  <a:schemeClr val="tx1"/>
                </a:solidFill>
                <a:effectLst/>
                <a:latin typeface="+mn-lt"/>
                <a:ea typeface="+mn-ea"/>
                <a:cs typeface="+mn-cs"/>
              </a:rPr>
              <a:t> היא פעילה חברתית ישראלית. </a:t>
            </a:r>
            <a:r>
              <a:rPr lang="he-IL" sz="1200" b="0" i="0" u="none" strike="noStrike" kern="1200" dirty="0" err="1">
                <a:solidFill>
                  <a:schemeClr val="tx1"/>
                </a:solidFill>
                <a:effectLst/>
                <a:latin typeface="+mn-lt"/>
                <a:ea typeface="+mn-ea"/>
                <a:cs typeface="+mn-cs"/>
              </a:rPr>
              <a:t>קנפו</a:t>
            </a:r>
            <a:r>
              <a:rPr lang="he-IL" sz="1200" b="0" i="0" u="none" strike="noStrike" kern="1200" dirty="0">
                <a:solidFill>
                  <a:schemeClr val="tx1"/>
                </a:solidFill>
                <a:effectLst/>
                <a:latin typeface="+mn-lt"/>
                <a:ea typeface="+mn-ea"/>
                <a:cs typeface="+mn-cs"/>
              </a:rPr>
              <a:t> הייתה מנהיגת מאבק </a:t>
            </a:r>
            <a:r>
              <a:rPr lang="he-IL" sz="1200" b="0" i="0" u="none" strike="noStrike" kern="1200" dirty="0" err="1">
                <a:solidFill>
                  <a:schemeClr val="tx1"/>
                </a:solidFill>
                <a:effectLst/>
                <a:latin typeface="+mn-lt"/>
                <a:ea typeface="+mn-ea"/>
                <a:cs typeface="+mn-cs"/>
              </a:rPr>
              <a:t>האמהות</a:t>
            </a:r>
            <a:r>
              <a:rPr lang="he-IL" sz="1200" b="0" i="0" u="none" strike="noStrike" kern="1200" dirty="0">
                <a:solidFill>
                  <a:schemeClr val="tx1"/>
                </a:solidFill>
                <a:effectLst/>
                <a:latin typeface="+mn-lt"/>
                <a:ea typeface="+mn-ea"/>
                <a:cs typeface="+mn-cs"/>
              </a:rPr>
              <a:t> במשפחות החד הוריות בשנת 2003 נגד "הגזרות הכלכליות", שיזם שר האוצר דאז בנימין נתניהו כחלק ממהלך כולל להפחתת ההוצאה הממשלתית בתחומי סעד ורווחה.</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לקריאה נוספת: </a:t>
            </a:r>
            <a:r>
              <a:rPr lang="en-US" sz="1200" b="0" i="0" u="none" strike="noStrike" kern="1200" dirty="0">
                <a:solidFill>
                  <a:schemeClr val="tx1"/>
                </a:solidFill>
                <a:effectLst/>
                <a:latin typeface="+mn-lt"/>
                <a:ea typeface="+mn-ea"/>
                <a:cs typeface="+mn-cs"/>
              </a:rPr>
              <a:t>https://he.wikipedia.org/wiki/</a:t>
            </a:r>
            <a:r>
              <a:rPr lang="he-IL" sz="1200" b="0" i="0" u="none" strike="noStrike" kern="1200" dirty="0" err="1">
                <a:solidFill>
                  <a:schemeClr val="tx1"/>
                </a:solidFill>
                <a:effectLst/>
                <a:latin typeface="+mn-lt"/>
                <a:ea typeface="+mn-ea"/>
                <a:cs typeface="+mn-cs"/>
              </a:rPr>
              <a:t>ויקי_קנפו</a:t>
            </a:r>
            <a:endParaRPr lang="he-IL" sz="1200" b="0" i="0" u="none" strike="noStrike"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5</a:t>
            </a:fld>
            <a:endParaRPr lang="he-IL"/>
          </a:p>
        </p:txBody>
      </p:sp>
    </p:spTree>
    <p:extLst>
      <p:ext uri="{BB962C8B-B14F-4D97-AF65-F5344CB8AC3E}">
        <p14:creationId xmlns:p14="http://schemas.microsoft.com/office/powerpoint/2010/main" val="371285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לחצי על התמונה – </a:t>
            </a:r>
            <a:r>
              <a:rPr lang="he-IL" b="0" dirty="0"/>
              <a:t>כדי להיכנס לקישור להצגת הקטע.</a:t>
            </a:r>
          </a:p>
          <a:p>
            <a:pPr marL="0" marR="0" lvl="0" indent="0" algn="r" defTabSz="914400" rtl="1" eaLnBrk="1" fontAlgn="auto" latinLnBrk="0" hangingPunct="1">
              <a:lnSpc>
                <a:spcPct val="100000"/>
              </a:lnSpc>
              <a:spcBef>
                <a:spcPts val="0"/>
              </a:spcBef>
              <a:spcAft>
                <a:spcPts val="0"/>
              </a:spcAft>
              <a:buClrTx/>
              <a:buSzTx/>
              <a:buFontTx/>
              <a:buNone/>
              <a:tabLst/>
              <a:defRPr/>
            </a:pPr>
            <a:r>
              <a:rPr lang="en-US" b="0" dirty="0"/>
              <a:t>https://www.youtube.com/watch?v=6z7NL4Saasg</a:t>
            </a:r>
            <a:endParaRPr lang="he-IL" b="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ספרי מעט על </a:t>
            </a:r>
            <a:r>
              <a:rPr lang="he-IL" b="1" dirty="0" err="1"/>
              <a:t>פואטרי</a:t>
            </a:r>
            <a:r>
              <a:rPr lang="he-IL" b="1" dirty="0"/>
              <a:t> סלאם:</a:t>
            </a:r>
          </a:p>
          <a:p>
            <a:r>
              <a:rPr lang="he-IL" sz="1200" b="0" i="0" u="none" strike="noStrike" kern="1200" dirty="0">
                <a:solidFill>
                  <a:schemeClr val="tx1"/>
                </a:solidFill>
                <a:effectLst/>
                <a:latin typeface="+mn-lt"/>
                <a:ea typeface="+mn-ea"/>
                <a:cs typeface="+mn-cs"/>
              </a:rPr>
              <a:t>בשונה מהדמויות האחרות, כאן מוצג סוג של פעילות שאולי פחות מוכרת לחלק מהמשתתפות.</a:t>
            </a:r>
          </a:p>
          <a:p>
            <a:r>
              <a:rPr lang="he-IL" sz="1200" b="0" i="0" u="none" strike="noStrike" kern="1200" dirty="0" err="1">
                <a:solidFill>
                  <a:schemeClr val="tx1"/>
                </a:solidFill>
                <a:effectLst/>
                <a:latin typeface="+mn-lt"/>
                <a:ea typeface="+mn-ea"/>
                <a:cs typeface="+mn-cs"/>
              </a:rPr>
              <a:t>פואטרי</a:t>
            </a:r>
            <a:r>
              <a:rPr lang="he-IL" sz="1200" b="0" i="0" u="none" strike="noStrike" kern="1200" dirty="0">
                <a:solidFill>
                  <a:schemeClr val="tx1"/>
                </a:solidFill>
                <a:effectLst/>
                <a:latin typeface="+mn-lt"/>
                <a:ea typeface="+mn-ea"/>
                <a:cs typeface="+mn-cs"/>
              </a:rPr>
              <a:t> סלאם היא בתרגום חופשי : 'הטחת שירה'. זהו אירוע בו משוררים מקריאים או מדקלמים יצירה מפרי עטם, בסגנון הנקרא "</a:t>
            </a:r>
            <a:r>
              <a:rPr lang="he-IL" sz="1200" b="0" i="0" u="none" strike="noStrike" kern="1200" dirty="0" err="1">
                <a:solidFill>
                  <a:schemeClr val="tx1"/>
                </a:solidFill>
                <a:effectLst/>
                <a:latin typeface="+mn-lt"/>
                <a:ea typeface="+mn-ea"/>
                <a:cs typeface="+mn-cs"/>
              </a:rPr>
              <a:t>ספוקן</a:t>
            </a:r>
            <a:r>
              <a:rPr lang="he-IL" sz="1200" b="0" i="0" u="none" strike="noStrike" kern="1200" dirty="0">
                <a:solidFill>
                  <a:schemeClr val="tx1"/>
                </a:solidFill>
                <a:effectLst/>
                <a:latin typeface="+mn-lt"/>
                <a:ea typeface="+mn-ea"/>
                <a:cs typeface="+mn-cs"/>
              </a:rPr>
              <a:t> וורד" (מילה מדוברת). בחלק מהמקרים, הביצוע עומד לשיפוט נציגים מהקהל. </a:t>
            </a:r>
          </a:p>
          <a:p>
            <a:r>
              <a:rPr lang="he-IL" sz="1200" b="0" i="0" u="none" strike="noStrike" kern="1200" dirty="0">
                <a:solidFill>
                  <a:schemeClr val="tx1"/>
                </a:solidFill>
                <a:effectLst/>
                <a:latin typeface="+mn-lt"/>
                <a:ea typeface="+mn-ea"/>
                <a:cs typeface="+mn-cs"/>
              </a:rPr>
              <a:t>בנובמבר 1984, התקיים אירוע </a:t>
            </a:r>
            <a:r>
              <a:rPr lang="he-IL" sz="1200" b="0" i="0" u="none" strike="noStrike" kern="1200" dirty="0" err="1">
                <a:solidFill>
                  <a:schemeClr val="tx1"/>
                </a:solidFill>
                <a:effectLst/>
                <a:latin typeface="+mn-lt"/>
                <a:ea typeface="+mn-ea"/>
                <a:cs typeface="+mn-cs"/>
              </a:rPr>
              <a:t>פואטרי</a:t>
            </a:r>
            <a:r>
              <a:rPr lang="he-IL" sz="1200" b="0" i="0" u="none" strike="noStrike" kern="1200" dirty="0">
                <a:solidFill>
                  <a:schemeClr val="tx1"/>
                </a:solidFill>
                <a:effectLst/>
                <a:latin typeface="+mn-lt"/>
                <a:ea typeface="+mn-ea"/>
                <a:cs typeface="+mn-cs"/>
              </a:rPr>
              <a:t> סלאם בשיקגו ומאז נפוצו אירועים כאלה בעולם. בישראל סצנת </a:t>
            </a:r>
            <a:r>
              <a:rPr lang="he-IL" sz="1200" b="0" i="0" u="none" strike="noStrike" kern="1200" dirty="0" err="1">
                <a:solidFill>
                  <a:schemeClr val="tx1"/>
                </a:solidFill>
                <a:effectLst/>
                <a:latin typeface="+mn-lt"/>
                <a:ea typeface="+mn-ea"/>
                <a:cs typeface="+mn-cs"/>
              </a:rPr>
              <a:t>הפואטרי</a:t>
            </a:r>
            <a:r>
              <a:rPr lang="he-IL" sz="1200" b="0" i="0" u="none" strike="noStrike" kern="1200" dirty="0">
                <a:solidFill>
                  <a:schemeClr val="tx1"/>
                </a:solidFill>
                <a:effectLst/>
                <a:latin typeface="+mn-lt"/>
                <a:ea typeface="+mn-ea"/>
                <a:cs typeface="+mn-cs"/>
              </a:rPr>
              <a:t> סלאם הישראלית נוסדה ב2012 במת תיאטרון "האינקובטור" בירושלים.</a:t>
            </a:r>
          </a:p>
          <a:p>
            <a:r>
              <a:rPr lang="he-IL" sz="1200" b="0" i="0" u="none" strike="noStrike" kern="1200" dirty="0">
                <a:solidFill>
                  <a:schemeClr val="tx1"/>
                </a:solidFill>
                <a:effectLst/>
                <a:latin typeface="+mn-lt"/>
                <a:ea typeface="+mn-ea"/>
                <a:cs typeface="+mn-cs"/>
              </a:rPr>
              <a:t>בקטע המוצג:</a:t>
            </a:r>
            <a:r>
              <a:rPr lang="en-US" sz="1200" b="0" i="0" u="none" strike="noStrike" kern="1200" dirty="0">
                <a:solidFill>
                  <a:schemeClr val="tx1"/>
                </a:solidFill>
                <a:effectLst/>
                <a:latin typeface="+mn-lt"/>
                <a:ea typeface="+mn-ea"/>
                <a:cs typeface="+mn-cs"/>
              </a:rPr>
              <a:t> </a:t>
            </a:r>
            <a:r>
              <a:rPr lang="he-IL" sz="1200" b="0" i="0" u="none" strike="noStrike" kern="1200" dirty="0" err="1">
                <a:solidFill>
                  <a:schemeClr val="tx1"/>
                </a:solidFill>
                <a:effectLst/>
                <a:latin typeface="+mn-lt"/>
                <a:ea typeface="+mn-ea"/>
                <a:cs typeface="+mn-cs"/>
              </a:rPr>
              <a:t>לוסי</a:t>
            </a:r>
            <a:r>
              <a:rPr lang="he-IL" sz="1200" b="0" i="0" u="none" strike="noStrike" kern="1200" dirty="0">
                <a:solidFill>
                  <a:schemeClr val="tx1"/>
                </a:solidFill>
                <a:effectLst/>
                <a:latin typeface="+mn-lt"/>
                <a:ea typeface="+mn-ea"/>
                <a:cs typeface="+mn-cs"/>
              </a:rPr>
              <a:t> איוב. מנחת טלוויזיה, </a:t>
            </a:r>
            <a:r>
              <a:rPr lang="he-IL" sz="1200" b="0" i="0" u="none" strike="noStrike" kern="1200" dirty="0" err="1">
                <a:solidFill>
                  <a:schemeClr val="tx1"/>
                </a:solidFill>
                <a:effectLst/>
                <a:latin typeface="+mn-lt"/>
                <a:ea typeface="+mn-ea"/>
                <a:cs typeface="+mn-cs"/>
              </a:rPr>
              <a:t>דיגיטל</a:t>
            </a:r>
            <a:r>
              <a:rPr lang="he-IL" sz="1200" b="0" i="0" u="none" strike="noStrike" kern="1200" dirty="0">
                <a:solidFill>
                  <a:schemeClr val="tx1"/>
                </a:solidFill>
                <a:effectLst/>
                <a:latin typeface="+mn-lt"/>
                <a:ea typeface="+mn-ea"/>
                <a:cs typeface="+mn-cs"/>
              </a:rPr>
              <a:t> ורדיו. איוב נולדה בחיפה (1992)</a:t>
            </a:r>
            <a:r>
              <a:rPr lang="en-US" sz="1200" b="0" i="0" u="none" strike="noStrike" kern="1200" dirty="0">
                <a:solidFill>
                  <a:schemeClr val="tx1"/>
                </a:solidFill>
                <a:effectLst/>
                <a:latin typeface="+mn-lt"/>
                <a:ea typeface="+mn-ea"/>
                <a:cs typeface="+mn-cs"/>
              </a:rPr>
              <a:t> </a:t>
            </a:r>
            <a:r>
              <a:rPr lang="he-IL" sz="1200" b="0" i="0" u="none" strike="noStrike" kern="1200" dirty="0">
                <a:solidFill>
                  <a:schemeClr val="tx1"/>
                </a:solidFill>
                <a:effectLst/>
                <a:latin typeface="+mn-lt"/>
                <a:ea typeface="+mn-ea"/>
                <a:cs typeface="+mn-cs"/>
              </a:rPr>
              <a:t>לאב ערבי נוצרי ולאם יהודייה שהתנצרה. איוב פרסמה מספרי קטעי </a:t>
            </a:r>
            <a:r>
              <a:rPr lang="he-IL" sz="1200" b="0" i="0" u="none" strike="noStrike" kern="1200" dirty="0" err="1">
                <a:solidFill>
                  <a:schemeClr val="tx1"/>
                </a:solidFill>
                <a:effectLst/>
                <a:latin typeface="+mn-lt"/>
                <a:ea typeface="+mn-ea"/>
                <a:cs typeface="+mn-cs"/>
              </a:rPr>
              <a:t>ספוקן</a:t>
            </a:r>
            <a:r>
              <a:rPr lang="he-IL" sz="1200" b="0" i="0" u="none" strike="noStrike" kern="1200" dirty="0">
                <a:solidFill>
                  <a:schemeClr val="tx1"/>
                </a:solidFill>
                <a:effectLst/>
                <a:latin typeface="+mn-lt"/>
                <a:ea typeface="+mn-ea"/>
                <a:cs typeface="+mn-cs"/>
              </a:rPr>
              <a:t> וורד שלה במסגרת תחרות "</a:t>
            </a:r>
            <a:r>
              <a:rPr lang="he-IL" sz="1200" b="0" i="0" u="none" strike="noStrike" kern="1200" dirty="0" err="1">
                <a:solidFill>
                  <a:schemeClr val="tx1"/>
                </a:solidFill>
                <a:effectLst/>
                <a:latin typeface="+mn-lt"/>
                <a:ea typeface="+mn-ea"/>
                <a:cs typeface="+mn-cs"/>
              </a:rPr>
              <a:t>פואטרי</a:t>
            </a:r>
            <a:r>
              <a:rPr lang="he-IL" sz="1200" b="0" i="0" u="none" strike="noStrike" kern="1200" dirty="0">
                <a:solidFill>
                  <a:schemeClr val="tx1"/>
                </a:solidFill>
                <a:effectLst/>
                <a:latin typeface="+mn-lt"/>
                <a:ea typeface="+mn-ea"/>
                <a:cs typeface="+mn-cs"/>
              </a:rPr>
              <a:t> סלאם ישראל". </a:t>
            </a:r>
            <a:r>
              <a:rPr lang="he-IL" sz="1200" b="0" i="0" u="none" strike="noStrike" kern="1200" dirty="0" err="1">
                <a:solidFill>
                  <a:schemeClr val="tx1"/>
                </a:solidFill>
                <a:effectLst/>
                <a:latin typeface="+mn-lt"/>
                <a:ea typeface="+mn-ea"/>
                <a:cs typeface="+mn-cs"/>
              </a:rPr>
              <a:t>באירווזיון</a:t>
            </a:r>
            <a:r>
              <a:rPr lang="he-IL" sz="1200" b="0" i="0" u="none" strike="noStrike" kern="1200" dirty="0">
                <a:solidFill>
                  <a:schemeClr val="tx1"/>
                </a:solidFill>
                <a:effectLst/>
                <a:latin typeface="+mn-lt"/>
                <a:ea typeface="+mn-ea"/>
                <a:cs typeface="+mn-cs"/>
              </a:rPr>
              <a:t> 2019 שנערך בישראל שימשה איוב אחת מארבעת המנחים.</a:t>
            </a:r>
          </a:p>
          <a:p>
            <a:endParaRPr lang="he-IL" sz="1200" b="0" i="0" u="none" strike="noStrike" kern="1200" dirty="0">
              <a:solidFill>
                <a:schemeClr val="tx1"/>
              </a:solidFill>
              <a:effectLst/>
              <a:latin typeface="+mn-lt"/>
              <a:ea typeface="+mn-ea"/>
              <a:cs typeface="+mn-cs"/>
            </a:endParaRP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לקריאה נוספת:</a:t>
            </a:r>
            <a:r>
              <a:rPr lang="en-US" sz="1200" b="0" i="0" u="none" strike="noStrike" kern="1200" dirty="0">
                <a:solidFill>
                  <a:schemeClr val="tx1"/>
                </a:solidFill>
                <a:effectLst/>
                <a:latin typeface="+mn-lt"/>
                <a:ea typeface="+mn-ea"/>
                <a:cs typeface="+mn-cs"/>
              </a:rPr>
              <a:t> </a:t>
            </a:r>
            <a:endParaRPr lang="he-IL"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https://he.wikipedia.org/wiki/</a:t>
            </a:r>
            <a:r>
              <a:rPr lang="he-IL" sz="1200" b="0" i="0" u="none" strike="noStrike" kern="1200" dirty="0" err="1">
                <a:solidFill>
                  <a:schemeClr val="tx1"/>
                </a:solidFill>
                <a:effectLst/>
                <a:latin typeface="+mn-lt"/>
                <a:ea typeface="+mn-ea"/>
                <a:cs typeface="+mn-cs"/>
              </a:rPr>
              <a:t>פואטרי_סלאם</a:t>
            </a:r>
            <a:endParaRPr lang="he-IL" sz="1200" b="0" i="0" u="none" strike="noStrike"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6</a:t>
            </a:fld>
            <a:endParaRPr lang="he-IL"/>
          </a:p>
        </p:txBody>
      </p:sp>
    </p:spTree>
    <p:extLst>
      <p:ext uri="{BB962C8B-B14F-4D97-AF65-F5344CB8AC3E}">
        <p14:creationId xmlns:p14="http://schemas.microsoft.com/office/powerpoint/2010/main" val="66553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none" strike="noStrike" kern="1200" dirty="0">
                <a:solidFill>
                  <a:schemeClr val="tx1"/>
                </a:solidFill>
                <a:effectLst/>
                <a:latin typeface="+mn-lt"/>
                <a:ea typeface="+mn-ea"/>
                <a:cs typeface="+mn-cs"/>
              </a:rPr>
              <a:t>"נבחרות"</a:t>
            </a:r>
            <a:r>
              <a:rPr lang="he-IL" sz="1200" b="0" i="0" u="none" strike="noStrike" kern="1200" dirty="0">
                <a:solidFill>
                  <a:schemeClr val="tx1"/>
                </a:solidFill>
                <a:effectLst/>
                <a:latin typeface="+mn-lt"/>
                <a:ea typeface="+mn-ea"/>
                <a:cs typeface="+mn-cs"/>
              </a:rPr>
              <a:t> (אשר נקראה עד 2015: </a:t>
            </a:r>
            <a:r>
              <a:rPr lang="he-IL" sz="1200" b="1" i="0" u="none" strike="noStrike" kern="1200" dirty="0">
                <a:solidFill>
                  <a:schemeClr val="tx1"/>
                </a:solidFill>
                <a:effectLst/>
                <a:latin typeface="+mn-lt"/>
                <a:ea typeface="+mn-ea"/>
                <a:cs typeface="+mn-cs"/>
              </a:rPr>
              <a:t>לא נבחרות לא בוחרות</a:t>
            </a:r>
            <a:r>
              <a:rPr lang="he-IL" sz="1200" b="0" i="0" u="none" strike="noStrike" kern="1200" dirty="0">
                <a:solidFill>
                  <a:schemeClr val="tx1"/>
                </a:solidFill>
                <a:effectLst/>
                <a:latin typeface="+mn-lt"/>
                <a:ea typeface="+mn-ea"/>
                <a:cs typeface="+mn-cs"/>
              </a:rPr>
              <a:t>) היא תנועה פמיניסטית חרדית בישראל. התנועה החלה את פעילותה בדף </a:t>
            </a:r>
            <a:r>
              <a:rPr lang="he-IL" sz="1200" b="0" i="0" u="none" strike="noStrike" kern="1200" dirty="0" err="1">
                <a:solidFill>
                  <a:schemeClr val="tx1"/>
                </a:solidFill>
                <a:effectLst/>
                <a:latin typeface="+mn-lt"/>
                <a:ea typeface="+mn-ea"/>
                <a:cs typeface="+mn-cs"/>
              </a:rPr>
              <a:t>פייסבוק</a:t>
            </a:r>
            <a:r>
              <a:rPr lang="he-IL" sz="1200" b="0" i="0" u="none" strike="noStrike" kern="1200" dirty="0">
                <a:solidFill>
                  <a:schemeClr val="tx1"/>
                </a:solidFill>
                <a:effectLst/>
                <a:latin typeface="+mn-lt"/>
                <a:ea typeface="+mn-ea"/>
                <a:cs typeface="+mn-cs"/>
              </a:rPr>
              <a:t> שהוקם על ידי אסתי שושן באוקטובר2012, במחאה על הדרתן של הנשים החרדיות מהמפלגות החרדיות ומהציבוריות החרדית בכלל. הדף קרא לציבור הנשים החרדיות והגברים החרדים להימנע מהצבעה למפלגות שמדירות נשים, ש"ס ויהדות התורה. המחאה סוקרה בהרחבה בכלי תקשורת רבים, אך התקבלה בביקורת רבה על ידי אישים מהמיינסטרים החרדי. התנועה מוכרת גם בשם הקיצור שלה "</a:t>
            </a:r>
            <a:r>
              <a:rPr lang="he-IL" sz="1200" b="0" i="0" u="none" strike="noStrike" kern="1200" dirty="0" err="1">
                <a:solidFill>
                  <a:schemeClr val="tx1"/>
                </a:solidFill>
                <a:effectLst/>
                <a:latin typeface="+mn-lt"/>
                <a:ea typeface="+mn-ea"/>
                <a:cs typeface="+mn-cs"/>
              </a:rPr>
              <a:t>לונילובו</a:t>
            </a:r>
            <a:r>
              <a:rPr lang="he-IL" sz="1200" b="0" i="0" u="none" strike="noStrike" kern="1200" dirty="0">
                <a:solidFill>
                  <a:schemeClr val="tx1"/>
                </a:solidFill>
                <a:effectLst/>
                <a:latin typeface="+mn-lt"/>
                <a:ea typeface="+mn-ea"/>
                <a:cs typeface="+mn-cs"/>
              </a:rPr>
              <a:t>". </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להרחבת קריאה:</a:t>
            </a:r>
            <a:r>
              <a:rPr lang="en-US" sz="1200" b="0" i="0" u="none" strike="noStrike" kern="1200" dirty="0">
                <a:solidFill>
                  <a:schemeClr val="tx1"/>
                </a:solidFill>
                <a:effectLst/>
                <a:latin typeface="+mn-lt"/>
                <a:ea typeface="+mn-ea"/>
                <a:cs typeface="+mn-cs"/>
              </a:rPr>
              <a:t> </a:t>
            </a:r>
            <a:endParaRPr lang="he-IL" sz="1200" b="0" i="0" u="none" strike="noStrike" kern="1200" dirty="0">
              <a:solidFill>
                <a:schemeClr val="tx1"/>
              </a:solidFill>
              <a:effectLst/>
              <a:latin typeface="+mn-lt"/>
              <a:ea typeface="+mn-ea"/>
              <a:cs typeface="+mn-cs"/>
            </a:endParaRPr>
          </a:p>
          <a:p>
            <a:r>
              <a:rPr lang="en-US" dirty="0"/>
              <a:t>https://he.wikipedia.org/wiki/</a:t>
            </a:r>
            <a:r>
              <a:rPr lang="he-IL" dirty="0"/>
              <a:t>נבחרות</a:t>
            </a:r>
          </a:p>
          <a:p>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7</a:t>
            </a:fld>
            <a:endParaRPr lang="he-IL"/>
          </a:p>
        </p:txBody>
      </p:sp>
    </p:spTree>
    <p:extLst>
      <p:ext uri="{BB962C8B-B14F-4D97-AF65-F5344CB8AC3E}">
        <p14:creationId xmlns:p14="http://schemas.microsoft.com/office/powerpoint/2010/main" val="238878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85750" indent="-285750">
              <a:buFont typeface="Arial" panose="020B0604020202020204" pitchFamily="34" charset="0"/>
              <a:buChar char="•"/>
            </a:pPr>
            <a:r>
              <a:rPr lang="he-IL" dirty="0">
                <a:latin typeface="Gisha" panose="020B0502040204020203" pitchFamily="34" charset="-79"/>
                <a:cs typeface="Gisha" panose="020B0502040204020203" pitchFamily="34" charset="-79"/>
              </a:rPr>
              <a:t>אקטיביסטית </a:t>
            </a:r>
            <a:r>
              <a:rPr lang="he-IL" dirty="0" err="1">
                <a:latin typeface="Gisha" panose="020B0502040204020203" pitchFamily="34" charset="-79"/>
                <a:cs typeface="Gisha" panose="020B0502040204020203" pitchFamily="34" charset="-79"/>
              </a:rPr>
              <a:t>טרנסג'נדרית</a:t>
            </a:r>
            <a:r>
              <a:rPr lang="he-IL" dirty="0">
                <a:latin typeface="Gisha" panose="020B0502040204020203" pitchFamily="34" charset="-79"/>
                <a:cs typeface="Gisha" panose="020B0502040204020203" pitchFamily="34" charset="-79"/>
              </a:rPr>
              <a:t> בת 26 מרהט. פועלת לסייע </a:t>
            </a:r>
            <a:r>
              <a:rPr lang="he-IL" dirty="0" err="1">
                <a:latin typeface="Gisha" panose="020B0502040204020203" pitchFamily="34" charset="-79"/>
                <a:cs typeface="Gisha" panose="020B0502040204020203" pitchFamily="34" charset="-79"/>
              </a:rPr>
              <a:t>ללהט"בים</a:t>
            </a:r>
            <a:r>
              <a:rPr lang="he-IL" dirty="0">
                <a:latin typeface="Gisha" panose="020B0502040204020203" pitchFamily="34" charset="-79"/>
                <a:cs typeface="Gisha" panose="020B0502040204020203" pitchFamily="34" charset="-79"/>
              </a:rPr>
              <a:t> ערבים, למשל על ידי מפגשים עם צעירים וכיוון שלהם להתמודדות בדרך טובה.</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להרחבת קריאה:</a:t>
            </a:r>
            <a:r>
              <a:rPr lang="en-US" sz="1200" b="0" i="0" u="none" strike="noStrike" kern="1200" dirty="0">
                <a:solidFill>
                  <a:schemeClr val="tx1"/>
                </a:solidFill>
                <a:effectLst/>
                <a:latin typeface="+mn-lt"/>
                <a:ea typeface="+mn-ea"/>
                <a:cs typeface="+mn-cs"/>
              </a:rPr>
              <a:t> </a:t>
            </a:r>
            <a:endParaRPr lang="he-IL" sz="1200" b="0" i="0" u="none" strike="noStrike" kern="1200" dirty="0">
              <a:solidFill>
                <a:schemeClr val="tx1"/>
              </a:solidFill>
              <a:effectLst/>
              <a:latin typeface="+mn-lt"/>
              <a:ea typeface="+mn-ea"/>
              <a:cs typeface="+mn-cs"/>
            </a:endParaRPr>
          </a:p>
          <a:p>
            <a:r>
              <a:rPr lang="en-US" dirty="0"/>
              <a:t>https://www.ynet.co.il/articles/0,7340,L-5561880,00.html</a:t>
            </a:r>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8</a:t>
            </a:fld>
            <a:endParaRPr lang="he-IL"/>
          </a:p>
        </p:txBody>
      </p:sp>
    </p:spTree>
    <p:extLst>
      <p:ext uri="{BB962C8B-B14F-4D97-AF65-F5344CB8AC3E}">
        <p14:creationId xmlns:p14="http://schemas.microsoft.com/office/powerpoint/2010/main" val="348807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הסבירי מעט על צעדת השרמוטות:</a:t>
            </a:r>
            <a:r>
              <a:rPr lang="en-US" dirty="0"/>
              <a:t> </a:t>
            </a:r>
            <a:endParaRPr lang="he-IL" dirty="0"/>
          </a:p>
          <a:p>
            <a:pPr rtl="1"/>
            <a:r>
              <a:rPr lang="he-IL" sz="1200" b="1" i="0" u="none" strike="noStrike" kern="1200" dirty="0">
                <a:solidFill>
                  <a:schemeClr val="tx1"/>
                </a:solidFill>
                <a:effectLst/>
                <a:latin typeface="+mn-lt"/>
                <a:ea typeface="+mn-ea"/>
                <a:cs typeface="+mn-cs"/>
              </a:rPr>
              <a:t>צעדת השרמוטות</a:t>
            </a:r>
            <a:r>
              <a:rPr lang="he-IL" sz="1200" b="0" i="0" u="none" strike="noStrike" kern="1200" dirty="0">
                <a:solidFill>
                  <a:schemeClr val="tx1"/>
                </a:solidFill>
                <a:effectLst/>
                <a:latin typeface="+mn-lt"/>
                <a:ea typeface="+mn-ea"/>
                <a:cs typeface="+mn-cs"/>
              </a:rPr>
              <a:t> היא תהלוכת מחאה שבה המפגינות מוחות נגד תרבות האונס ונגד הטענה לפיה נשים שמתלבשות באופן חושפני אשמות בכך שהן מוטרדות מינית או הופכות </a:t>
            </a:r>
            <a:r>
              <a:rPr lang="he-IL" sz="1200" b="0" i="0" u="none" strike="noStrike" kern="1200" dirty="0" err="1">
                <a:solidFill>
                  <a:schemeClr val="tx1"/>
                </a:solidFill>
                <a:effectLst/>
                <a:latin typeface="+mn-lt"/>
                <a:ea typeface="+mn-ea"/>
                <a:cs typeface="+mn-cs"/>
              </a:rPr>
              <a:t>לקרבנות</a:t>
            </a:r>
            <a:r>
              <a:rPr lang="he-IL" sz="1200" b="0" i="0" u="none" strike="noStrike" kern="1200" dirty="0">
                <a:solidFill>
                  <a:schemeClr val="tx1"/>
                </a:solidFill>
                <a:effectLst/>
                <a:latin typeface="+mn-lt"/>
                <a:ea typeface="+mn-ea"/>
                <a:cs typeface="+mn-cs"/>
              </a:rPr>
              <a:t> של אלימות מינית. </a:t>
            </a:r>
          </a:p>
          <a:p>
            <a:pPr rtl="1"/>
            <a:r>
              <a:rPr lang="he-IL" sz="1200" b="0" i="0" u="none" strike="noStrike" kern="1200" dirty="0">
                <a:solidFill>
                  <a:schemeClr val="tx1"/>
                </a:solidFill>
                <a:effectLst/>
                <a:latin typeface="+mn-lt"/>
                <a:ea typeface="+mn-ea"/>
                <a:cs typeface="+mn-cs"/>
              </a:rPr>
              <a:t>ב- 24.1.2011 הרצה מייקל </a:t>
            </a:r>
            <a:r>
              <a:rPr lang="he-IL" sz="1200" b="0" i="0" u="none" strike="noStrike" kern="1200" dirty="0" err="1">
                <a:solidFill>
                  <a:schemeClr val="tx1"/>
                </a:solidFill>
                <a:effectLst/>
                <a:latin typeface="+mn-lt"/>
                <a:ea typeface="+mn-ea"/>
                <a:cs typeface="+mn-cs"/>
              </a:rPr>
              <a:t>סנגינטי</a:t>
            </a:r>
            <a:r>
              <a:rPr lang="he-IL" sz="1200" b="0" i="0" u="none" strike="noStrike" kern="1200" dirty="0">
                <a:solidFill>
                  <a:schemeClr val="tx1"/>
                </a:solidFill>
                <a:effectLst/>
                <a:latin typeface="+mn-lt"/>
                <a:ea typeface="+mn-ea"/>
                <a:cs typeface="+mn-cs"/>
              </a:rPr>
              <a:t>, קצין משטרה קנדי בבית הספר למשפטים של אוניברסיטת יורק בטורונטו, ואמר "נאמר לי שאני לא אמור להגיד זאת, אבל נשים צריכות להימנע מלהתלבש כמו שרמוטות כדי שלא יהפכו לקורבנות של אלימות מינית". בתגובה לכך התארגנה מחאה בעיר נגד דבריו ונגד הטענה בכללה. מארגנות המחאה, בחרו להשתמש במילה שרמוטה (</a:t>
            </a:r>
            <a:r>
              <a:rPr lang="en-US" sz="1200" b="0" i="0" u="none" strike="noStrike" kern="1200" dirty="0">
                <a:solidFill>
                  <a:schemeClr val="tx1"/>
                </a:solidFill>
                <a:effectLst/>
                <a:latin typeface="+mn-lt"/>
                <a:ea typeface="+mn-ea"/>
                <a:cs typeface="+mn-cs"/>
              </a:rPr>
              <a:t>SLUT</a:t>
            </a:r>
            <a:r>
              <a:rPr lang="he-IL" sz="1200" b="0" i="0" u="none" strike="noStrike" kern="1200" dirty="0">
                <a:solidFill>
                  <a:schemeClr val="tx1"/>
                </a:solidFill>
                <a:effectLst/>
                <a:latin typeface="+mn-lt"/>
                <a:ea typeface="+mn-ea"/>
                <a:cs typeface="+mn-cs"/>
              </a:rPr>
              <a:t>) דווקא בגלל הקונוטציה השלילית שהיא מעוררת. </a:t>
            </a:r>
            <a:r>
              <a:rPr lang="he-IL" sz="1200" b="0" i="0" u="none" strike="noStrike" kern="1200" dirty="0" err="1">
                <a:solidFill>
                  <a:schemeClr val="tx1"/>
                </a:solidFill>
                <a:effectLst/>
                <a:latin typeface="+mn-lt"/>
                <a:ea typeface="+mn-ea"/>
                <a:cs typeface="+mn-cs"/>
              </a:rPr>
              <a:t>סנגינטי</a:t>
            </a:r>
            <a:r>
              <a:rPr lang="he-IL" sz="1200" b="0" i="0" u="none" strike="noStrike" kern="1200" dirty="0">
                <a:solidFill>
                  <a:schemeClr val="tx1"/>
                </a:solidFill>
                <a:effectLst/>
                <a:latin typeface="+mn-lt"/>
                <a:ea typeface="+mn-ea"/>
                <a:cs typeface="+mn-cs"/>
              </a:rPr>
              <a:t> עצמו חזר בו בינתיים מן הדברים, אך התחושה הייתה שדבריו מייצגים השקפה רחבה יותר, של תרבות אונס שהמארגנות סברו שיש להיאבק בה. </a:t>
            </a:r>
          </a:p>
          <a:p>
            <a:endParaRPr lang="he-IL" dirty="0"/>
          </a:p>
          <a:p>
            <a:r>
              <a:rPr lang="he-IL" sz="1200" b="0" i="0" u="none" strike="noStrike" kern="1200" dirty="0">
                <a:solidFill>
                  <a:schemeClr val="tx1"/>
                </a:solidFill>
                <a:effectLst/>
                <a:latin typeface="+mn-lt"/>
                <a:ea typeface="+mn-ea"/>
                <a:cs typeface="+mn-cs"/>
              </a:rPr>
              <a:t>הצעדה הראשונה שתוכננה בישראל הייתה בירושלים, ב-2012, והובילה אותה הפעילה הפמיניסטית אור לוי. בעקבות ההכרזה על צעדת השרמוטות הישראלית הראשונה, הרעיון של הצעדה אומץ גם על ידי מארגנות בערים אחרות, ובסופו של דבר הצעדה הראשונה בפועל נערכה בתל אביב ב-22 במרץ 2012. לצעדה הגיעו כמה מאות משתתפות ומעט משתתפים. לאחר מכן נערכה הצעדה בירושלים, וכן נערכו צעדות בחיפה ובבאר שבע. </a:t>
            </a:r>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9</a:t>
            </a:fld>
            <a:endParaRPr lang="he-IL"/>
          </a:p>
        </p:txBody>
      </p:sp>
    </p:spTree>
    <p:extLst>
      <p:ext uri="{BB962C8B-B14F-4D97-AF65-F5344CB8AC3E}">
        <p14:creationId xmlns:p14="http://schemas.microsoft.com/office/powerpoint/2010/main" val="111090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ספרי מעט על גרטה </a:t>
            </a:r>
            <a:r>
              <a:rPr lang="he-IL" dirty="0" err="1"/>
              <a:t>טונברג</a:t>
            </a:r>
            <a:r>
              <a:rPr lang="he-IL" dirty="0"/>
              <a:t>:</a:t>
            </a:r>
          </a:p>
          <a:p>
            <a:r>
              <a:rPr lang="he-IL" sz="1200" b="0" i="0" u="none" strike="noStrike" kern="1200" dirty="0">
                <a:solidFill>
                  <a:schemeClr val="tx1"/>
                </a:solidFill>
                <a:effectLst/>
                <a:latin typeface="+mn-lt"/>
                <a:ea typeface="+mn-ea"/>
                <a:cs typeface="+mn-cs"/>
              </a:rPr>
              <a:t>באוגוסט 2018 התפרסמה כאשר יזמה הפגנה בנושא האקלים ליד בנין הפרלמנט השוודי. בעקבות זאת, נשאה דברים בוועידת </a:t>
            </a:r>
            <a:r>
              <a:rPr lang="en-US" sz="1200" b="0" i="0" u="none" strike="noStrike" kern="1200" dirty="0">
                <a:solidFill>
                  <a:schemeClr val="tx1"/>
                </a:solidFill>
                <a:effectLst/>
                <a:latin typeface="+mn-lt"/>
                <a:ea typeface="+mn-ea"/>
                <a:cs typeface="+mn-cs"/>
              </a:rPr>
              <a:t>TED</a:t>
            </a:r>
            <a:r>
              <a:rPr lang="he-IL" sz="1200" b="0" i="0" u="none" strike="noStrike" kern="1200" dirty="0">
                <a:solidFill>
                  <a:schemeClr val="tx1"/>
                </a:solidFill>
                <a:effectLst/>
                <a:latin typeface="+mn-lt"/>
                <a:ea typeface="+mn-ea"/>
                <a:cs typeface="+mn-cs"/>
              </a:rPr>
              <a:t> בסטוקהולם ולאחר מכן בפסגת האו"ם בנושא שינויי אקלים. בספטמבר 2019 נאמה בוועידת האקלים של האו"ם. למקום הגיעה בכלי שיט כדי לא לטוס במטוס, במטרה לפגוע כמה פחות בסביבה.</a:t>
            </a:r>
          </a:p>
          <a:p>
            <a:r>
              <a:rPr lang="he-IL" sz="1200" b="0" i="0" u="none" strike="noStrike" kern="1200" dirty="0" err="1">
                <a:solidFill>
                  <a:schemeClr val="tx1"/>
                </a:solidFill>
                <a:effectLst/>
                <a:latin typeface="+mn-lt"/>
                <a:ea typeface="+mn-ea"/>
                <a:cs typeface="+mn-cs"/>
              </a:rPr>
              <a:t>טונברג</a:t>
            </a:r>
            <a:r>
              <a:rPr lang="he-IL" sz="1200" b="0" i="0" u="none" strike="noStrike" kern="1200" dirty="0">
                <a:solidFill>
                  <a:schemeClr val="tx1"/>
                </a:solidFill>
                <a:effectLst/>
                <a:latin typeface="+mn-lt"/>
                <a:ea typeface="+mn-ea"/>
                <a:cs typeface="+mn-cs"/>
              </a:rPr>
              <a:t> נבחרה לאשת השנה של מגזין טיים לשנת 2019.</a:t>
            </a:r>
          </a:p>
          <a:p>
            <a:r>
              <a:rPr lang="he-IL" sz="1200" b="0" i="0" u="none" strike="noStrike" kern="1200" dirty="0" err="1">
                <a:solidFill>
                  <a:schemeClr val="tx1"/>
                </a:solidFill>
                <a:effectLst/>
                <a:latin typeface="+mn-lt"/>
                <a:ea typeface="+mn-ea"/>
                <a:cs typeface="+mn-cs"/>
              </a:rPr>
              <a:t>טונברג</a:t>
            </a:r>
            <a:r>
              <a:rPr lang="he-IL" sz="1200" b="0" i="0" u="none" strike="noStrike" kern="1200" dirty="0">
                <a:solidFill>
                  <a:schemeClr val="tx1"/>
                </a:solidFill>
                <a:effectLst/>
                <a:latin typeface="+mn-lt"/>
                <a:ea typeface="+mn-ea"/>
                <a:cs typeface="+mn-cs"/>
              </a:rPr>
              <a:t> מאובחנת עם תסמונת אספרגר (תסמונת על ספקטרום האוטיזם).</a:t>
            </a:r>
          </a:p>
          <a:p>
            <a:endParaRPr lang="he-IL" sz="1200" b="0" i="0" u="none" strike="noStrike" kern="1200" dirty="0">
              <a:solidFill>
                <a:schemeClr val="tx1"/>
              </a:solidFill>
              <a:effectLst/>
              <a:latin typeface="+mn-lt"/>
              <a:ea typeface="+mn-ea"/>
              <a:cs typeface="+mn-cs"/>
            </a:endParaRPr>
          </a:p>
          <a:p>
            <a:r>
              <a:rPr lang="he-IL" sz="1200" b="0" i="0" u="none" strike="noStrike" kern="1200" dirty="0">
                <a:solidFill>
                  <a:schemeClr val="tx1"/>
                </a:solidFill>
                <a:effectLst/>
                <a:latin typeface="+mn-lt"/>
                <a:ea typeface="+mn-ea"/>
                <a:cs typeface="+mn-cs"/>
              </a:rPr>
              <a:t>לקריאה נוספת: </a:t>
            </a:r>
            <a:r>
              <a:rPr lang="en-US" sz="1200" b="0" i="0" u="none" strike="noStrike" kern="1200" dirty="0">
                <a:solidFill>
                  <a:schemeClr val="tx1"/>
                </a:solidFill>
                <a:effectLst/>
                <a:latin typeface="+mn-lt"/>
                <a:ea typeface="+mn-ea"/>
                <a:cs typeface="+mn-cs"/>
              </a:rPr>
              <a:t>https://he.wikipedia.org/wiki/</a:t>
            </a:r>
            <a:r>
              <a:rPr lang="he-IL" sz="1200" b="0" i="0" u="none" strike="noStrike" kern="1200" dirty="0" err="1">
                <a:solidFill>
                  <a:schemeClr val="tx1"/>
                </a:solidFill>
                <a:effectLst/>
                <a:latin typeface="+mn-lt"/>
                <a:ea typeface="+mn-ea"/>
                <a:cs typeface="+mn-cs"/>
              </a:rPr>
              <a:t>גרטה_טונברי</a:t>
            </a:r>
            <a:endParaRPr lang="he-IL" sz="1200" b="0" i="0" u="none" strike="noStrike" kern="1200" dirty="0">
              <a:solidFill>
                <a:schemeClr val="tx1"/>
              </a:solidFill>
              <a:effectLst/>
              <a:latin typeface="+mn-lt"/>
              <a:ea typeface="+mn-ea"/>
              <a:cs typeface="+mn-cs"/>
            </a:endParaRPr>
          </a:p>
          <a:p>
            <a:endParaRPr lang="he-IL" sz="1200" b="0" i="0" u="none" strike="noStrike"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5"/>
          </p:nvPr>
        </p:nvSpPr>
        <p:spPr/>
        <p:txBody>
          <a:bodyPr/>
          <a:lstStyle/>
          <a:p>
            <a:fld id="{62398C2C-8FE5-4629-A84C-F77B2B35B75D}" type="slidenum">
              <a:rPr lang="he-IL" smtClean="0"/>
              <a:t>10</a:t>
            </a:fld>
            <a:endParaRPr lang="he-IL"/>
          </a:p>
        </p:txBody>
      </p:sp>
    </p:spTree>
    <p:extLst>
      <p:ext uri="{BB962C8B-B14F-4D97-AF65-F5344CB8AC3E}">
        <p14:creationId xmlns:p14="http://schemas.microsoft.com/office/powerpoint/2010/main" val="277053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cxnSp>
        <p:nvCxnSpPr>
          <p:cNvPr id="9" name="מחבר ישר 8">
            <a:extLst>
              <a:ext uri="{FF2B5EF4-FFF2-40B4-BE49-F238E27FC236}">
                <a16:creationId xmlns:a16="http://schemas.microsoft.com/office/drawing/2014/main" id="{4A6AFE46-A71C-4758-B634-2767C76FFC8C}"/>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F644CDA9-FBF0-4D06-8F1A-618052B7BEF9}"/>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11" name="תמונה 10">
            <a:extLst>
              <a:ext uri="{FF2B5EF4-FFF2-40B4-BE49-F238E27FC236}">
                <a16:creationId xmlns:a16="http://schemas.microsoft.com/office/drawing/2014/main" id="{F81EE035-9229-445E-B53A-FBA2EF15B821}"/>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2" name="תמונה 11">
            <a:extLst>
              <a:ext uri="{FF2B5EF4-FFF2-40B4-BE49-F238E27FC236}">
                <a16:creationId xmlns:a16="http://schemas.microsoft.com/office/drawing/2014/main" id="{5528DCB6-26A6-4207-BC08-52EDEF1FDD97}"/>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3" name="תמונה 12">
            <a:extLst>
              <a:ext uri="{FF2B5EF4-FFF2-40B4-BE49-F238E27FC236}">
                <a16:creationId xmlns:a16="http://schemas.microsoft.com/office/drawing/2014/main" id="{E7101AEC-6419-4CF7-8E83-34184B0AC3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4" name="תמונה 13">
            <a:extLst>
              <a:ext uri="{FF2B5EF4-FFF2-40B4-BE49-F238E27FC236}">
                <a16:creationId xmlns:a16="http://schemas.microsoft.com/office/drawing/2014/main" id="{E47FD6FF-3A4D-4EB9-A3AD-432FA0651BA9}"/>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7" name="מלבן 6">
            <a:extLst>
              <a:ext uri="{FF2B5EF4-FFF2-40B4-BE49-F238E27FC236}">
                <a16:creationId xmlns:a16="http://schemas.microsoft.com/office/drawing/2014/main" id="{C8AEE2E4-C724-413D-BBE7-51805A8F6999}"/>
              </a:ext>
            </a:extLst>
          </p:cNvPr>
          <p:cNvSpPr/>
          <p:nvPr userDrawn="1"/>
        </p:nvSpPr>
        <p:spPr>
          <a:xfrm>
            <a:off x="0" y="-1"/>
            <a:ext cx="12192000" cy="4582630"/>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02A52847-7936-4A44-A485-3960558E46F6}"/>
              </a:ext>
            </a:extLst>
          </p:cNvPr>
          <p:cNvSpPr>
            <a:spLocks noGrp="1"/>
          </p:cNvSpPr>
          <p:nvPr>
            <p:ph type="ctrTitle"/>
          </p:nvPr>
        </p:nvSpPr>
        <p:spPr>
          <a:xfrm>
            <a:off x="127592" y="1122363"/>
            <a:ext cx="5539562" cy="3045600"/>
          </a:xfrm>
          <a:prstGeom prst="rect">
            <a:avLst/>
          </a:prstGeom>
        </p:spPr>
        <p:txBody>
          <a:bodyPr anchor="b"/>
          <a:lstStyle>
            <a:lvl1pPr algn="ctr">
              <a:defRPr sz="6000">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כותרת משנה 2">
            <a:extLst>
              <a:ext uri="{FF2B5EF4-FFF2-40B4-BE49-F238E27FC236}">
                <a16:creationId xmlns:a16="http://schemas.microsoft.com/office/drawing/2014/main" id="{BEAA9907-AAF5-435B-AEBB-CD78A1EC2AFC}"/>
              </a:ext>
            </a:extLst>
          </p:cNvPr>
          <p:cNvSpPr>
            <a:spLocks noGrp="1"/>
          </p:cNvSpPr>
          <p:nvPr>
            <p:ph type="subTitle" idx="1"/>
          </p:nvPr>
        </p:nvSpPr>
        <p:spPr>
          <a:xfrm>
            <a:off x="127592" y="4950494"/>
            <a:ext cx="5539562" cy="951614"/>
          </a:xfrm>
        </p:spPr>
        <p:txBody>
          <a:bodyPr/>
          <a:lstStyle>
            <a:lvl1pPr marL="0" indent="0" algn="ctr">
              <a:buNone/>
              <a:defRPr sz="2400">
                <a:latin typeface="Gisha" panose="020B0502040204020203" pitchFamily="34" charset="-79"/>
                <a:cs typeface="Gisha" panose="020B05020402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28F91624-1C84-4A56-A052-68B24EC47F2D}"/>
              </a:ext>
            </a:extLst>
          </p:cNvPr>
          <p:cNvSpPr>
            <a:spLocks noGrp="1"/>
          </p:cNvSpPr>
          <p:nvPr>
            <p:ph type="dt" sz="half" idx="10"/>
          </p:nvPr>
        </p:nvSpPr>
        <p:spPr/>
        <p:txBody>
          <a:bodyPr/>
          <a:lstStyle/>
          <a:p>
            <a:fld id="{CB6C10D2-5AAD-456A-B0F7-5C6D20FCC28A}" type="datetime8">
              <a:rPr lang="he-IL" smtClean="0"/>
              <a:t>28 אוגוסט 21</a:t>
            </a:fld>
            <a:endParaRPr lang="he-IL"/>
          </a:p>
        </p:txBody>
      </p:sp>
      <p:sp>
        <p:nvSpPr>
          <p:cNvPr id="5" name="מציין מיקום של כותרת תחתונה 4">
            <a:extLst>
              <a:ext uri="{FF2B5EF4-FFF2-40B4-BE49-F238E27FC236}">
                <a16:creationId xmlns:a16="http://schemas.microsoft.com/office/drawing/2014/main" id="{7177A0BF-53DB-4AD2-9291-1F627D09118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BB24A56-8B76-456B-BA95-5059ABBC5780}"/>
              </a:ext>
            </a:extLst>
          </p:cNvPr>
          <p:cNvSpPr>
            <a:spLocks noGrp="1"/>
          </p:cNvSpPr>
          <p:nvPr>
            <p:ph type="sldNum" sz="quarter" idx="12"/>
          </p:nvPr>
        </p:nvSpPr>
        <p:spPr>
          <a:xfrm>
            <a:off x="40756" y="6356350"/>
            <a:ext cx="1001145" cy="365125"/>
          </a:xfrm>
        </p:spPr>
        <p:txBody>
          <a:bodyPr/>
          <a:lstStyle/>
          <a:p>
            <a:fld id="{188F3B84-7028-440F-A07C-2B8D68467AD8}" type="slidenum">
              <a:rPr lang="he-IL" smtClean="0"/>
              <a:t>‹#›</a:t>
            </a:fld>
            <a:endParaRPr lang="he-IL"/>
          </a:p>
        </p:txBody>
      </p:sp>
      <p:sp>
        <p:nvSpPr>
          <p:cNvPr id="8" name="מלבן 7">
            <a:extLst>
              <a:ext uri="{FF2B5EF4-FFF2-40B4-BE49-F238E27FC236}">
                <a16:creationId xmlns:a16="http://schemas.microsoft.com/office/drawing/2014/main" id="{23232094-A39D-442F-820A-8C13B38F7AA0}"/>
              </a:ext>
            </a:extLst>
          </p:cNvPr>
          <p:cNvSpPr/>
          <p:nvPr userDrawn="1"/>
        </p:nvSpPr>
        <p:spPr>
          <a:xfrm>
            <a:off x="0" y="4415858"/>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a:extLst>
              <a:ext uri="{FF2B5EF4-FFF2-40B4-BE49-F238E27FC236}">
                <a16:creationId xmlns:a16="http://schemas.microsoft.com/office/drawing/2014/main" id="{582682ED-431B-49A2-ABE8-254E90D1BF3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251" r="14714"/>
          <a:stretch/>
        </p:blipFill>
        <p:spPr>
          <a:xfrm>
            <a:off x="5849422" y="0"/>
            <a:ext cx="6342578" cy="5908859"/>
          </a:xfrm>
          <a:prstGeom prst="rect">
            <a:avLst/>
          </a:prstGeom>
        </p:spPr>
      </p:pic>
    </p:spTree>
    <p:extLst>
      <p:ext uri="{BB962C8B-B14F-4D97-AF65-F5344CB8AC3E}">
        <p14:creationId xmlns:p14="http://schemas.microsoft.com/office/powerpoint/2010/main" val="156435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B4971-AA31-4A15-AF51-4B512C1B0E55}"/>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2A8E63A-8944-4CE1-A961-29307A9DA9F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9F7C090-2B06-413F-9C71-BA5AB34CA2D3}"/>
              </a:ext>
            </a:extLst>
          </p:cNvPr>
          <p:cNvSpPr>
            <a:spLocks noGrp="1"/>
          </p:cNvSpPr>
          <p:nvPr>
            <p:ph type="dt" sz="half" idx="10"/>
          </p:nvPr>
        </p:nvSpPr>
        <p:spPr/>
        <p:txBody>
          <a:bodyPr/>
          <a:lstStyle/>
          <a:p>
            <a:fld id="{EFDD6538-3AD1-49D0-BCE1-ACF0B30F967A}" type="datetime8">
              <a:rPr lang="he-IL" smtClean="0"/>
              <a:t>28 אוגוסט 21</a:t>
            </a:fld>
            <a:endParaRPr lang="he-IL"/>
          </a:p>
        </p:txBody>
      </p:sp>
      <p:sp>
        <p:nvSpPr>
          <p:cNvPr id="5" name="מציין מיקום של כותרת תחתונה 4">
            <a:extLst>
              <a:ext uri="{FF2B5EF4-FFF2-40B4-BE49-F238E27FC236}">
                <a16:creationId xmlns:a16="http://schemas.microsoft.com/office/drawing/2014/main" id="{D4354102-E301-4814-8227-811B7CFD76D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7356E65-3514-444C-884F-1359F43385CC}"/>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14697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B6035D3-9762-4979-B949-FDB82B3A782E}"/>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C7BC1E9-E906-41B0-B63E-BE333BD9700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247081-F072-41B7-9F5C-5A574848FDFC}"/>
              </a:ext>
            </a:extLst>
          </p:cNvPr>
          <p:cNvSpPr>
            <a:spLocks noGrp="1"/>
          </p:cNvSpPr>
          <p:nvPr>
            <p:ph type="dt" sz="half" idx="10"/>
          </p:nvPr>
        </p:nvSpPr>
        <p:spPr/>
        <p:txBody>
          <a:bodyPr/>
          <a:lstStyle/>
          <a:p>
            <a:fld id="{ECF03EB4-C46B-4B55-9971-77FE454D53E1}" type="datetime8">
              <a:rPr lang="he-IL" smtClean="0"/>
              <a:t>28 אוגוסט 21</a:t>
            </a:fld>
            <a:endParaRPr lang="he-IL"/>
          </a:p>
        </p:txBody>
      </p:sp>
      <p:sp>
        <p:nvSpPr>
          <p:cNvPr id="5" name="מציין מיקום של כותרת תחתונה 4">
            <a:extLst>
              <a:ext uri="{FF2B5EF4-FFF2-40B4-BE49-F238E27FC236}">
                <a16:creationId xmlns:a16="http://schemas.microsoft.com/office/drawing/2014/main" id="{D5CEEB66-36F6-4E00-A086-D83BFFAB502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12178E-7553-4219-A555-293BFCC34818}"/>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34372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75AB38E-44A8-442B-88E0-4FC5904A4E03}"/>
              </a:ext>
            </a:extLst>
          </p:cNvPr>
          <p:cNvSpPr>
            <a:spLocks noGrp="1"/>
          </p:cNvSpPr>
          <p:nvPr>
            <p:ph idx="1"/>
          </p:nvPr>
        </p:nvSpPr>
        <p:spPr>
          <a:xfrm>
            <a:off x="838200" y="1825625"/>
            <a:ext cx="10515600" cy="3902983"/>
          </a:xfrm>
        </p:spPr>
        <p:txBody>
          <a:bodyPr/>
          <a:lstStyle>
            <a:lvl1pPr>
              <a:defRPr>
                <a:latin typeface="Gisha" panose="020B0502040204020203" pitchFamily="34" charset="-79"/>
                <a:cs typeface="Gisha" panose="020B0502040204020203" pitchFamily="34" charset="-79"/>
              </a:defRPr>
            </a:lvl1pPr>
            <a:lvl2pPr>
              <a:defRPr>
                <a:latin typeface="Gisha" panose="020B0502040204020203" pitchFamily="34" charset="-79"/>
                <a:cs typeface="Gisha" panose="020B0502040204020203" pitchFamily="34" charset="-79"/>
              </a:defRPr>
            </a:lvl2pPr>
            <a:lvl3pPr>
              <a:defRPr>
                <a:latin typeface="Gisha" panose="020B0502040204020203" pitchFamily="34" charset="-79"/>
                <a:cs typeface="Gisha" panose="020B0502040204020203" pitchFamily="34" charset="-79"/>
              </a:defRPr>
            </a:lvl3pPr>
            <a:lvl4pPr>
              <a:defRPr>
                <a:latin typeface="Gisha" panose="020B0502040204020203" pitchFamily="34" charset="-79"/>
                <a:cs typeface="Gisha" panose="020B0502040204020203" pitchFamily="34" charset="-79"/>
              </a:defRPr>
            </a:lvl4pPr>
            <a:lvl5pPr>
              <a:defRPr>
                <a:latin typeface="Gisha" panose="020B0502040204020203" pitchFamily="34" charset="-79"/>
                <a:cs typeface="Gisha" panose="020B0502040204020203" pitchFamily="34"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cxnSp>
        <p:nvCxnSpPr>
          <p:cNvPr id="7" name="מחבר ישר 6">
            <a:extLst>
              <a:ext uri="{FF2B5EF4-FFF2-40B4-BE49-F238E27FC236}">
                <a16:creationId xmlns:a16="http://schemas.microsoft.com/office/drawing/2014/main" id="{CE1EA91F-3F3C-472E-8CD0-5EEE23DD58CB}"/>
              </a:ext>
            </a:extLst>
          </p:cNvPr>
          <p:cNvCxnSpPr>
            <a:cxnSpLocks/>
          </p:cNvCxnSpPr>
          <p:nvPr userDrawn="1"/>
        </p:nvCxnSpPr>
        <p:spPr>
          <a:xfrm>
            <a:off x="0" y="5902108"/>
            <a:ext cx="12192000" cy="0"/>
          </a:xfrm>
          <a:prstGeom prst="line">
            <a:avLst/>
          </a:prstGeom>
          <a:ln w="53975" cmpd="thinThick">
            <a:solidFill>
              <a:srgbClr val="23B9D6"/>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B8CE65BF-EE55-498A-AE2E-242299FEF87F}"/>
              </a:ext>
            </a:extLst>
          </p:cNvPr>
          <p:cNvPicPr>
            <a:picLocks noChangeAspect="1"/>
          </p:cNvPicPr>
          <p:nvPr userDrawn="1"/>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9" name="תמונה 8">
            <a:extLst>
              <a:ext uri="{FF2B5EF4-FFF2-40B4-BE49-F238E27FC236}">
                <a16:creationId xmlns:a16="http://schemas.microsoft.com/office/drawing/2014/main" id="{8EA100B3-132D-492C-A46E-C9F73C1EA1CB}"/>
              </a:ext>
            </a:extLst>
          </p:cNvPr>
          <p:cNvPicPr>
            <a:picLocks noChangeAspect="1"/>
          </p:cNvPicPr>
          <p:nvPr userDrawn="1"/>
        </p:nvPicPr>
        <p:blipFill rotWithShape="1">
          <a:blip r:embed="rId2"/>
          <a:srcRect l="70688" r="19500" b="15634"/>
          <a:stretch/>
        </p:blipFill>
        <p:spPr>
          <a:xfrm>
            <a:off x="8464933" y="6017558"/>
            <a:ext cx="850537" cy="823217"/>
          </a:xfrm>
          <a:prstGeom prst="rect">
            <a:avLst/>
          </a:prstGeom>
        </p:spPr>
      </p:pic>
      <p:pic>
        <p:nvPicPr>
          <p:cNvPr id="10" name="תמונה 9">
            <a:extLst>
              <a:ext uri="{FF2B5EF4-FFF2-40B4-BE49-F238E27FC236}">
                <a16:creationId xmlns:a16="http://schemas.microsoft.com/office/drawing/2014/main" id="{689D2824-6DB3-4C22-A72D-554CAFC7DE11}"/>
              </a:ext>
            </a:extLst>
          </p:cNvPr>
          <p:cNvPicPr>
            <a:picLocks noChangeAspect="1"/>
          </p:cNvPicPr>
          <p:nvPr userDrawn="1"/>
        </p:nvPicPr>
        <p:blipFill rotWithShape="1">
          <a:blip r:embed="rId2"/>
          <a:srcRect l="52915" t="23468" r="29797" b="17591"/>
          <a:stretch/>
        </p:blipFill>
        <p:spPr>
          <a:xfrm>
            <a:off x="5261919" y="6043551"/>
            <a:ext cx="1708728" cy="655782"/>
          </a:xfrm>
          <a:prstGeom prst="rect">
            <a:avLst/>
          </a:prstGeom>
        </p:spPr>
      </p:pic>
      <p:pic>
        <p:nvPicPr>
          <p:cNvPr id="11" name="תמונה 10">
            <a:extLst>
              <a:ext uri="{FF2B5EF4-FFF2-40B4-BE49-F238E27FC236}">
                <a16:creationId xmlns:a16="http://schemas.microsoft.com/office/drawing/2014/main" id="{FABD59D4-9625-47B1-81B0-E0799FEB1F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12" name="תמונה 11">
            <a:extLst>
              <a:ext uri="{FF2B5EF4-FFF2-40B4-BE49-F238E27FC236}">
                <a16:creationId xmlns:a16="http://schemas.microsoft.com/office/drawing/2014/main" id="{D71A9940-722D-4770-A7DF-305D26FE6FEE}"/>
              </a:ext>
            </a:extLst>
          </p:cNvPr>
          <p:cNvPicPr>
            <a:picLocks noChangeAspect="1"/>
          </p:cNvPicPr>
          <p:nvPr userDrawn="1"/>
        </p:nvPicPr>
        <p:blipFill rotWithShape="1">
          <a:blip r:embed="rId2"/>
          <a:srcRect l="4077" t="6009" r="83203" b="15207"/>
          <a:stretch/>
        </p:blipFill>
        <p:spPr>
          <a:xfrm>
            <a:off x="436377" y="5933158"/>
            <a:ext cx="1257301" cy="876568"/>
          </a:xfrm>
          <a:prstGeom prst="rect">
            <a:avLst/>
          </a:prstGeom>
        </p:spPr>
      </p:pic>
      <p:sp>
        <p:nvSpPr>
          <p:cNvPr id="13" name="מלבן 12">
            <a:extLst>
              <a:ext uri="{FF2B5EF4-FFF2-40B4-BE49-F238E27FC236}">
                <a16:creationId xmlns:a16="http://schemas.microsoft.com/office/drawing/2014/main" id="{6ACEA205-3B49-4F80-A832-01F070F8FAFF}"/>
              </a:ext>
            </a:extLst>
          </p:cNvPr>
          <p:cNvSpPr/>
          <p:nvPr userDrawn="1"/>
        </p:nvSpPr>
        <p:spPr>
          <a:xfrm>
            <a:off x="0" y="0"/>
            <a:ext cx="12192000" cy="1275906"/>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C8710A54-AD77-49FF-91DA-7D4545F5B7EF}"/>
              </a:ext>
            </a:extLst>
          </p:cNvPr>
          <p:cNvSpPr/>
          <p:nvPr userDrawn="1"/>
        </p:nvSpPr>
        <p:spPr>
          <a:xfrm>
            <a:off x="0" y="1129391"/>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635CD938-BD7A-4188-8C09-D0BAC75E48A3}"/>
              </a:ext>
            </a:extLst>
          </p:cNvPr>
          <p:cNvSpPr>
            <a:spLocks noGrp="1"/>
          </p:cNvSpPr>
          <p:nvPr>
            <p:ph type="title"/>
          </p:nvPr>
        </p:nvSpPr>
        <p:spPr>
          <a:xfrm>
            <a:off x="838200" y="153955"/>
            <a:ext cx="11080898" cy="898669"/>
          </a:xfrm>
          <a:prstGeom prst="rect">
            <a:avLst/>
          </a:prstGeom>
        </p:spPr>
        <p:txBody>
          <a:bodyPr anchor="ctr">
            <a:normAutofit/>
          </a:bodyPr>
          <a:lstStyle>
            <a:lvl1pPr>
              <a:defRPr sz="3200" b="1">
                <a:solidFill>
                  <a:schemeClr val="bg1"/>
                </a:solidFill>
                <a:latin typeface="Gisha" panose="020B0502040204020203" pitchFamily="34" charset="-79"/>
                <a:cs typeface="Gisha" panose="020B0502040204020203" pitchFamily="34" charset="-79"/>
              </a:defRPr>
            </a:lvl1pPr>
          </a:lstStyle>
          <a:p>
            <a:r>
              <a:rPr lang="he-IL"/>
              <a:t>לחץ כדי לערוך סגנון כותרת של תבנית בסיס</a:t>
            </a:r>
          </a:p>
        </p:txBody>
      </p:sp>
    </p:spTree>
    <p:extLst>
      <p:ext uri="{BB962C8B-B14F-4D97-AF65-F5344CB8AC3E}">
        <p14:creationId xmlns:p14="http://schemas.microsoft.com/office/powerpoint/2010/main" val="304816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225A8A-B12B-4993-BC68-19FA5844BB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FDCC841-82A8-457C-A4A8-A3A809510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F3294F4-EC98-4F08-BB20-6A49AA0A4909}"/>
              </a:ext>
            </a:extLst>
          </p:cNvPr>
          <p:cNvSpPr>
            <a:spLocks noGrp="1"/>
          </p:cNvSpPr>
          <p:nvPr>
            <p:ph type="dt" sz="half" idx="10"/>
          </p:nvPr>
        </p:nvSpPr>
        <p:spPr/>
        <p:txBody>
          <a:bodyPr/>
          <a:lstStyle/>
          <a:p>
            <a:fld id="{21BB6DD1-3B3E-4B97-A8E8-672151A06242}" type="datetime8">
              <a:rPr lang="he-IL" smtClean="0"/>
              <a:t>28 אוגוסט 21</a:t>
            </a:fld>
            <a:endParaRPr lang="he-IL"/>
          </a:p>
        </p:txBody>
      </p:sp>
      <p:sp>
        <p:nvSpPr>
          <p:cNvPr id="5" name="מציין מיקום של כותרת תחתונה 4">
            <a:extLst>
              <a:ext uri="{FF2B5EF4-FFF2-40B4-BE49-F238E27FC236}">
                <a16:creationId xmlns:a16="http://schemas.microsoft.com/office/drawing/2014/main" id="{B0FCCD64-30D6-4487-8D3E-1346ABA30EC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9AF1568-0B88-49AE-9DBF-68959D9C8F5B}"/>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01063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56588A-4D55-40B4-9453-889061BAADA4}"/>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C5D9C57-0C60-46D7-B949-3F65383FF43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4021CB4-7C6A-4F07-82A2-B103EFFCF3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8719FDE-FF4D-48F9-A708-FC7F56587AAC}"/>
              </a:ext>
            </a:extLst>
          </p:cNvPr>
          <p:cNvSpPr>
            <a:spLocks noGrp="1"/>
          </p:cNvSpPr>
          <p:nvPr>
            <p:ph type="dt" sz="half" idx="10"/>
          </p:nvPr>
        </p:nvSpPr>
        <p:spPr/>
        <p:txBody>
          <a:bodyPr/>
          <a:lstStyle/>
          <a:p>
            <a:fld id="{0AA5D522-3A0E-4700-9C6D-60D506956F69}" type="datetime8">
              <a:rPr lang="he-IL" smtClean="0"/>
              <a:t>28 אוגוסט 21</a:t>
            </a:fld>
            <a:endParaRPr lang="he-IL"/>
          </a:p>
        </p:txBody>
      </p:sp>
      <p:sp>
        <p:nvSpPr>
          <p:cNvPr id="6" name="מציין מיקום של כותרת תחתונה 5">
            <a:extLst>
              <a:ext uri="{FF2B5EF4-FFF2-40B4-BE49-F238E27FC236}">
                <a16:creationId xmlns:a16="http://schemas.microsoft.com/office/drawing/2014/main" id="{1BCC5FB1-9369-471D-B6AD-3D09E92EAB1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08873C-E4DD-4346-9AED-3E9C24EB5004}"/>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8756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C66AFF-76A0-4EE1-B5FC-C209C1904B03}"/>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5D19129-45A3-4EEA-A3AE-B2D992ECF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10DF021-D6E7-4B26-8BCA-1B8FDD2EFE9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53D905C-288D-40F0-8F28-E6E122A3D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69BB42C-284F-453C-9B67-BAC7656CD54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73F651-2DBD-439B-991B-53F419A1758A}"/>
              </a:ext>
            </a:extLst>
          </p:cNvPr>
          <p:cNvSpPr>
            <a:spLocks noGrp="1"/>
          </p:cNvSpPr>
          <p:nvPr>
            <p:ph type="dt" sz="half" idx="10"/>
          </p:nvPr>
        </p:nvSpPr>
        <p:spPr/>
        <p:txBody>
          <a:bodyPr/>
          <a:lstStyle/>
          <a:p>
            <a:fld id="{EFC92E8A-3D69-4B2A-B0A8-46A6FC9F5E64}" type="datetime8">
              <a:rPr lang="he-IL" smtClean="0"/>
              <a:t>28 אוגוסט 21</a:t>
            </a:fld>
            <a:endParaRPr lang="he-IL"/>
          </a:p>
        </p:txBody>
      </p:sp>
      <p:sp>
        <p:nvSpPr>
          <p:cNvPr id="8" name="מציין מיקום של כותרת תחתונה 7">
            <a:extLst>
              <a:ext uri="{FF2B5EF4-FFF2-40B4-BE49-F238E27FC236}">
                <a16:creationId xmlns:a16="http://schemas.microsoft.com/office/drawing/2014/main" id="{912A8ADB-93E2-409F-B67E-0F08AA978A1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26A60EE-0B43-4BEE-B012-766387FE4594}"/>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8759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C645F8-57BC-4FAE-8913-098347B6C1ED}"/>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E40AC4E-95BF-4C06-9489-2F79F688312D}"/>
              </a:ext>
            </a:extLst>
          </p:cNvPr>
          <p:cNvSpPr>
            <a:spLocks noGrp="1"/>
          </p:cNvSpPr>
          <p:nvPr>
            <p:ph type="dt" sz="half" idx="10"/>
          </p:nvPr>
        </p:nvSpPr>
        <p:spPr/>
        <p:txBody>
          <a:bodyPr/>
          <a:lstStyle/>
          <a:p>
            <a:fld id="{A2801E2F-6DD8-4F8C-A8CE-C04BAD3DDA5D}" type="datetime8">
              <a:rPr lang="he-IL" smtClean="0"/>
              <a:t>28 אוגוסט 21</a:t>
            </a:fld>
            <a:endParaRPr lang="he-IL"/>
          </a:p>
        </p:txBody>
      </p:sp>
      <p:sp>
        <p:nvSpPr>
          <p:cNvPr id="4" name="מציין מיקום של כותרת תחתונה 3">
            <a:extLst>
              <a:ext uri="{FF2B5EF4-FFF2-40B4-BE49-F238E27FC236}">
                <a16:creationId xmlns:a16="http://schemas.microsoft.com/office/drawing/2014/main" id="{A4804FA9-AC58-4369-A64B-A5551F199A4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823DAC0-486B-49B1-8CFE-0B5F420C2433}"/>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2001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22B84C8-3B33-4A0D-B289-37009495F620}"/>
              </a:ext>
            </a:extLst>
          </p:cNvPr>
          <p:cNvSpPr>
            <a:spLocks noGrp="1"/>
          </p:cNvSpPr>
          <p:nvPr>
            <p:ph type="dt" sz="half" idx="10"/>
          </p:nvPr>
        </p:nvSpPr>
        <p:spPr/>
        <p:txBody>
          <a:bodyPr/>
          <a:lstStyle/>
          <a:p>
            <a:fld id="{BA33C5E1-0395-4102-8968-649C3E549F26}" type="datetime8">
              <a:rPr lang="he-IL" smtClean="0"/>
              <a:t>28 אוגוסט 21</a:t>
            </a:fld>
            <a:endParaRPr lang="he-IL"/>
          </a:p>
        </p:txBody>
      </p:sp>
      <p:sp>
        <p:nvSpPr>
          <p:cNvPr id="3" name="מציין מיקום של כותרת תחתונה 2">
            <a:extLst>
              <a:ext uri="{FF2B5EF4-FFF2-40B4-BE49-F238E27FC236}">
                <a16:creationId xmlns:a16="http://schemas.microsoft.com/office/drawing/2014/main" id="{070F4A14-4455-4E6F-99E5-AAF1AABB0C5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0B677B9-B51C-4BB1-A023-1A29B03082CB}"/>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392364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30AE30-4EA2-43C2-9A45-22B20151DF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687951B-225C-470A-8616-F39FC1FEB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C3B2967D-C205-45C7-9168-993F758B4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78CBFB5-CBE0-438F-AD36-64E2FE847756}"/>
              </a:ext>
            </a:extLst>
          </p:cNvPr>
          <p:cNvSpPr>
            <a:spLocks noGrp="1"/>
          </p:cNvSpPr>
          <p:nvPr>
            <p:ph type="dt" sz="half" idx="10"/>
          </p:nvPr>
        </p:nvSpPr>
        <p:spPr/>
        <p:txBody>
          <a:bodyPr/>
          <a:lstStyle/>
          <a:p>
            <a:fld id="{320EF089-60BC-4E43-A513-7569EA34CF36}" type="datetime8">
              <a:rPr lang="he-IL" smtClean="0"/>
              <a:t>28 אוגוסט 21</a:t>
            </a:fld>
            <a:endParaRPr lang="he-IL"/>
          </a:p>
        </p:txBody>
      </p:sp>
      <p:sp>
        <p:nvSpPr>
          <p:cNvPr id="6" name="מציין מיקום של כותרת תחתונה 5">
            <a:extLst>
              <a:ext uri="{FF2B5EF4-FFF2-40B4-BE49-F238E27FC236}">
                <a16:creationId xmlns:a16="http://schemas.microsoft.com/office/drawing/2014/main" id="{0D778FB9-6ED2-4174-BC9D-27C0912920E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7203E27-051A-435D-93A7-2BDB7748854C}"/>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189454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DF0123-582E-476A-9D41-7B9BD69107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6540733-C98C-4643-B871-198EF1C417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F952206-5473-485D-9F78-261BF5946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4B2F463-F449-4E3A-882A-4823D09322E6}"/>
              </a:ext>
            </a:extLst>
          </p:cNvPr>
          <p:cNvSpPr>
            <a:spLocks noGrp="1"/>
          </p:cNvSpPr>
          <p:nvPr>
            <p:ph type="dt" sz="half" idx="10"/>
          </p:nvPr>
        </p:nvSpPr>
        <p:spPr/>
        <p:txBody>
          <a:bodyPr/>
          <a:lstStyle/>
          <a:p>
            <a:fld id="{A7B06ED1-62E9-40B9-8F3D-8DDDAA8F11CC}" type="datetime8">
              <a:rPr lang="he-IL" smtClean="0"/>
              <a:t>28 אוגוסט 21</a:t>
            </a:fld>
            <a:endParaRPr lang="he-IL"/>
          </a:p>
        </p:txBody>
      </p:sp>
      <p:sp>
        <p:nvSpPr>
          <p:cNvPr id="6" name="מציין מיקום של כותרת תחתונה 5">
            <a:extLst>
              <a:ext uri="{FF2B5EF4-FFF2-40B4-BE49-F238E27FC236}">
                <a16:creationId xmlns:a16="http://schemas.microsoft.com/office/drawing/2014/main" id="{8395A370-AB01-4648-85B2-035734B6477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EBDA716-9A86-4BC4-A57A-900F992BCE6E}"/>
              </a:ext>
            </a:extLst>
          </p:cNvPr>
          <p:cNvSpPr>
            <a:spLocks noGrp="1"/>
          </p:cNvSpPr>
          <p:nvPr>
            <p:ph type="sldNum" sz="quarter" idx="12"/>
          </p:nvPr>
        </p:nvSpPr>
        <p:spPr/>
        <p:txBody>
          <a:bodyPr/>
          <a:lstStyle/>
          <a:p>
            <a:fld id="{188F3B84-7028-440F-A07C-2B8D68467AD8}" type="slidenum">
              <a:rPr lang="he-IL" smtClean="0"/>
              <a:t>‹#›</a:t>
            </a:fld>
            <a:endParaRPr lang="he-IL"/>
          </a:p>
        </p:txBody>
      </p:sp>
    </p:spTree>
    <p:extLst>
      <p:ext uri="{BB962C8B-B14F-4D97-AF65-F5344CB8AC3E}">
        <p14:creationId xmlns:p14="http://schemas.microsoft.com/office/powerpoint/2010/main" val="138997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142BAA8-2E11-42E2-8A96-5728DD95BA6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25A8B91-75FE-4645-87FF-D1EA0622D69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77599A-3E57-435C-9B42-C41CF2C187CC}" type="datetime8">
              <a:rPr lang="he-IL" smtClean="0"/>
              <a:t>28 אוגוסט 21</a:t>
            </a:fld>
            <a:endParaRPr lang="he-IL"/>
          </a:p>
        </p:txBody>
      </p:sp>
      <p:sp>
        <p:nvSpPr>
          <p:cNvPr id="5" name="מציין מיקום של כותרת תחתונה 4">
            <a:extLst>
              <a:ext uri="{FF2B5EF4-FFF2-40B4-BE49-F238E27FC236}">
                <a16:creationId xmlns:a16="http://schemas.microsoft.com/office/drawing/2014/main" id="{B7078850-571F-4F52-8C37-75CD560EC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70A89CB-8CFB-4D85-834D-63B5AB278EA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8F3B84-7028-440F-A07C-2B8D68467AD8}" type="slidenum">
              <a:rPr lang="he-IL" smtClean="0"/>
              <a:t>‹#›</a:t>
            </a:fld>
            <a:endParaRPr lang="he-IL"/>
          </a:p>
        </p:txBody>
      </p:sp>
      <p:sp>
        <p:nvSpPr>
          <p:cNvPr id="7" name="כותרת 1">
            <a:extLst>
              <a:ext uri="{FF2B5EF4-FFF2-40B4-BE49-F238E27FC236}">
                <a16:creationId xmlns:a16="http://schemas.microsoft.com/office/drawing/2014/main" id="{D22C2785-509F-4D2A-AF39-FA3607ED0552}"/>
              </a:ext>
            </a:extLst>
          </p:cNvPr>
          <p:cNvSpPr txBox="1">
            <a:spLocks/>
          </p:cNvSpPr>
          <p:nvPr userDrawn="1"/>
        </p:nvSpPr>
        <p:spPr>
          <a:xfrm>
            <a:off x="838200" y="153955"/>
            <a:ext cx="11080898" cy="898669"/>
          </a:xfrm>
          <a:prstGeom prst="rect">
            <a:avLst/>
          </a:prstGeom>
        </p:spPr>
        <p:txBody>
          <a:bodyPr anchor="ctr">
            <a:normAutofit/>
          </a:bodyPr>
          <a:lstStyle>
            <a:lvl1pPr algn="r" defTabSz="914400" rtl="1" eaLnBrk="1" latinLnBrk="0" hangingPunct="1">
              <a:lnSpc>
                <a:spcPct val="90000"/>
              </a:lnSpc>
              <a:spcBef>
                <a:spcPct val="0"/>
              </a:spcBef>
              <a:buNone/>
              <a:defRPr sz="3200" kern="1200">
                <a:solidFill>
                  <a:schemeClr val="bg1"/>
                </a:solidFill>
                <a:latin typeface="Gisha" panose="020B0502040204020203" pitchFamily="34" charset="-79"/>
                <a:ea typeface="+mj-ea"/>
                <a:cs typeface="Gisha" panose="020B0502040204020203" pitchFamily="34" charset="-79"/>
              </a:defRPr>
            </a:lvl1pPr>
          </a:lstStyle>
          <a:p>
            <a:r>
              <a:rPr lang="he-IL"/>
              <a:t>לחץ כדי לערוך סגנון כותרת של תבנית בסיס</a:t>
            </a:r>
          </a:p>
        </p:txBody>
      </p:sp>
    </p:spTree>
    <p:extLst>
      <p:ext uri="{BB962C8B-B14F-4D97-AF65-F5344CB8AC3E}">
        <p14:creationId xmlns:p14="http://schemas.microsoft.com/office/powerpoint/2010/main" val="225720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qLGNj-xrgvY&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6z7NL4Saas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כותרת 22">
            <a:extLst>
              <a:ext uri="{FF2B5EF4-FFF2-40B4-BE49-F238E27FC236}">
                <a16:creationId xmlns:a16="http://schemas.microsoft.com/office/drawing/2014/main" id="{3DF0AF88-9212-4701-8C06-1EF488299F57}"/>
              </a:ext>
            </a:extLst>
          </p:cNvPr>
          <p:cNvSpPr>
            <a:spLocks noGrp="1"/>
          </p:cNvSpPr>
          <p:nvPr>
            <p:ph type="ctrTitle"/>
          </p:nvPr>
        </p:nvSpPr>
        <p:spPr/>
        <p:txBody>
          <a:bodyPr/>
          <a:lstStyle/>
          <a:p>
            <a:r>
              <a:rPr lang="he-IL" dirty="0">
                <a:cs typeface="+mn-cs"/>
              </a:rPr>
              <a:t>משפיעות! </a:t>
            </a:r>
            <a:br>
              <a:rPr lang="en-US" dirty="0">
                <a:cs typeface="+mn-cs"/>
              </a:rPr>
            </a:br>
            <a:r>
              <a:rPr lang="he-IL" sz="2400" dirty="0">
                <a:cs typeface="+mn-cs"/>
              </a:rPr>
              <a:t>תכנית מפגשים בנושא ההשתתפות האזרחית החדשה של צעירים בישראל </a:t>
            </a:r>
            <a:endParaRPr lang="he-IL" sz="2000" dirty="0">
              <a:cs typeface="+mn-cs"/>
            </a:endParaRPr>
          </a:p>
        </p:txBody>
      </p:sp>
      <p:sp>
        <p:nvSpPr>
          <p:cNvPr id="24" name="כותרת משנה 23">
            <a:extLst>
              <a:ext uri="{FF2B5EF4-FFF2-40B4-BE49-F238E27FC236}">
                <a16:creationId xmlns:a16="http://schemas.microsoft.com/office/drawing/2014/main" id="{D129489B-3798-4C1C-808B-E1E920233036}"/>
              </a:ext>
            </a:extLst>
          </p:cNvPr>
          <p:cNvSpPr>
            <a:spLocks noGrp="1"/>
          </p:cNvSpPr>
          <p:nvPr>
            <p:ph type="subTitle" idx="1"/>
          </p:nvPr>
        </p:nvSpPr>
        <p:spPr/>
        <p:txBody>
          <a:bodyPr/>
          <a:lstStyle/>
          <a:p>
            <a:r>
              <a:rPr lang="he-IL" dirty="0">
                <a:cs typeface="+mn-cs"/>
              </a:rPr>
              <a:t>מפגש </a:t>
            </a:r>
            <a:r>
              <a:rPr lang="en-US" dirty="0">
                <a:cs typeface="+mn-cs"/>
              </a:rPr>
              <a:t>1</a:t>
            </a:r>
            <a:r>
              <a:rPr lang="he-IL" dirty="0">
                <a:cs typeface="+mn-cs"/>
              </a:rPr>
              <a:t> - יוצאות לדרך</a:t>
            </a:r>
          </a:p>
        </p:txBody>
      </p:sp>
      <p:cxnSp>
        <p:nvCxnSpPr>
          <p:cNvPr id="31" name="מחבר ישר 30">
            <a:extLst>
              <a:ext uri="{FF2B5EF4-FFF2-40B4-BE49-F238E27FC236}">
                <a16:creationId xmlns:a16="http://schemas.microsoft.com/office/drawing/2014/main" id="{9C5C6A24-A57E-4340-93EE-35D6817A478A}"/>
              </a:ext>
              <a:ext uri="{C183D7F6-B498-43B3-948B-1728B52AA6E4}">
                <adec:decorative xmlns:adec="http://schemas.microsoft.com/office/drawing/2017/decorative" val="1"/>
              </a:ext>
            </a:extLst>
          </p:cNvPr>
          <p:cNvCxnSpPr>
            <a:cxnSpLocks/>
          </p:cNvCxnSpPr>
          <p:nvPr/>
        </p:nvCxnSpPr>
        <p:spPr>
          <a:xfrm>
            <a:off x="0" y="5902108"/>
            <a:ext cx="12192000" cy="0"/>
          </a:xfrm>
          <a:prstGeom prst="line">
            <a:avLst/>
          </a:prstGeom>
          <a:ln w="53975" cmpd="thinThick">
            <a:solidFill>
              <a:srgbClr val="00B7C4"/>
            </a:solidFill>
          </a:ln>
        </p:spPr>
        <p:style>
          <a:lnRef idx="1">
            <a:schemeClr val="accent1"/>
          </a:lnRef>
          <a:fillRef idx="0">
            <a:schemeClr val="accent1"/>
          </a:fillRef>
          <a:effectRef idx="0">
            <a:schemeClr val="accent1"/>
          </a:effectRef>
          <a:fontRef idx="minor">
            <a:schemeClr val="tx1"/>
          </a:fontRef>
        </p:style>
      </p:cxnSp>
      <p:pic>
        <p:nvPicPr>
          <p:cNvPr id="32" name="תמונה 31" descr="לוגו צעירות בראש">
            <a:extLst>
              <a:ext uri="{FF2B5EF4-FFF2-40B4-BE49-F238E27FC236}">
                <a16:creationId xmlns:a16="http://schemas.microsoft.com/office/drawing/2014/main" id="{A077EE62-B7AB-4AE6-8BAD-7754ECEB2882}"/>
              </a:ext>
            </a:extLst>
          </p:cNvPr>
          <p:cNvPicPr>
            <a:picLocks noChangeAspect="1"/>
          </p:cNvPicPr>
          <p:nvPr/>
        </p:nvPicPr>
        <p:blipFill rotWithShape="1">
          <a:blip r:embed="rId2">
            <a:clrChange>
              <a:clrFrom>
                <a:srgbClr val="FFFFFF"/>
              </a:clrFrom>
              <a:clrTo>
                <a:srgbClr val="FFFFFF">
                  <a:alpha val="0"/>
                </a:srgbClr>
              </a:clrTo>
            </a:clrChange>
          </a:blip>
          <a:srcRect l="81622" r="2337" b="12868"/>
          <a:stretch/>
        </p:blipFill>
        <p:spPr>
          <a:xfrm>
            <a:off x="10809757" y="6061793"/>
            <a:ext cx="1299116" cy="794374"/>
          </a:xfrm>
          <a:prstGeom prst="rect">
            <a:avLst/>
          </a:prstGeom>
        </p:spPr>
      </p:pic>
      <p:pic>
        <p:nvPicPr>
          <p:cNvPr id="33" name="תמונה 32" descr="לוגו קרנות הביטוח הלאומי">
            <a:extLst>
              <a:ext uri="{FF2B5EF4-FFF2-40B4-BE49-F238E27FC236}">
                <a16:creationId xmlns:a16="http://schemas.microsoft.com/office/drawing/2014/main" id="{F1CF8480-49D1-4661-8B8C-9A0270C3FCB6}"/>
              </a:ext>
              <a:ext uri="{C183D7F6-B498-43B3-948B-1728B52AA6E4}">
                <adec:decorative xmlns:adec="http://schemas.microsoft.com/office/drawing/2017/decorative" val="0"/>
              </a:ext>
            </a:extLst>
          </p:cNvPr>
          <p:cNvPicPr>
            <a:picLocks noChangeAspect="1"/>
          </p:cNvPicPr>
          <p:nvPr/>
        </p:nvPicPr>
        <p:blipFill rotWithShape="1">
          <a:blip r:embed="rId2"/>
          <a:srcRect l="70688" r="19500" b="15634"/>
          <a:stretch/>
        </p:blipFill>
        <p:spPr>
          <a:xfrm>
            <a:off x="8464933" y="6017558"/>
            <a:ext cx="850537" cy="823217"/>
          </a:xfrm>
          <a:prstGeom prst="rect">
            <a:avLst/>
          </a:prstGeom>
        </p:spPr>
      </p:pic>
      <p:pic>
        <p:nvPicPr>
          <p:cNvPr id="34" name="תמונה 33" descr="לוגו הרשת להתנדבות ישראלית">
            <a:extLst>
              <a:ext uri="{FF2B5EF4-FFF2-40B4-BE49-F238E27FC236}">
                <a16:creationId xmlns:a16="http://schemas.microsoft.com/office/drawing/2014/main" id="{C43C8780-8845-40B1-993F-493491686424}"/>
              </a:ext>
            </a:extLst>
          </p:cNvPr>
          <p:cNvPicPr>
            <a:picLocks noChangeAspect="1"/>
          </p:cNvPicPr>
          <p:nvPr/>
        </p:nvPicPr>
        <p:blipFill rotWithShape="1">
          <a:blip r:embed="rId2"/>
          <a:srcRect l="52915" t="23468" r="29797" b="17591"/>
          <a:stretch/>
        </p:blipFill>
        <p:spPr>
          <a:xfrm>
            <a:off x="5261919" y="6043551"/>
            <a:ext cx="1708728" cy="655782"/>
          </a:xfrm>
          <a:prstGeom prst="rect">
            <a:avLst/>
          </a:prstGeom>
        </p:spPr>
      </p:pic>
      <p:pic>
        <p:nvPicPr>
          <p:cNvPr id="35" name="תמונה 34" descr="לוגו המעוצה הלאומית להתנדבות בישראל">
            <a:extLst>
              <a:ext uri="{FF2B5EF4-FFF2-40B4-BE49-F238E27FC236}">
                <a16:creationId xmlns:a16="http://schemas.microsoft.com/office/drawing/2014/main" id="{A14B729D-708B-479B-A137-106B555DC447}"/>
              </a:ext>
            </a:extLst>
          </p:cNvPr>
          <p:cNvPicPr>
            <a:picLocks noChangeAspect="1"/>
          </p:cNvPicPr>
          <p:nvPr/>
        </p:nvPicPr>
        <p:blipFill rotWithShape="1">
          <a:blip r:embed="rId3">
            <a:extLst>
              <a:ext uri="{28A0092B-C50C-407E-A947-70E740481C1C}">
                <a14:useLocalDpi xmlns:a14="http://schemas.microsoft.com/office/drawing/2010/main" val="0"/>
              </a:ext>
            </a:extLst>
          </a:blip>
          <a:srcRect l="28821" t="13309" r="27530" b="35717"/>
          <a:stretch/>
        </p:blipFill>
        <p:spPr>
          <a:xfrm>
            <a:off x="3187964" y="6061793"/>
            <a:ext cx="579669" cy="619298"/>
          </a:xfrm>
          <a:prstGeom prst="rect">
            <a:avLst/>
          </a:prstGeom>
        </p:spPr>
      </p:pic>
      <p:pic>
        <p:nvPicPr>
          <p:cNvPr id="36" name="תמונה 35" descr="לוגו קרן גנדיר">
            <a:extLst>
              <a:ext uri="{FF2B5EF4-FFF2-40B4-BE49-F238E27FC236}">
                <a16:creationId xmlns:a16="http://schemas.microsoft.com/office/drawing/2014/main" id="{2E804E0F-F11A-4CB2-A381-EDDE645226FB}"/>
              </a:ext>
            </a:extLst>
          </p:cNvPr>
          <p:cNvPicPr>
            <a:picLocks noChangeAspect="1"/>
          </p:cNvPicPr>
          <p:nvPr/>
        </p:nvPicPr>
        <p:blipFill rotWithShape="1">
          <a:blip r:embed="rId2"/>
          <a:srcRect l="4077" t="6009" r="83203" b="15207"/>
          <a:stretch/>
        </p:blipFill>
        <p:spPr>
          <a:xfrm>
            <a:off x="436377" y="5933158"/>
            <a:ext cx="1257301" cy="876568"/>
          </a:xfrm>
          <a:prstGeom prst="rect">
            <a:avLst/>
          </a:prstGeom>
        </p:spPr>
      </p:pic>
      <p:sp>
        <p:nvSpPr>
          <p:cNvPr id="37" name="מציין מיקום של תאריך 3">
            <a:extLst>
              <a:ext uri="{FF2B5EF4-FFF2-40B4-BE49-F238E27FC236}">
                <a16:creationId xmlns:a16="http://schemas.microsoft.com/office/drawing/2014/main" id="{4B4958E8-A8A4-42F6-9F81-E4E9415EF9B4}"/>
              </a:ext>
              <a:ext uri="{C183D7F6-B498-43B3-948B-1728B52AA6E4}">
                <adec:decorative xmlns:adec="http://schemas.microsoft.com/office/drawing/2017/decorative" val="1"/>
              </a:ext>
            </a:extLst>
          </p:cNvPr>
          <p:cNvSpPr>
            <a:spLocks noGrp="1"/>
          </p:cNvSpPr>
          <p:nvPr>
            <p:ph type="dt" sz="half" idx="10"/>
          </p:nvPr>
        </p:nvSpPr>
        <p:spPr>
          <a:xfrm>
            <a:off x="8610600" y="6356350"/>
            <a:ext cx="2743200" cy="365125"/>
          </a:xfrm>
        </p:spPr>
        <p:txBody>
          <a:bodyPr/>
          <a:lstStyle/>
          <a:p>
            <a:fld id="{CB6C10D2-5AAD-456A-B0F7-5C6D20FCC28A}" type="datetime8">
              <a:rPr lang="he-IL" smtClean="0"/>
              <a:t>28 אוגוסט 21</a:t>
            </a:fld>
            <a:endParaRPr lang="he-IL"/>
          </a:p>
        </p:txBody>
      </p:sp>
      <p:sp>
        <p:nvSpPr>
          <p:cNvPr id="39" name="מציין מיקום של מספר שקופית 5">
            <a:extLst>
              <a:ext uri="{FF2B5EF4-FFF2-40B4-BE49-F238E27FC236}">
                <a16:creationId xmlns:a16="http://schemas.microsoft.com/office/drawing/2014/main" id="{B6833FDB-3B48-45DE-8D06-6E44D36BC26C}"/>
              </a:ext>
              <a:ext uri="{C183D7F6-B498-43B3-948B-1728B52AA6E4}">
                <adec:decorative xmlns:adec="http://schemas.microsoft.com/office/drawing/2017/decorative" val="1"/>
              </a:ext>
            </a:extLst>
          </p:cNvPr>
          <p:cNvSpPr>
            <a:spLocks noGrp="1"/>
          </p:cNvSpPr>
          <p:nvPr>
            <p:ph type="sldNum" sz="quarter" idx="12"/>
          </p:nvPr>
        </p:nvSpPr>
        <p:spPr>
          <a:xfrm>
            <a:off x="40756" y="6356350"/>
            <a:ext cx="1001145" cy="365125"/>
          </a:xfrm>
        </p:spPr>
        <p:txBody>
          <a:bodyPr/>
          <a:lstStyle/>
          <a:p>
            <a:fld id="{188F3B84-7028-440F-A07C-2B8D68467AD8}" type="slidenum">
              <a:rPr lang="he-IL" smtClean="0"/>
              <a:t>1</a:t>
            </a:fld>
            <a:endParaRPr lang="he-IL"/>
          </a:p>
        </p:txBody>
      </p:sp>
    </p:spTree>
    <p:extLst>
      <p:ext uri="{BB962C8B-B14F-4D97-AF65-F5344CB8AC3E}">
        <p14:creationId xmlns:p14="http://schemas.microsoft.com/office/powerpoint/2010/main" val="4454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20">
            <a:extLst>
              <a:ext uri="{FF2B5EF4-FFF2-40B4-BE49-F238E27FC236}">
                <a16:creationId xmlns:a16="http://schemas.microsoft.com/office/drawing/2014/main" id="{01285593-BECF-49DF-A824-80DE0317AA1C}"/>
              </a:ext>
              <a:ext uri="{C183D7F6-B498-43B3-948B-1728B52AA6E4}">
                <adec:decorative xmlns:adec="http://schemas.microsoft.com/office/drawing/2017/decorative" val="0"/>
              </a:ext>
            </a:extLst>
          </p:cNvPr>
          <p:cNvSpPr>
            <a:spLocks noGrp="1"/>
          </p:cNvSpPr>
          <p:nvPr>
            <p:ph type="title"/>
          </p:nvPr>
        </p:nvSpPr>
        <p:spPr/>
        <p:txBody>
          <a:bodyPr/>
          <a:lstStyle/>
          <a:p>
            <a:r>
              <a:rPr lang="he-IL" dirty="0">
                <a:cs typeface="+mn-cs"/>
              </a:rPr>
              <a:t>גרטה </a:t>
            </a:r>
            <a:r>
              <a:rPr lang="he-IL" dirty="0" err="1">
                <a:cs typeface="+mn-cs"/>
              </a:rPr>
              <a:t>טונברג</a:t>
            </a:r>
            <a:endParaRPr lang="he-IL" dirty="0">
              <a:cs typeface="+mn-cs"/>
            </a:endParaRPr>
          </a:p>
        </p:txBody>
      </p:sp>
      <p:pic>
        <p:nvPicPr>
          <p:cNvPr id="4" name="תמונה 3">
            <a:extLst>
              <a:ext uri="{FF2B5EF4-FFF2-40B4-BE49-F238E27FC236}">
                <a16:creationId xmlns:a16="http://schemas.microsoft.com/office/drawing/2014/main" id="{13701ACD-9168-4043-9F2A-2C5D707E90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7172"/>
            <a:ext cx="6721479" cy="4540102"/>
          </a:xfrm>
          <a:prstGeom prst="rect">
            <a:avLst/>
          </a:prstGeom>
        </p:spPr>
      </p:pic>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B528F2F4-6A69-470E-94E4-F8E9095ED9E9}"/>
              </a:ext>
            </a:extLst>
          </p:cNvPr>
          <p:cNvSpPr txBox="1"/>
          <p:nvPr/>
        </p:nvSpPr>
        <p:spPr>
          <a:xfrm>
            <a:off x="7029450" y="1467059"/>
            <a:ext cx="4606541"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בתמונה?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באיזה תחום פעילה?</a:t>
            </a:r>
          </a:p>
        </p:txBody>
      </p:sp>
      <p:sp>
        <p:nvSpPr>
          <p:cNvPr id="8" name="תיבת טקסט 7">
            <a:extLst>
              <a:ext uri="{FF2B5EF4-FFF2-40B4-BE49-F238E27FC236}">
                <a16:creationId xmlns:a16="http://schemas.microsoft.com/office/drawing/2014/main" id="{E93225FA-600F-4B82-875B-4A954C6D6E8B}"/>
              </a:ext>
            </a:extLst>
          </p:cNvPr>
          <p:cNvSpPr txBox="1"/>
          <p:nvPr/>
        </p:nvSpPr>
        <p:spPr>
          <a:xfrm>
            <a:off x="7626699" y="2544277"/>
            <a:ext cx="4009292" cy="2308324"/>
          </a:xfrm>
          <a:prstGeom prst="rect">
            <a:avLst/>
          </a:prstGeom>
          <a:noFill/>
        </p:spPr>
        <p:txBody>
          <a:bodyPr wrap="square" rtlCol="1">
            <a:spAutoFit/>
          </a:bodyPr>
          <a:lstStyle/>
          <a:p>
            <a:r>
              <a:rPr lang="he-IL" u="sng" dirty="0">
                <a:latin typeface="Gisha" panose="020B0502040204020203" pitchFamily="34" charset="-79"/>
              </a:rPr>
              <a:t>שנת לידה</a:t>
            </a:r>
            <a:r>
              <a:rPr lang="he-IL" dirty="0">
                <a:latin typeface="Gisha" panose="020B0502040204020203" pitchFamily="34" charset="-79"/>
              </a:rPr>
              <a:t>: 2003</a:t>
            </a:r>
          </a:p>
          <a:p>
            <a:endParaRPr lang="he-IL" dirty="0">
              <a:latin typeface="Gisha" panose="020B0502040204020203" pitchFamily="34" charset="-79"/>
            </a:endParaRPr>
          </a:p>
          <a:p>
            <a:r>
              <a:rPr lang="he-IL" u="sng" dirty="0">
                <a:latin typeface="Gisha" panose="020B0502040204020203" pitchFamily="34" charset="-79"/>
              </a:rPr>
              <a:t>פעילות מרכזית</a:t>
            </a:r>
            <a:r>
              <a:rPr lang="he-IL" dirty="0">
                <a:latin typeface="Gisha" panose="020B0502040204020203" pitchFamily="34" charset="-79"/>
              </a:rPr>
              <a:t>:</a:t>
            </a:r>
          </a:p>
          <a:p>
            <a:pPr marL="285750" indent="-285750">
              <a:buFont typeface="Arial" panose="020B0604020202020204" pitchFamily="34" charset="0"/>
              <a:buChar char="•"/>
            </a:pPr>
            <a:r>
              <a:rPr lang="he-IL" dirty="0">
                <a:latin typeface="Gisha" panose="020B0502040204020203" pitchFamily="34" charset="-79"/>
              </a:rPr>
              <a:t>אקטיביסטית שוודית בנושא התחממות גלובלית ושינוי אקלים (משנת 2018)</a:t>
            </a:r>
          </a:p>
          <a:p>
            <a:endParaRPr lang="he-IL"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4211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שם: _________________</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B822F834-E904-4D16-8B2E-1BD5FB14F9F1}"/>
              </a:ext>
            </a:extLst>
          </p:cNvPr>
          <p:cNvSpPr txBox="1"/>
          <p:nvPr/>
        </p:nvSpPr>
        <p:spPr>
          <a:xfrm>
            <a:off x="8309987" y="1467059"/>
            <a:ext cx="3326004" cy="584775"/>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בתמונה?</a:t>
            </a:r>
          </a:p>
        </p:txBody>
      </p:sp>
      <p:sp>
        <p:nvSpPr>
          <p:cNvPr id="9" name="תיבת טקסט 8">
            <a:extLst>
              <a:ext uri="{FF2B5EF4-FFF2-40B4-BE49-F238E27FC236}">
                <a16:creationId xmlns:a16="http://schemas.microsoft.com/office/drawing/2014/main" id="{3A93B647-2FD1-42D7-B976-6A0D8A7F107E}"/>
              </a:ext>
            </a:extLst>
          </p:cNvPr>
          <p:cNvSpPr txBox="1"/>
          <p:nvPr/>
        </p:nvSpPr>
        <p:spPr>
          <a:xfrm>
            <a:off x="7626699" y="2250826"/>
            <a:ext cx="4009292" cy="923330"/>
          </a:xfrm>
          <a:prstGeom prst="rect">
            <a:avLst/>
          </a:prstGeom>
          <a:noFill/>
        </p:spPr>
        <p:txBody>
          <a:bodyPr wrap="square" rtlCol="1">
            <a:spAutoFit/>
          </a:bodyPr>
          <a:lstStyle/>
          <a:p>
            <a:r>
              <a:rPr lang="he-IL" u="sng" dirty="0">
                <a:latin typeface="Gisha" panose="020B0502040204020203" pitchFamily="34" charset="-79"/>
              </a:rPr>
              <a:t>הוסיפי תיאור כאן</a:t>
            </a:r>
            <a:endParaRPr lang="he-IL" dirty="0">
              <a:latin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
        <p:nvSpPr>
          <p:cNvPr id="2" name="מלבן 1" descr="מקום להוספת תמונה שלך">
            <a:extLst>
              <a:ext uri="{FF2B5EF4-FFF2-40B4-BE49-F238E27FC236}">
                <a16:creationId xmlns:a16="http://schemas.microsoft.com/office/drawing/2014/main" id="{F679FE32-9B3C-42F3-9C83-8634D0844704}"/>
              </a:ext>
            </a:extLst>
          </p:cNvPr>
          <p:cNvSpPr/>
          <p:nvPr/>
        </p:nvSpPr>
        <p:spPr>
          <a:xfrm>
            <a:off x="191386" y="1307805"/>
            <a:ext cx="6326373" cy="45294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הוסיפי תמונה כאן</a:t>
            </a:r>
          </a:p>
        </p:txBody>
      </p:sp>
    </p:spTree>
    <p:extLst>
      <p:ext uri="{BB962C8B-B14F-4D97-AF65-F5344CB8AC3E}">
        <p14:creationId xmlns:p14="http://schemas.microsoft.com/office/powerpoint/2010/main" val="16236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B20AAFF-E339-45C8-A9A1-FFC59AA7A4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cs typeface="+mn-cs"/>
              </a:rPr>
              <a:t>משפיעות בקטן – משפיעות בגדול - סיכום</a:t>
            </a:r>
          </a:p>
        </p:txBody>
      </p:sp>
      <p:grpSp>
        <p:nvGrpSpPr>
          <p:cNvPr id="14" name="קבוצה 13" descr="שאלות לסיכום">
            <a:extLst>
              <a:ext uri="{FF2B5EF4-FFF2-40B4-BE49-F238E27FC236}">
                <a16:creationId xmlns:a16="http://schemas.microsoft.com/office/drawing/2014/main" id="{0FDCC98A-F926-4027-BFA0-921ABD2ADBC8}"/>
              </a:ext>
              <a:ext uri="{C183D7F6-B498-43B3-948B-1728B52AA6E4}">
                <adec:decorative xmlns:adec="http://schemas.microsoft.com/office/drawing/2017/decorative" val="0"/>
              </a:ext>
            </a:extLst>
          </p:cNvPr>
          <p:cNvGrpSpPr/>
          <p:nvPr/>
        </p:nvGrpSpPr>
        <p:grpSpPr>
          <a:xfrm>
            <a:off x="0" y="0"/>
            <a:ext cx="4271554" cy="6858000"/>
            <a:chOff x="0" y="914400"/>
            <a:chExt cx="12192000" cy="2875003"/>
          </a:xfrm>
        </p:grpSpPr>
        <p:sp>
          <p:nvSpPr>
            <p:cNvPr id="12" name="מלבן 11">
              <a:extLst>
                <a:ext uri="{FF2B5EF4-FFF2-40B4-BE49-F238E27FC236}">
                  <a16:creationId xmlns:a16="http://schemas.microsoft.com/office/drawing/2014/main" id="{458355B1-5C57-4411-96F1-0A0825F6ED8E}"/>
                </a:ext>
              </a:extLst>
            </p:cNvPr>
            <p:cNvSpPr/>
            <p:nvPr/>
          </p:nvSpPr>
          <p:spPr>
            <a:xfrm>
              <a:off x="0" y="914400"/>
              <a:ext cx="12192000" cy="2875003"/>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descr="לאיזו דמות הכי התחברתן? למה?&#10;&#10;באיזה מבין התחומים הכי הייתן רוצות להיות מעורבות (כל אחת אישית וכקהילה)? מה הכי &quot;בוער&quot; בכן?&#10;&#10;האם יש לכן אפשרות לבצע השפעה כזו בתחום זה?&#10;">
              <a:extLst>
                <a:ext uri="{FF2B5EF4-FFF2-40B4-BE49-F238E27FC236}">
                  <a16:creationId xmlns:a16="http://schemas.microsoft.com/office/drawing/2014/main" id="{FB061977-2142-485B-A02C-2669653EEAE0}"/>
                </a:ext>
              </a:extLst>
            </p:cNvPr>
            <p:cNvSpPr txBox="1"/>
            <p:nvPr/>
          </p:nvSpPr>
          <p:spPr>
            <a:xfrm>
              <a:off x="778925" y="1247274"/>
              <a:ext cx="11080897" cy="1793511"/>
            </a:xfrm>
            <a:prstGeom prst="rect">
              <a:avLst/>
            </a:prstGeom>
            <a:noFill/>
          </p:spPr>
          <p:txBody>
            <a:bodyPr wrap="square" rtlCol="1">
              <a:spAutoFit/>
            </a:bodyPr>
            <a:lstStyle/>
            <a:p>
              <a:pPr marL="342900" indent="-342900">
                <a:buFont typeface="Gisha" panose="020B0502040204020203" pitchFamily="34" charset="-79"/>
                <a:buChar char="&lt;"/>
              </a:pPr>
              <a:r>
                <a:rPr lang="he-IL" sz="2400" b="1" dirty="0">
                  <a:solidFill>
                    <a:schemeClr val="bg1"/>
                  </a:solidFill>
                  <a:latin typeface="Gisha" panose="020B0502040204020203" pitchFamily="34" charset="-79"/>
                </a:rPr>
                <a:t>לאיזו דמות הכי התחברתן?</a:t>
              </a:r>
              <a:r>
                <a:rPr lang="en-US" sz="2400" b="1" dirty="0">
                  <a:solidFill>
                    <a:schemeClr val="bg1"/>
                  </a:solidFill>
                  <a:latin typeface="Gisha" panose="020B0502040204020203" pitchFamily="34" charset="-79"/>
                </a:rPr>
                <a:t> </a:t>
              </a:r>
              <a:r>
                <a:rPr lang="he-IL" sz="2400" b="1" dirty="0">
                  <a:solidFill>
                    <a:schemeClr val="bg1"/>
                  </a:solidFill>
                  <a:latin typeface="Gisha" panose="020B0502040204020203" pitchFamily="34" charset="-79"/>
                </a:rPr>
                <a:t>למה?</a:t>
              </a:r>
            </a:p>
            <a:p>
              <a:pPr marL="342900" indent="-342900">
                <a:buFont typeface="Gisha" panose="020B0502040204020203" pitchFamily="34" charset="-79"/>
                <a:buChar char="&lt;"/>
              </a:pPr>
              <a:endParaRPr lang="he-IL" sz="2400" b="1" dirty="0">
                <a:solidFill>
                  <a:schemeClr val="bg1"/>
                </a:solidFill>
                <a:latin typeface="Gisha" panose="020B0502040204020203" pitchFamily="34" charset="-79"/>
              </a:endParaRPr>
            </a:p>
            <a:p>
              <a:pPr marL="342900" indent="-342900">
                <a:buFont typeface="Gisha" panose="020B0502040204020203" pitchFamily="34" charset="-79"/>
                <a:buChar char="&lt;"/>
              </a:pPr>
              <a:r>
                <a:rPr lang="he-IL" sz="2400" b="1" dirty="0">
                  <a:solidFill>
                    <a:schemeClr val="bg1"/>
                  </a:solidFill>
                  <a:latin typeface="Gisha" panose="020B0502040204020203" pitchFamily="34" charset="-79"/>
                </a:rPr>
                <a:t>באיזה מבין התחומים הכי הייתן רוצות להיות מעורבות (כל אחת אישית וכקהילה)? מה הכי "בוער" בכן?</a:t>
              </a:r>
            </a:p>
            <a:p>
              <a:pPr marL="342900" indent="-342900">
                <a:buFont typeface="Gisha" panose="020B0502040204020203" pitchFamily="34" charset="-79"/>
                <a:buChar char="&lt;"/>
              </a:pPr>
              <a:endParaRPr lang="he-IL" sz="2400" b="1" dirty="0">
                <a:solidFill>
                  <a:schemeClr val="bg1"/>
                </a:solidFill>
                <a:latin typeface="Gisha" panose="020B0502040204020203" pitchFamily="34" charset="-79"/>
              </a:endParaRPr>
            </a:p>
            <a:p>
              <a:pPr marL="342900" indent="-342900">
                <a:buFont typeface="Gisha" panose="020B0502040204020203" pitchFamily="34" charset="-79"/>
                <a:buChar char="&lt;"/>
              </a:pPr>
              <a:r>
                <a:rPr lang="he-IL" sz="2400" b="1" dirty="0">
                  <a:solidFill>
                    <a:schemeClr val="bg1"/>
                  </a:solidFill>
                  <a:latin typeface="Gisha" panose="020B0502040204020203" pitchFamily="34" charset="-79"/>
                </a:rPr>
                <a:t>האם יש לכן אפשרות לבצע השפעה כזו בתחום זה?</a:t>
              </a:r>
            </a:p>
            <a:p>
              <a:pPr>
                <a:lnSpc>
                  <a:spcPct val="150000"/>
                </a:lnSpc>
              </a:pPr>
              <a:endParaRPr lang="he-IL" sz="2400" b="1" dirty="0">
                <a:solidFill>
                  <a:schemeClr val="bg1"/>
                </a:solidFill>
                <a:latin typeface="Gisha" panose="020B0502040204020203" pitchFamily="34" charset="-79"/>
                <a:cs typeface="Gisha" panose="020B0502040204020203" pitchFamily="34" charset="-79"/>
              </a:endParaRPr>
            </a:p>
          </p:txBody>
        </p:sp>
      </p:grpSp>
    </p:spTree>
    <p:extLst>
      <p:ext uri="{BB962C8B-B14F-4D97-AF65-F5344CB8AC3E}">
        <p14:creationId xmlns:p14="http://schemas.microsoft.com/office/powerpoint/2010/main" val="7445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cs typeface="+mn-cs"/>
              </a:rPr>
              <a:t>נשים יכולות – נשים משפיעות</a:t>
            </a:r>
          </a:p>
        </p:txBody>
      </p:sp>
      <p:pic>
        <p:nvPicPr>
          <p:cNvPr id="4" name="תמונה 3" descr="תמונה מפורסמת של אישה עם מטפחת על הראש מפשילה שרוול ועושה שריר עם הכיתוב מעל: &quot;we can do it&quot;">
            <a:extLst>
              <a:ext uri="{FF2B5EF4-FFF2-40B4-BE49-F238E27FC236}">
                <a16:creationId xmlns:a16="http://schemas.microsoft.com/office/drawing/2014/main" id="{CDCCA95C-4FBD-4A3F-A948-64C433EF342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694" y="1307805"/>
            <a:ext cx="3463711" cy="4529469"/>
          </a:xfrm>
          <a:prstGeom prst="rect">
            <a:avLst/>
          </a:prstGeom>
        </p:spPr>
      </p:pic>
      <p:sp>
        <p:nvSpPr>
          <p:cNvPr id="9" name="מלבן 8">
            <a:extLst>
              <a:ext uri="{FF2B5EF4-FFF2-40B4-BE49-F238E27FC236}">
                <a16:creationId xmlns:a16="http://schemas.microsoft.com/office/drawing/2014/main" id="{8C9818B0-C3D8-4D2B-A92A-610774D82B05}"/>
              </a:ext>
              <a:ext uri="{C183D7F6-B498-43B3-948B-1728B52AA6E4}">
                <adec:decorative xmlns:adec="http://schemas.microsoft.com/office/drawing/2017/decorative" val="1"/>
              </a:ext>
            </a:extLst>
          </p:cNvPr>
          <p:cNvSpPr/>
          <p:nvPr/>
        </p:nvSpPr>
        <p:spPr>
          <a:xfrm>
            <a:off x="11823405"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E4C20703-FA06-47AE-9E72-2E865C094023}"/>
              </a:ext>
              <a:ext uri="{C183D7F6-B498-43B3-948B-1728B52AA6E4}">
                <adec:decorative xmlns:adec="http://schemas.microsoft.com/office/drawing/2017/decorative" val="1"/>
              </a:ext>
            </a:extLst>
          </p:cNvPr>
          <p:cNvSpPr/>
          <p:nvPr/>
        </p:nvSpPr>
        <p:spPr>
          <a:xfrm>
            <a:off x="8168308"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תיבת טקסט 12">
            <a:extLst>
              <a:ext uri="{FF2B5EF4-FFF2-40B4-BE49-F238E27FC236}">
                <a16:creationId xmlns:a16="http://schemas.microsoft.com/office/drawing/2014/main" id="{E9D3D7C5-609C-4B77-8368-FADCA621A30A}"/>
              </a:ext>
            </a:extLst>
          </p:cNvPr>
          <p:cNvSpPr txBox="1"/>
          <p:nvPr/>
        </p:nvSpPr>
        <p:spPr>
          <a:xfrm>
            <a:off x="75990" y="1804194"/>
            <a:ext cx="7895406" cy="3046988"/>
          </a:xfrm>
          <a:prstGeom prst="rect">
            <a:avLst/>
          </a:prstGeom>
          <a:noFill/>
        </p:spPr>
        <p:txBody>
          <a:bodyPr wrap="square" rtlCol="1">
            <a:spAutoFit/>
          </a:bodyPr>
          <a:lstStyle/>
          <a:p>
            <a:pPr marL="342900" indent="-342900">
              <a:buFont typeface="Gisha" panose="020B0502040204020203" pitchFamily="34" charset="-79"/>
              <a:buChar char="&lt;"/>
            </a:pPr>
            <a:r>
              <a:rPr lang="he-IL" sz="2400" b="1" dirty="0">
                <a:solidFill>
                  <a:srgbClr val="002060"/>
                </a:solidFill>
                <a:latin typeface="Gisha" panose="020B0502040204020203" pitchFamily="34" charset="-79"/>
              </a:rPr>
              <a:t>האם יש חשיבות לכך שהפעילות שהצגנו הן נשים?</a:t>
            </a:r>
            <a:r>
              <a:rPr lang="en-US" sz="2400" b="1" dirty="0">
                <a:solidFill>
                  <a:srgbClr val="002060"/>
                </a:solidFill>
                <a:latin typeface="Gisha" panose="020B0502040204020203" pitchFamily="34" charset="-79"/>
              </a:rPr>
              <a:t> </a:t>
            </a:r>
            <a:r>
              <a:rPr lang="he-IL" sz="2400" b="1" dirty="0">
                <a:solidFill>
                  <a:srgbClr val="002060"/>
                </a:solidFill>
                <a:latin typeface="Gisha" panose="020B0502040204020203" pitchFamily="34" charset="-79"/>
              </a:rPr>
              <a:t>יש הבדל בין פעיל ופעילה?</a:t>
            </a:r>
          </a:p>
          <a:p>
            <a:pPr marL="342900" indent="-342900">
              <a:buFont typeface="Gisha" panose="020B0502040204020203" pitchFamily="34" charset="-79"/>
              <a:buChar char="&lt;"/>
            </a:pPr>
            <a:endParaRPr lang="he-IL" sz="2400" b="1" dirty="0">
              <a:solidFill>
                <a:srgbClr val="002060"/>
              </a:solidFill>
              <a:latin typeface="Gisha" panose="020B0502040204020203" pitchFamily="34" charset="-79"/>
            </a:endParaRPr>
          </a:p>
          <a:p>
            <a:pPr marL="342900" indent="-342900">
              <a:buFont typeface="Gisha" panose="020B0502040204020203" pitchFamily="34" charset="-79"/>
              <a:buChar char="&lt;"/>
            </a:pPr>
            <a:r>
              <a:rPr lang="he-IL" sz="2400" b="1" dirty="0">
                <a:solidFill>
                  <a:srgbClr val="002060"/>
                </a:solidFill>
                <a:latin typeface="Gisha" panose="020B0502040204020203" pitchFamily="34" charset="-79"/>
              </a:rPr>
              <a:t>מי יותר עוסק באקטיביזם – נשים או גברים? האם יש הבדלים (בנושאים, בעוצמה, באופני הפעולה...)</a:t>
            </a:r>
          </a:p>
          <a:p>
            <a:pPr marL="342900" indent="-342900">
              <a:buFont typeface="Gisha" panose="020B0502040204020203" pitchFamily="34" charset="-79"/>
              <a:buChar char="&lt;"/>
            </a:pPr>
            <a:endParaRPr lang="he-IL" sz="2400" b="1" dirty="0">
              <a:solidFill>
                <a:srgbClr val="002060"/>
              </a:solidFill>
              <a:latin typeface="Gisha" panose="020B0502040204020203" pitchFamily="34" charset="-79"/>
            </a:endParaRPr>
          </a:p>
          <a:p>
            <a:pPr marL="342900" indent="-342900">
              <a:buFont typeface="Gisha" panose="020B0502040204020203" pitchFamily="34" charset="-79"/>
              <a:buChar char="&lt;"/>
            </a:pPr>
            <a:r>
              <a:rPr lang="he-IL" sz="2400" b="1" dirty="0">
                <a:solidFill>
                  <a:srgbClr val="002060"/>
                </a:solidFill>
                <a:latin typeface="Gisha" panose="020B0502040204020203" pitchFamily="34" charset="-79"/>
              </a:rPr>
              <a:t>האם נשים משלמות מחירים כשהן בוחרות להיות פעילות? איזה?</a:t>
            </a:r>
          </a:p>
        </p:txBody>
      </p:sp>
    </p:spTree>
    <p:extLst>
      <p:ext uri="{BB962C8B-B14F-4D97-AF65-F5344CB8AC3E}">
        <p14:creationId xmlns:p14="http://schemas.microsoft.com/office/powerpoint/2010/main" val="65998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cs typeface="+mn-cs"/>
              </a:rPr>
              <a:t>אקטיביזם נשי – קווים לדמותו</a:t>
            </a:r>
          </a:p>
        </p:txBody>
      </p:sp>
      <p:sp>
        <p:nvSpPr>
          <p:cNvPr id="2" name="מלבן 1" descr="מחזק זהות, שייכות, מסוגלות">
            <a:extLst>
              <a:ext uri="{FF2B5EF4-FFF2-40B4-BE49-F238E27FC236}">
                <a16:creationId xmlns:a16="http://schemas.microsoft.com/office/drawing/2014/main" id="{40C3B8D4-09D3-4882-9C3F-30313AF719DC}"/>
              </a:ext>
            </a:extLst>
          </p:cNvPr>
          <p:cNvSpPr/>
          <p:nvPr/>
        </p:nvSpPr>
        <p:spPr>
          <a:xfrm>
            <a:off x="8526162" y="1692876"/>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rgbClr val="002060"/>
                </a:solidFill>
                <a:latin typeface="Gisha" panose="020B0502040204020203" pitchFamily="34" charset="-79"/>
              </a:rPr>
              <a:t>מחזק זהות, </a:t>
            </a:r>
            <a:br>
              <a:rPr lang="en-US" sz="2800" dirty="0">
                <a:solidFill>
                  <a:srgbClr val="002060"/>
                </a:solidFill>
                <a:latin typeface="Gisha" panose="020B0502040204020203" pitchFamily="34" charset="-79"/>
              </a:rPr>
            </a:br>
            <a:r>
              <a:rPr lang="he-IL" sz="2800" dirty="0">
                <a:solidFill>
                  <a:srgbClr val="002060"/>
                </a:solidFill>
                <a:latin typeface="Gisha" panose="020B0502040204020203" pitchFamily="34" charset="-79"/>
              </a:rPr>
              <a:t>שייכות, מסוגלות</a:t>
            </a:r>
          </a:p>
        </p:txBody>
      </p:sp>
      <p:sp>
        <p:nvSpPr>
          <p:cNvPr id="8" name="מלבן 7" descr="אחוות נשים">
            <a:extLst>
              <a:ext uri="{FF2B5EF4-FFF2-40B4-BE49-F238E27FC236}">
                <a16:creationId xmlns:a16="http://schemas.microsoft.com/office/drawing/2014/main" id="{6B06C6FD-95A3-4178-A7F7-D2CE6EE2A612}"/>
              </a:ext>
            </a:extLst>
          </p:cNvPr>
          <p:cNvSpPr/>
          <p:nvPr/>
        </p:nvSpPr>
        <p:spPr>
          <a:xfrm>
            <a:off x="4534930" y="1692876"/>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rgbClr val="002060"/>
                </a:solidFill>
                <a:latin typeface="Gisha" panose="020B0502040204020203" pitchFamily="34" charset="-79"/>
              </a:rPr>
              <a:t>אחוות נשים</a:t>
            </a:r>
          </a:p>
        </p:txBody>
      </p:sp>
      <p:sp>
        <p:nvSpPr>
          <p:cNvPr id="12" name="מלבן 11" descr="אופי קהילתי או קבוצתי">
            <a:extLst>
              <a:ext uri="{FF2B5EF4-FFF2-40B4-BE49-F238E27FC236}">
                <a16:creationId xmlns:a16="http://schemas.microsoft.com/office/drawing/2014/main" id="{F8790E3D-6560-400F-ADF7-DD89318F7DBC}"/>
              </a:ext>
            </a:extLst>
          </p:cNvPr>
          <p:cNvSpPr/>
          <p:nvPr/>
        </p:nvSpPr>
        <p:spPr>
          <a:xfrm>
            <a:off x="543698" y="1692876"/>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rgbClr val="002060"/>
                </a:solidFill>
                <a:latin typeface="Gisha" panose="020B0502040204020203" pitchFamily="34" charset="-79"/>
              </a:rPr>
              <a:t>אופי קהילתי או קבוצתי</a:t>
            </a:r>
          </a:p>
        </p:txBody>
      </p:sp>
      <p:sp>
        <p:nvSpPr>
          <p:cNvPr id="14" name="מלבן 13" descr="לוקאלי">
            <a:extLst>
              <a:ext uri="{FF2B5EF4-FFF2-40B4-BE49-F238E27FC236}">
                <a16:creationId xmlns:a16="http://schemas.microsoft.com/office/drawing/2014/main" id="{D76BE8DA-46E7-49A9-AB43-55D792770423}"/>
              </a:ext>
            </a:extLst>
          </p:cNvPr>
          <p:cNvSpPr/>
          <p:nvPr/>
        </p:nvSpPr>
        <p:spPr>
          <a:xfrm>
            <a:off x="8526162" y="3731741"/>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rgbClr val="002060"/>
                </a:solidFill>
                <a:latin typeface="Gisha" panose="020B0502040204020203" pitchFamily="34" charset="-79"/>
              </a:rPr>
              <a:t>לוקאלי</a:t>
            </a:r>
          </a:p>
        </p:txBody>
      </p:sp>
      <p:sp>
        <p:nvSpPr>
          <p:cNvPr id="15" name="מלבן 14" descr="נטייה לאלטרואילזם">
            <a:extLst>
              <a:ext uri="{FF2B5EF4-FFF2-40B4-BE49-F238E27FC236}">
                <a16:creationId xmlns:a16="http://schemas.microsoft.com/office/drawing/2014/main" id="{D31AFB02-1A06-4AB0-9474-1C529BEB192A}"/>
              </a:ext>
            </a:extLst>
          </p:cNvPr>
          <p:cNvSpPr/>
          <p:nvPr/>
        </p:nvSpPr>
        <p:spPr>
          <a:xfrm>
            <a:off x="4534930" y="3731741"/>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rgbClr val="002060"/>
                </a:solidFill>
                <a:latin typeface="Gisha" panose="020B0502040204020203" pitchFamily="34" charset="-79"/>
              </a:rPr>
              <a:t>נטייה לאלטרואיזם</a:t>
            </a:r>
          </a:p>
        </p:txBody>
      </p:sp>
      <p:sp>
        <p:nvSpPr>
          <p:cNvPr id="16" name="מלבן 15" descr="ריבוי חסמים">
            <a:extLst>
              <a:ext uri="{FF2B5EF4-FFF2-40B4-BE49-F238E27FC236}">
                <a16:creationId xmlns:a16="http://schemas.microsoft.com/office/drawing/2014/main" id="{7D26CB6D-B9CB-4260-B45C-3868C8341225}"/>
              </a:ext>
            </a:extLst>
          </p:cNvPr>
          <p:cNvSpPr/>
          <p:nvPr/>
        </p:nvSpPr>
        <p:spPr>
          <a:xfrm>
            <a:off x="543698" y="3731741"/>
            <a:ext cx="3299254" cy="15445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rgbClr val="002060"/>
                </a:solidFill>
                <a:latin typeface="Gisha" panose="020B0502040204020203" pitchFamily="34" charset="-79"/>
              </a:rPr>
              <a:t>ריבוי חסמים</a:t>
            </a:r>
          </a:p>
        </p:txBody>
      </p:sp>
    </p:spTree>
    <p:extLst>
      <p:ext uri="{BB962C8B-B14F-4D97-AF65-F5344CB8AC3E}">
        <p14:creationId xmlns:p14="http://schemas.microsoft.com/office/powerpoint/2010/main" val="144297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cs typeface="+mn-cs"/>
              </a:rPr>
              <a:t>סיפורו של 'מר אדיש'</a:t>
            </a:r>
          </a:p>
        </p:txBody>
      </p:sp>
      <p:pic>
        <p:nvPicPr>
          <p:cNvPr id="3" name="תמונה 2" descr="תמונת רקע של הסרטון סיפורו של 'מר אדיש'">
            <a:extLst>
              <a:ext uri="{FF2B5EF4-FFF2-40B4-BE49-F238E27FC236}">
                <a16:creationId xmlns:a16="http://schemas.microsoft.com/office/drawing/2014/main" id="{BA9D6915-7A27-4F9A-A828-E94D7A2A3E2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42629"/>
            <a:ext cx="7620000" cy="4286250"/>
          </a:xfrm>
          <a:prstGeom prst="rect">
            <a:avLst/>
          </a:prstGeom>
        </p:spPr>
      </p:pic>
      <p:grpSp>
        <p:nvGrpSpPr>
          <p:cNvPr id="12" name="Group 44" descr="כפתור הפעלת סרטון בעזרת לחיצה על ctrl ולחיצה על הכפתור">
            <a:extLst>
              <a:ext uri="{FF2B5EF4-FFF2-40B4-BE49-F238E27FC236}">
                <a16:creationId xmlns:a16="http://schemas.microsoft.com/office/drawing/2014/main" id="{2840AE15-EC79-4754-96D1-AD8264889954}"/>
              </a:ext>
            </a:extLst>
          </p:cNvPr>
          <p:cNvGrpSpPr/>
          <p:nvPr/>
        </p:nvGrpSpPr>
        <p:grpSpPr>
          <a:xfrm>
            <a:off x="5800528" y="3429000"/>
            <a:ext cx="904240" cy="904240"/>
            <a:chOff x="14240384" y="3694304"/>
            <a:chExt cx="1048256" cy="1048256"/>
          </a:xfrm>
        </p:grpSpPr>
        <p:sp>
          <p:nvSpPr>
            <p:cNvPr id="14" name="Oval 43">
              <a:hlinkClick r:id="rId4"/>
              <a:extLst>
                <a:ext uri="{FF2B5EF4-FFF2-40B4-BE49-F238E27FC236}">
                  <a16:creationId xmlns:a16="http://schemas.microsoft.com/office/drawing/2014/main" id="{CA4BDCAF-FB62-48C1-B832-E00A0C4BE196}"/>
                </a:ext>
              </a:extLst>
            </p:cNvPr>
            <p:cNvSpPr/>
            <p:nvPr/>
          </p:nvSpPr>
          <p:spPr>
            <a:xfrm>
              <a:off x="14240384" y="3694304"/>
              <a:ext cx="1048256" cy="1048256"/>
            </a:xfrm>
            <a:prstGeom prst="ellipse">
              <a:avLst/>
            </a:prstGeom>
            <a:solidFill>
              <a:schemeClr val="bg1"/>
            </a:solidFill>
            <a:ln w="76200">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en"/>
            </a:p>
          </p:txBody>
        </p:sp>
        <p:sp>
          <p:nvSpPr>
            <p:cNvPr id="15" name="Isosceles Triangle 42">
              <a:hlinkClick r:id="rId4"/>
              <a:extLst>
                <a:ext uri="{FF2B5EF4-FFF2-40B4-BE49-F238E27FC236}">
                  <a16:creationId xmlns:a16="http://schemas.microsoft.com/office/drawing/2014/main" id="{B5FC3629-4FD8-4F67-BDEC-B8DA25448234}"/>
                </a:ext>
                <a:ext uri="{C183D7F6-B498-43B3-948B-1728B52AA6E4}">
                  <adec:decorative xmlns:adec="http://schemas.microsoft.com/office/drawing/2017/decorative" val="1"/>
                </a:ext>
              </a:extLst>
            </p:cNvPr>
            <p:cNvSpPr/>
            <p:nvPr/>
          </p:nvSpPr>
          <p:spPr>
            <a:xfrm rot="5400000">
              <a:off x="14538361" y="3987641"/>
              <a:ext cx="571030" cy="461864"/>
            </a:xfrm>
            <a:prstGeom prst="triangle">
              <a:avLst/>
            </a:prstGeom>
            <a:solidFill>
              <a:srgbClr val="23B9D6"/>
            </a:solidFill>
            <a:ln>
              <a:solidFill>
                <a:srgbClr val="0EAAA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en" dirty="0"/>
            </a:p>
          </p:txBody>
        </p:sp>
      </p:grpSp>
    </p:spTree>
    <p:extLst>
      <p:ext uri="{BB962C8B-B14F-4D97-AF65-F5344CB8AC3E}">
        <p14:creationId xmlns:p14="http://schemas.microsoft.com/office/powerpoint/2010/main" val="161043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4361E98F-05F8-467B-AECB-D508FE2FF27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5818"/>
          <a:stretch/>
        </p:blipFill>
        <p:spPr>
          <a:xfrm>
            <a:off x="1324" y="10999"/>
            <a:ext cx="12190676" cy="6847002"/>
          </a:xfrm>
          <a:prstGeom prst="rect">
            <a:avLst/>
          </a:prstGeom>
        </p:spPr>
      </p:pic>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solidFill>
                  <a:srgbClr val="05365F"/>
                </a:solidFill>
                <a:cs typeface="+mn-cs"/>
              </a:rPr>
              <a:t>המסע שלנו - תכנית 'משפיעות!' של צעירות בראש</a:t>
            </a:r>
          </a:p>
        </p:txBody>
      </p:sp>
      <p:sp>
        <p:nvSpPr>
          <p:cNvPr id="8" name="חץ: מחומש 7">
            <a:extLst>
              <a:ext uri="{FF2B5EF4-FFF2-40B4-BE49-F238E27FC236}">
                <a16:creationId xmlns:a16="http://schemas.microsoft.com/office/drawing/2014/main" id="{DAD1EA19-F1D7-4660-ACE8-A58730ECD81F}"/>
              </a:ext>
              <a:ext uri="{C183D7F6-B498-43B3-948B-1728B52AA6E4}">
                <adec:decorative xmlns:adec="http://schemas.microsoft.com/office/drawing/2017/decorative" val="1"/>
              </a:ext>
            </a:extLst>
          </p:cNvPr>
          <p:cNvSpPr/>
          <p:nvPr/>
        </p:nvSpPr>
        <p:spPr>
          <a:xfrm flipH="1">
            <a:off x="-60868"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9" name="חץ: מחומש 8">
            <a:extLst>
              <a:ext uri="{FF2B5EF4-FFF2-40B4-BE49-F238E27FC236}">
                <a16:creationId xmlns:a16="http://schemas.microsoft.com/office/drawing/2014/main" id="{5E6FA75A-9896-4023-B90A-A2DBACBFDB07}"/>
              </a:ext>
              <a:ext uri="{C183D7F6-B498-43B3-948B-1728B52AA6E4}">
                <adec:decorative xmlns:adec="http://schemas.microsoft.com/office/drawing/2017/decorative" val="1"/>
              </a:ext>
            </a:extLst>
          </p:cNvPr>
          <p:cNvSpPr/>
          <p:nvPr/>
        </p:nvSpPr>
        <p:spPr>
          <a:xfrm flipH="1">
            <a:off x="1863348"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חץ: מחומש 9">
            <a:extLst>
              <a:ext uri="{FF2B5EF4-FFF2-40B4-BE49-F238E27FC236}">
                <a16:creationId xmlns:a16="http://schemas.microsoft.com/office/drawing/2014/main" id="{5028ED14-908F-4D32-B334-8EDC374DFB36}"/>
              </a:ext>
              <a:ext uri="{C183D7F6-B498-43B3-948B-1728B52AA6E4}">
                <adec:decorative xmlns:adec="http://schemas.microsoft.com/office/drawing/2017/decorative" val="1"/>
              </a:ext>
            </a:extLst>
          </p:cNvPr>
          <p:cNvSpPr/>
          <p:nvPr/>
        </p:nvSpPr>
        <p:spPr>
          <a:xfrm flipH="1">
            <a:off x="3787564"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3" name="חץ: מחומש 12">
            <a:extLst>
              <a:ext uri="{FF2B5EF4-FFF2-40B4-BE49-F238E27FC236}">
                <a16:creationId xmlns:a16="http://schemas.microsoft.com/office/drawing/2014/main" id="{AF9DDA9E-D622-4491-9587-2B1CC156033C}"/>
              </a:ext>
              <a:ext uri="{C183D7F6-B498-43B3-948B-1728B52AA6E4}">
                <adec:decorative xmlns:adec="http://schemas.microsoft.com/office/drawing/2017/decorative" val="1"/>
              </a:ext>
            </a:extLst>
          </p:cNvPr>
          <p:cNvSpPr/>
          <p:nvPr/>
        </p:nvSpPr>
        <p:spPr>
          <a:xfrm flipH="1">
            <a:off x="5711780"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חץ: מחומש 15">
            <a:extLst>
              <a:ext uri="{FF2B5EF4-FFF2-40B4-BE49-F238E27FC236}">
                <a16:creationId xmlns:a16="http://schemas.microsoft.com/office/drawing/2014/main" id="{8F1BACEE-5AC4-4842-B4CA-6CFE07B4B6A2}"/>
              </a:ext>
              <a:ext uri="{C183D7F6-B498-43B3-948B-1728B52AA6E4}">
                <adec:decorative xmlns:adec="http://schemas.microsoft.com/office/drawing/2017/decorative" val="1"/>
              </a:ext>
            </a:extLst>
          </p:cNvPr>
          <p:cNvSpPr/>
          <p:nvPr/>
        </p:nvSpPr>
        <p:spPr>
          <a:xfrm flipH="1">
            <a:off x="7635996" y="1315278"/>
            <a:ext cx="3432314"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7" name="חץ: מחומש 16">
            <a:extLst>
              <a:ext uri="{FF2B5EF4-FFF2-40B4-BE49-F238E27FC236}">
                <a16:creationId xmlns:a16="http://schemas.microsoft.com/office/drawing/2014/main" id="{53B56E79-F82D-4704-9E17-C379AFD8F668}"/>
              </a:ext>
              <a:ext uri="{C183D7F6-B498-43B3-948B-1728B52AA6E4}">
                <adec:decorative xmlns:adec="http://schemas.microsoft.com/office/drawing/2017/decorative" val="1"/>
              </a:ext>
            </a:extLst>
          </p:cNvPr>
          <p:cNvSpPr/>
          <p:nvPr/>
        </p:nvSpPr>
        <p:spPr>
          <a:xfrm flipH="1">
            <a:off x="9560211" y="1315278"/>
            <a:ext cx="2358887" cy="1630017"/>
          </a:xfrm>
          <a:prstGeom prst="homePlate">
            <a:avLst/>
          </a:prstGeom>
          <a:solidFill>
            <a:srgbClr val="0536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4" name="תיבת טקסט 3" descr="מפגש 1 יוצאות לדרך">
            <a:extLst>
              <a:ext uri="{FF2B5EF4-FFF2-40B4-BE49-F238E27FC236}">
                <a16:creationId xmlns:a16="http://schemas.microsoft.com/office/drawing/2014/main" id="{412A4D16-565D-4DF0-970E-56D6B48A89E2}"/>
              </a:ext>
            </a:extLst>
          </p:cNvPr>
          <p:cNvSpPr txBox="1"/>
          <p:nvPr/>
        </p:nvSpPr>
        <p:spPr>
          <a:xfrm>
            <a:off x="9666228" y="1696278"/>
            <a:ext cx="2146852" cy="646331"/>
          </a:xfrm>
          <a:prstGeom prst="rect">
            <a:avLst/>
          </a:prstGeom>
          <a:noFill/>
        </p:spPr>
        <p:txBody>
          <a:bodyPr wrap="square" rtlCol="1">
            <a:spAutoFit/>
          </a:bodyPr>
          <a:lstStyle/>
          <a:p>
            <a:r>
              <a:rPr lang="he-IL" b="1" dirty="0">
                <a:solidFill>
                  <a:schemeClr val="bg1"/>
                </a:solidFill>
                <a:latin typeface="Gisha" panose="020B0502040204020203" pitchFamily="34" charset="-79"/>
              </a:rPr>
              <a:t>מפגש 1</a:t>
            </a:r>
          </a:p>
          <a:p>
            <a:r>
              <a:rPr lang="he-IL" dirty="0">
                <a:solidFill>
                  <a:schemeClr val="bg1"/>
                </a:solidFill>
                <a:latin typeface="Gisha" panose="020B0502040204020203" pitchFamily="34" charset="-79"/>
              </a:rPr>
              <a:t>יוצאות לדרך</a:t>
            </a:r>
          </a:p>
        </p:txBody>
      </p:sp>
      <p:sp>
        <p:nvSpPr>
          <p:cNvPr id="18" name="תיבת טקסט 17" descr="מפגש שני שבילים של השפעה">
            <a:extLst>
              <a:ext uri="{FF2B5EF4-FFF2-40B4-BE49-F238E27FC236}">
                <a16:creationId xmlns:a16="http://schemas.microsoft.com/office/drawing/2014/main" id="{90E0D72E-AC86-43EC-B439-9802B6B5C55C}"/>
              </a:ext>
            </a:extLst>
          </p:cNvPr>
          <p:cNvSpPr txBox="1"/>
          <p:nvPr/>
        </p:nvSpPr>
        <p:spPr>
          <a:xfrm>
            <a:off x="7427937"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2</a:t>
            </a:r>
          </a:p>
          <a:p>
            <a:r>
              <a:rPr lang="he-IL" dirty="0">
                <a:solidFill>
                  <a:schemeClr val="bg1"/>
                </a:solidFill>
                <a:latin typeface="Gisha" panose="020B0502040204020203" pitchFamily="34" charset="-79"/>
              </a:rPr>
              <a:t>שבילים של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השפעה</a:t>
            </a:r>
          </a:p>
        </p:txBody>
      </p:sp>
      <p:sp>
        <p:nvSpPr>
          <p:cNvPr id="19" name="תיבת טקסט 18" descr="מפגש שלישי השתתפות קהילתית">
            <a:extLst>
              <a:ext uri="{FF2B5EF4-FFF2-40B4-BE49-F238E27FC236}">
                <a16:creationId xmlns:a16="http://schemas.microsoft.com/office/drawing/2014/main" id="{714FE14E-6D99-4F4C-BE56-427BC4EFDB0F}"/>
              </a:ext>
            </a:extLst>
          </p:cNvPr>
          <p:cNvSpPr txBox="1"/>
          <p:nvPr/>
        </p:nvSpPr>
        <p:spPr>
          <a:xfrm>
            <a:off x="5503815"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3</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קהילתית</a:t>
            </a:r>
          </a:p>
        </p:txBody>
      </p:sp>
      <p:sp>
        <p:nvSpPr>
          <p:cNvPr id="20" name="תיבת טקסט 19" descr="מפגש רביעי השתתפות תרבותית">
            <a:extLst>
              <a:ext uri="{FF2B5EF4-FFF2-40B4-BE49-F238E27FC236}">
                <a16:creationId xmlns:a16="http://schemas.microsoft.com/office/drawing/2014/main" id="{9ECDC46D-FE8A-4C22-9F64-3AE3B351C346}"/>
              </a:ext>
            </a:extLst>
          </p:cNvPr>
          <p:cNvSpPr txBox="1"/>
          <p:nvPr/>
        </p:nvSpPr>
        <p:spPr>
          <a:xfrm>
            <a:off x="3558394"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4</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תרבותית</a:t>
            </a:r>
          </a:p>
        </p:txBody>
      </p:sp>
      <p:sp>
        <p:nvSpPr>
          <p:cNvPr id="21" name="תיבת טקסט 20" descr="מפגש חמישי השתתפות פוליטית">
            <a:extLst>
              <a:ext uri="{FF2B5EF4-FFF2-40B4-BE49-F238E27FC236}">
                <a16:creationId xmlns:a16="http://schemas.microsoft.com/office/drawing/2014/main" id="{8BDACDB7-9F65-4111-B6A1-8036614669C9}"/>
              </a:ext>
            </a:extLst>
          </p:cNvPr>
          <p:cNvSpPr txBox="1"/>
          <p:nvPr/>
        </p:nvSpPr>
        <p:spPr>
          <a:xfrm>
            <a:off x="1622252"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5</a:t>
            </a:r>
          </a:p>
          <a:p>
            <a:r>
              <a:rPr lang="he-IL" dirty="0">
                <a:solidFill>
                  <a:schemeClr val="bg1"/>
                </a:solidFill>
                <a:latin typeface="Gisha" panose="020B0502040204020203" pitchFamily="34" charset="-79"/>
              </a:rPr>
              <a:t>השתתפות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פוליטית</a:t>
            </a:r>
          </a:p>
        </p:txBody>
      </p:sp>
      <p:sp>
        <p:nvSpPr>
          <p:cNvPr id="22" name="תיבת טקסט 21" descr="מפגש שישי סיכום אישי וקבוצתי">
            <a:extLst>
              <a:ext uri="{FF2B5EF4-FFF2-40B4-BE49-F238E27FC236}">
                <a16:creationId xmlns:a16="http://schemas.microsoft.com/office/drawing/2014/main" id="{EBF19899-47E9-4040-8BDA-AEB7AE35B213}"/>
              </a:ext>
            </a:extLst>
          </p:cNvPr>
          <p:cNvSpPr txBox="1"/>
          <p:nvPr/>
        </p:nvSpPr>
        <p:spPr>
          <a:xfrm>
            <a:off x="-264953" y="1696278"/>
            <a:ext cx="2146852" cy="923330"/>
          </a:xfrm>
          <a:prstGeom prst="rect">
            <a:avLst/>
          </a:prstGeom>
          <a:noFill/>
        </p:spPr>
        <p:txBody>
          <a:bodyPr wrap="square" rtlCol="1">
            <a:spAutoFit/>
          </a:bodyPr>
          <a:lstStyle/>
          <a:p>
            <a:r>
              <a:rPr lang="he-IL" b="1" dirty="0">
                <a:solidFill>
                  <a:schemeClr val="bg1"/>
                </a:solidFill>
                <a:latin typeface="Gisha" panose="020B0502040204020203" pitchFamily="34" charset="-79"/>
              </a:rPr>
              <a:t>מפגש 6</a:t>
            </a:r>
          </a:p>
          <a:p>
            <a:r>
              <a:rPr lang="he-IL" dirty="0">
                <a:solidFill>
                  <a:schemeClr val="bg1"/>
                </a:solidFill>
                <a:latin typeface="Gisha" panose="020B0502040204020203" pitchFamily="34" charset="-79"/>
              </a:rPr>
              <a:t>סיכום אישי </a:t>
            </a:r>
            <a:br>
              <a:rPr lang="en-US" dirty="0">
                <a:solidFill>
                  <a:schemeClr val="bg1"/>
                </a:solidFill>
                <a:latin typeface="Gisha" panose="020B0502040204020203" pitchFamily="34" charset="-79"/>
              </a:rPr>
            </a:br>
            <a:r>
              <a:rPr lang="he-IL" dirty="0">
                <a:solidFill>
                  <a:schemeClr val="bg1"/>
                </a:solidFill>
                <a:latin typeface="Gisha" panose="020B0502040204020203" pitchFamily="34" charset="-79"/>
              </a:rPr>
              <a:t>וקבוצתי</a:t>
            </a:r>
          </a:p>
        </p:txBody>
      </p:sp>
    </p:spTree>
    <p:extLst>
      <p:ext uri="{BB962C8B-B14F-4D97-AF65-F5344CB8AC3E}">
        <p14:creationId xmlns:p14="http://schemas.microsoft.com/office/powerpoint/2010/main" val="268238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המחוון להשתתפות אזרחית חדשה</a:t>
            </a:r>
          </a:p>
        </p:txBody>
      </p:sp>
      <p:pic>
        <p:nvPicPr>
          <p:cNvPr id="2" name="תמונה 1" descr="תמונת של עיקרי זירות המחוון: חקיקיה ומדיניות, פוליטית, התנדבות יזמית, קהילתית, צרכנית, תרבותית, חומרית ומקצועית&#10;">
            <a:extLst>
              <a:ext uri="{FF2B5EF4-FFF2-40B4-BE49-F238E27FC236}">
                <a16:creationId xmlns:a16="http://schemas.microsoft.com/office/drawing/2014/main" id="{A65E3AB5-D43B-459C-A045-3B918A63E8E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89196" y="1303450"/>
            <a:ext cx="7079129" cy="4533824"/>
          </a:xfrm>
          <a:prstGeom prst="rect">
            <a:avLst/>
          </a:prstGeom>
        </p:spPr>
      </p:pic>
    </p:spTree>
    <p:extLst>
      <p:ext uri="{BB962C8B-B14F-4D97-AF65-F5344CB8AC3E}">
        <p14:creationId xmlns:p14="http://schemas.microsoft.com/office/powerpoint/2010/main" val="105699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50AFC01-FF79-48F2-A20F-40A9109CAF8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3357"/>
          <a:stretch/>
        </p:blipFill>
        <p:spPr>
          <a:xfrm>
            <a:off x="0" y="-1"/>
            <a:ext cx="12192000" cy="6858001"/>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מקפצה בין מפגשים</a:t>
            </a:r>
          </a:p>
        </p:txBody>
      </p:sp>
      <p:sp>
        <p:nvSpPr>
          <p:cNvPr id="7" name="כותרת 20">
            <a:extLst>
              <a:ext uri="{FF2B5EF4-FFF2-40B4-BE49-F238E27FC236}">
                <a16:creationId xmlns:a16="http://schemas.microsoft.com/office/drawing/2014/main" id="{B225A753-7733-4F3B-A05A-6D8FFA094B1F}"/>
              </a:ext>
            </a:extLst>
          </p:cNvPr>
          <p:cNvSpPr txBox="1">
            <a:spLocks/>
          </p:cNvSpPr>
          <p:nvPr/>
        </p:nvSpPr>
        <p:spPr>
          <a:xfrm>
            <a:off x="815659" y="936550"/>
            <a:ext cx="11080898" cy="898669"/>
          </a:xfrm>
          <a:prstGeom prst="rect">
            <a:avLst/>
          </a:prstGeom>
        </p:spPr>
        <p:txBody>
          <a:bodyPr anchor="ctr">
            <a:norm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r>
              <a:rPr lang="he-IL" sz="2400" dirty="0">
                <a:cs typeface="+mn-cs"/>
              </a:rPr>
              <a:t>חקירה מעוררת השראה </a:t>
            </a:r>
          </a:p>
        </p:txBody>
      </p:sp>
      <p:sp>
        <p:nvSpPr>
          <p:cNvPr id="5" name="מלבן 4">
            <a:extLst>
              <a:ext uri="{FF2B5EF4-FFF2-40B4-BE49-F238E27FC236}">
                <a16:creationId xmlns:a16="http://schemas.microsoft.com/office/drawing/2014/main" id="{EF9067C9-4C67-42C0-B378-67E8D8141893}"/>
              </a:ext>
            </a:extLst>
          </p:cNvPr>
          <p:cNvSpPr/>
          <p:nvPr/>
        </p:nvSpPr>
        <p:spPr>
          <a:xfrm>
            <a:off x="6532108" y="1540215"/>
            <a:ext cx="5295481" cy="24682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he-IL" b="1" dirty="0">
                <a:solidFill>
                  <a:schemeClr val="bg1"/>
                </a:solidFill>
                <a:latin typeface="Gisha" panose="020B0502040204020203" pitchFamily="34" charset="-79"/>
              </a:rPr>
              <a:t>תעודת זהות לאקטיביסטית</a:t>
            </a:r>
          </a:p>
          <a:p>
            <a:r>
              <a:rPr lang="he-IL" dirty="0">
                <a:solidFill>
                  <a:schemeClr val="bg1"/>
                </a:solidFill>
                <a:latin typeface="Gisha" panose="020B0502040204020203" pitchFamily="34" charset="-79"/>
              </a:rPr>
              <a:t>שם הדמות: ______________________________</a:t>
            </a:r>
          </a:p>
          <a:p>
            <a:r>
              <a:rPr lang="he-IL" dirty="0">
                <a:solidFill>
                  <a:schemeClr val="bg1"/>
                </a:solidFill>
                <a:latin typeface="Gisha" panose="020B0502040204020203" pitchFamily="34" charset="-79"/>
              </a:rPr>
              <a:t>פרטים אישיים נוספים:</a:t>
            </a:r>
            <a:r>
              <a:rPr lang="en-US" dirty="0">
                <a:solidFill>
                  <a:schemeClr val="bg1"/>
                </a:solidFill>
                <a:latin typeface="Gisha" panose="020B0502040204020203" pitchFamily="34" charset="-79"/>
              </a:rPr>
              <a:t> </a:t>
            </a:r>
            <a:r>
              <a:rPr lang="he-IL" dirty="0">
                <a:solidFill>
                  <a:schemeClr val="bg1"/>
                </a:solidFill>
                <a:latin typeface="Gisha" panose="020B0502040204020203" pitchFamily="34" charset="-79"/>
              </a:rPr>
              <a:t>_____________________________</a:t>
            </a:r>
          </a:p>
          <a:p>
            <a:r>
              <a:rPr lang="he-IL" dirty="0">
                <a:solidFill>
                  <a:schemeClr val="bg1"/>
                </a:solidFill>
                <a:latin typeface="Gisha" panose="020B0502040204020203" pitchFamily="34" charset="-79"/>
              </a:rPr>
              <a:t>תיאור הפעילות/הפעילויות: _________________________</a:t>
            </a:r>
          </a:p>
          <a:p>
            <a:r>
              <a:rPr lang="he-IL" dirty="0">
                <a:solidFill>
                  <a:schemeClr val="bg1"/>
                </a:solidFill>
                <a:latin typeface="Gisha" panose="020B0502040204020203" pitchFamily="34" charset="-79"/>
              </a:rPr>
              <a:t>מה מעורר בה השראה בעיני: ________________________</a:t>
            </a:r>
          </a:p>
        </p:txBody>
      </p:sp>
    </p:spTree>
    <p:extLst>
      <p:ext uri="{BB962C8B-B14F-4D97-AF65-F5344CB8AC3E}">
        <p14:creationId xmlns:p14="http://schemas.microsoft.com/office/powerpoint/2010/main" val="53522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D29C8AAF-6EDF-43D4-8B6C-411F4F8DFF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8124825"/>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solidFill>
                  <a:srgbClr val="05365F"/>
                </a:solidFill>
                <a:cs typeface="+mn-cs"/>
              </a:rPr>
              <a:t>מבט קדימה</a:t>
            </a:r>
          </a:p>
        </p:txBody>
      </p:sp>
      <p:sp>
        <p:nvSpPr>
          <p:cNvPr id="7" name="כותרת 20">
            <a:extLst>
              <a:ext uri="{FF2B5EF4-FFF2-40B4-BE49-F238E27FC236}">
                <a16:creationId xmlns:a16="http://schemas.microsoft.com/office/drawing/2014/main" id="{B225A753-7733-4F3B-A05A-6D8FFA094B1F}"/>
              </a:ext>
            </a:extLst>
          </p:cNvPr>
          <p:cNvSpPr txBox="1">
            <a:spLocks/>
          </p:cNvSpPr>
          <p:nvPr/>
        </p:nvSpPr>
        <p:spPr>
          <a:xfrm>
            <a:off x="7241058" y="1052624"/>
            <a:ext cx="4685223" cy="1912998"/>
          </a:xfrm>
          <a:prstGeom prst="rect">
            <a:avLst/>
          </a:prstGeom>
        </p:spPr>
        <p:txBody>
          <a:bodyPr anchor="ctr">
            <a:normAutofit/>
          </a:bodyPr>
          <a:lstStyle>
            <a:lvl1pPr algn="r" defTabSz="914400" rtl="1" eaLnBrk="1" latinLnBrk="0" hangingPunct="1">
              <a:lnSpc>
                <a:spcPct val="90000"/>
              </a:lnSpc>
              <a:spcBef>
                <a:spcPct val="0"/>
              </a:spcBef>
              <a:buNone/>
              <a:defRPr sz="3200" b="1" kern="1200">
                <a:solidFill>
                  <a:schemeClr val="bg1"/>
                </a:solidFill>
                <a:latin typeface="Gisha" panose="020B0502040204020203" pitchFamily="34" charset="-79"/>
                <a:ea typeface="+mj-ea"/>
                <a:cs typeface="Gisha" panose="020B0502040204020203" pitchFamily="34" charset="-79"/>
              </a:defRPr>
            </a:lvl1pPr>
          </a:lstStyle>
          <a:p>
            <a:r>
              <a:rPr lang="he-IL" sz="2400" b="0" dirty="0">
                <a:solidFill>
                  <a:srgbClr val="05365F"/>
                </a:solidFill>
                <a:cs typeface="+mn-cs"/>
              </a:rPr>
              <a:t>שתפי את הקבוצה </a:t>
            </a:r>
            <a:br>
              <a:rPr lang="en-US" sz="2400" b="0" dirty="0">
                <a:solidFill>
                  <a:srgbClr val="05365F"/>
                </a:solidFill>
                <a:cs typeface="+mn-cs"/>
              </a:rPr>
            </a:br>
            <a:r>
              <a:rPr lang="he-IL" sz="2400" b="0" dirty="0">
                <a:solidFill>
                  <a:srgbClr val="05365F"/>
                </a:solidFill>
                <a:cs typeface="+mn-cs"/>
              </a:rPr>
              <a:t>במשהו חדש שלמדת/הבנת </a:t>
            </a:r>
            <a:br>
              <a:rPr lang="en-US" sz="2400" b="0" dirty="0">
                <a:solidFill>
                  <a:srgbClr val="05365F"/>
                </a:solidFill>
                <a:cs typeface="+mn-cs"/>
              </a:rPr>
            </a:br>
            <a:r>
              <a:rPr lang="he-IL" sz="2400" b="0" dirty="0">
                <a:solidFill>
                  <a:srgbClr val="05365F"/>
                </a:solidFill>
                <a:cs typeface="+mn-cs"/>
              </a:rPr>
              <a:t>במפגש היום</a:t>
            </a:r>
          </a:p>
        </p:txBody>
      </p:sp>
    </p:spTree>
    <p:extLst>
      <p:ext uri="{BB962C8B-B14F-4D97-AF65-F5344CB8AC3E}">
        <p14:creationId xmlns:p14="http://schemas.microsoft.com/office/powerpoint/2010/main" val="173407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9E72178D-2850-4918-90F4-4C80B3CFF7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077200"/>
          </a:xfrm>
          <a:prstGeom prst="rect">
            <a:avLst/>
          </a:prstGeom>
        </p:spPr>
      </p:pic>
      <p:sp>
        <p:nvSpPr>
          <p:cNvPr id="11" name="כותרת 10">
            <a:extLst>
              <a:ext uri="{FF2B5EF4-FFF2-40B4-BE49-F238E27FC236}">
                <a16:creationId xmlns:a16="http://schemas.microsoft.com/office/drawing/2014/main" id="{046A9379-B918-4F7E-BFDD-6E71CAFF6E0F}"/>
              </a:ext>
            </a:extLst>
          </p:cNvPr>
          <p:cNvSpPr>
            <a:spLocks noGrp="1"/>
          </p:cNvSpPr>
          <p:nvPr>
            <p:ph type="title"/>
          </p:nvPr>
        </p:nvSpPr>
        <p:spPr/>
        <p:txBody>
          <a:bodyPr/>
          <a:lstStyle/>
          <a:p>
            <a:r>
              <a:rPr lang="he-IL" dirty="0">
                <a:cs typeface="+mn-cs"/>
              </a:rPr>
              <a:t>משפיעות בקטן – משפיעות בגדול</a:t>
            </a:r>
          </a:p>
        </p:txBody>
      </p:sp>
      <p:grpSp>
        <p:nvGrpSpPr>
          <p:cNvPr id="14" name="קבוצה 13" descr="מה הולך להיות במצגת">
            <a:extLst>
              <a:ext uri="{FF2B5EF4-FFF2-40B4-BE49-F238E27FC236}">
                <a16:creationId xmlns:a16="http://schemas.microsoft.com/office/drawing/2014/main" id="{0FDCC98A-F926-4027-BFA0-921ABD2ADBC8}"/>
              </a:ext>
              <a:ext uri="{C183D7F6-B498-43B3-948B-1728B52AA6E4}">
                <adec:decorative xmlns:adec="http://schemas.microsoft.com/office/drawing/2017/decorative" val="0"/>
              </a:ext>
            </a:extLst>
          </p:cNvPr>
          <p:cNvGrpSpPr/>
          <p:nvPr/>
        </p:nvGrpSpPr>
        <p:grpSpPr>
          <a:xfrm>
            <a:off x="0" y="914400"/>
            <a:ext cx="12192000" cy="3781168"/>
            <a:chOff x="0" y="914400"/>
            <a:chExt cx="12192000" cy="3781168"/>
          </a:xfrm>
        </p:grpSpPr>
        <p:sp>
          <p:nvSpPr>
            <p:cNvPr id="12" name="מלבן 11">
              <a:extLst>
                <a:ext uri="{FF2B5EF4-FFF2-40B4-BE49-F238E27FC236}">
                  <a16:creationId xmlns:a16="http://schemas.microsoft.com/office/drawing/2014/main" id="{458355B1-5C57-4411-96F1-0A0825F6ED8E}"/>
                </a:ext>
              </a:extLst>
            </p:cNvPr>
            <p:cNvSpPr/>
            <p:nvPr/>
          </p:nvSpPr>
          <p:spPr>
            <a:xfrm>
              <a:off x="0" y="914400"/>
              <a:ext cx="12192000" cy="3781168"/>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FB061977-2142-485B-A02C-2669653EEAE0}"/>
                </a:ext>
              </a:extLst>
            </p:cNvPr>
            <p:cNvSpPr txBox="1"/>
            <p:nvPr/>
          </p:nvSpPr>
          <p:spPr>
            <a:xfrm>
              <a:off x="838201" y="1168574"/>
              <a:ext cx="11080897" cy="3272819"/>
            </a:xfrm>
            <a:prstGeom prst="rect">
              <a:avLst/>
            </a:prstGeom>
            <a:noFill/>
          </p:spPr>
          <p:txBody>
            <a:bodyPr wrap="square" rtlCol="1">
              <a:spAutoFit/>
            </a:bodyPr>
            <a:lstStyle/>
            <a:p>
              <a:pPr>
                <a:lnSpc>
                  <a:spcPct val="150000"/>
                </a:lnSpc>
              </a:pPr>
              <a:r>
                <a:rPr lang="he-IL" sz="2000" b="1" dirty="0">
                  <a:solidFill>
                    <a:schemeClr val="bg1"/>
                  </a:solidFill>
                  <a:latin typeface="Gisha" panose="020B0502040204020203" pitchFamily="34" charset="-79"/>
                </a:rPr>
                <a:t>יוצגו לפניכן מספר נשים שפעלו בסביבתן בנושאים שונים.</a:t>
              </a:r>
            </a:p>
            <a:p>
              <a:pPr>
                <a:lnSpc>
                  <a:spcPct val="150000"/>
                </a:lnSpc>
              </a:pPr>
              <a:endParaRPr lang="he-IL" sz="2000" dirty="0">
                <a:solidFill>
                  <a:schemeClr val="bg1"/>
                </a:solidFill>
                <a:latin typeface="Gisha" panose="020B0502040204020203" pitchFamily="34" charset="-79"/>
              </a:endParaRPr>
            </a:p>
            <a:p>
              <a:pPr>
                <a:lnSpc>
                  <a:spcPct val="150000"/>
                </a:lnSpc>
              </a:pPr>
              <a:r>
                <a:rPr lang="he-IL" sz="2000" dirty="0">
                  <a:solidFill>
                    <a:schemeClr val="bg1"/>
                  </a:solidFill>
                  <a:latin typeface="Gisha" panose="020B0502040204020203" pitchFamily="34" charset="-79"/>
                </a:rPr>
                <a:t>לגבי כל אחת חשבי ומלאי בדפי הצפייה – </a:t>
              </a:r>
            </a:p>
            <a:p>
              <a:pPr marL="457200" indent="-457200">
                <a:lnSpc>
                  <a:spcPct val="150000"/>
                </a:lnSpc>
                <a:buFont typeface="+mj-lt"/>
                <a:buAutoNum type="arabicPeriod"/>
              </a:pPr>
              <a:r>
                <a:rPr lang="he-IL" sz="2000" dirty="0">
                  <a:solidFill>
                    <a:schemeClr val="bg1"/>
                  </a:solidFill>
                  <a:latin typeface="Gisha" panose="020B0502040204020203" pitchFamily="34" charset="-79"/>
                </a:rPr>
                <a:t>עד כמה הפעילות חשובה בעינייך?</a:t>
              </a:r>
            </a:p>
            <a:p>
              <a:pPr marL="457200" indent="-457200">
                <a:lnSpc>
                  <a:spcPct val="150000"/>
                </a:lnSpc>
                <a:buFont typeface="+mj-lt"/>
                <a:buAutoNum type="arabicPeriod"/>
              </a:pPr>
              <a:r>
                <a:rPr lang="he-IL" sz="2000" dirty="0">
                  <a:solidFill>
                    <a:schemeClr val="bg1"/>
                  </a:solidFill>
                  <a:latin typeface="Gisha" panose="020B0502040204020203" pitchFamily="34" charset="-79"/>
                </a:rPr>
                <a:t>מה דחף אותה להיות פעילה יותר מאשר נשים אחרות?</a:t>
              </a:r>
            </a:p>
            <a:p>
              <a:pPr marL="457200" indent="-457200">
                <a:lnSpc>
                  <a:spcPct val="150000"/>
                </a:lnSpc>
                <a:buFont typeface="+mj-lt"/>
                <a:buAutoNum type="arabicPeriod"/>
              </a:pPr>
              <a:r>
                <a:rPr lang="he-IL" sz="2000" dirty="0">
                  <a:solidFill>
                    <a:schemeClr val="bg1"/>
                  </a:solidFill>
                  <a:latin typeface="Gisha" panose="020B0502040204020203" pitchFamily="34" charset="-79"/>
                </a:rPr>
                <a:t>האם היית רוצה לעשות דברים דומים?</a:t>
              </a:r>
              <a:r>
                <a:rPr lang="en-US" sz="2000" dirty="0">
                  <a:solidFill>
                    <a:schemeClr val="bg1"/>
                  </a:solidFill>
                  <a:latin typeface="Gisha" panose="020B0502040204020203" pitchFamily="34" charset="-79"/>
                </a:rPr>
                <a:t> </a:t>
              </a:r>
              <a:endParaRPr lang="he-IL" sz="2000" dirty="0">
                <a:solidFill>
                  <a:schemeClr val="bg1"/>
                </a:solidFill>
                <a:latin typeface="Gisha" panose="020B0502040204020203" pitchFamily="34" charset="-79"/>
              </a:endParaRPr>
            </a:p>
            <a:p>
              <a:pPr marL="457200" indent="-457200">
                <a:lnSpc>
                  <a:spcPct val="150000"/>
                </a:lnSpc>
                <a:buFont typeface="+mj-lt"/>
                <a:buAutoNum type="arabicPeriod"/>
              </a:pPr>
              <a:r>
                <a:rPr lang="he-IL" sz="2000" dirty="0">
                  <a:solidFill>
                    <a:schemeClr val="bg1"/>
                  </a:solidFill>
                  <a:latin typeface="Gisha" panose="020B0502040204020203" pitchFamily="34" charset="-79"/>
                </a:rPr>
                <a:t>האם יש לך אפשרות לעשות דברים דומים (ולמה)?</a:t>
              </a:r>
            </a:p>
          </p:txBody>
        </p:sp>
      </p:grpSp>
    </p:spTree>
    <p:extLst>
      <p:ext uri="{BB962C8B-B14F-4D97-AF65-F5344CB8AC3E}">
        <p14:creationId xmlns:p14="http://schemas.microsoft.com/office/powerpoint/2010/main" val="33197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D88816E-1848-45BD-A4A6-738FA979A27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6208"/>
          <a:stretch/>
        </p:blipFill>
        <p:spPr>
          <a:xfrm>
            <a:off x="177211" y="1307805"/>
            <a:ext cx="6372447" cy="4529468"/>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דפני ליף</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1">
            <a:extLst>
              <a:ext uri="{FF2B5EF4-FFF2-40B4-BE49-F238E27FC236}">
                <a16:creationId xmlns:a16="http://schemas.microsoft.com/office/drawing/2014/main" id="{EBACB398-60EC-43F6-B8CA-432B61632E3D}"/>
              </a:ext>
            </a:extLst>
          </p:cNvPr>
          <p:cNvSpPr txBox="1"/>
          <p:nvPr/>
        </p:nvSpPr>
        <p:spPr>
          <a:xfrm>
            <a:off x="7472363" y="1467059"/>
            <a:ext cx="4163628"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בתמונה?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באיזה תחום פעלה?</a:t>
            </a:r>
          </a:p>
        </p:txBody>
      </p:sp>
      <p:sp>
        <p:nvSpPr>
          <p:cNvPr id="8" name="תיבת טקסט 7">
            <a:extLst>
              <a:ext uri="{FF2B5EF4-FFF2-40B4-BE49-F238E27FC236}">
                <a16:creationId xmlns:a16="http://schemas.microsoft.com/office/drawing/2014/main" id="{E8E09A76-0BCF-4690-83C4-745E102B243C}"/>
              </a:ext>
            </a:extLst>
          </p:cNvPr>
          <p:cNvSpPr txBox="1"/>
          <p:nvPr/>
        </p:nvSpPr>
        <p:spPr>
          <a:xfrm>
            <a:off x="7626699" y="2544277"/>
            <a:ext cx="4009292" cy="2308324"/>
          </a:xfrm>
          <a:prstGeom prst="rect">
            <a:avLst/>
          </a:prstGeom>
          <a:noFill/>
        </p:spPr>
        <p:txBody>
          <a:bodyPr wrap="square" rtlCol="1">
            <a:spAutoFit/>
          </a:bodyPr>
          <a:lstStyle/>
          <a:p>
            <a:r>
              <a:rPr lang="he-IL" u="sng" dirty="0">
                <a:latin typeface="Gisha" panose="020B0502040204020203" pitchFamily="34" charset="-79"/>
              </a:rPr>
              <a:t>שנת לידה</a:t>
            </a:r>
            <a:r>
              <a:rPr lang="he-IL" dirty="0">
                <a:latin typeface="Gisha" panose="020B0502040204020203" pitchFamily="34" charset="-79"/>
              </a:rPr>
              <a:t>: 1986</a:t>
            </a:r>
          </a:p>
          <a:p>
            <a:endParaRPr lang="he-IL" dirty="0">
              <a:latin typeface="Gisha" panose="020B0502040204020203" pitchFamily="34" charset="-79"/>
            </a:endParaRPr>
          </a:p>
          <a:p>
            <a:r>
              <a:rPr lang="he-IL" u="sng" dirty="0">
                <a:latin typeface="Gisha" panose="020B0502040204020203" pitchFamily="34" charset="-79"/>
              </a:rPr>
              <a:t>פעילות מרכזית</a:t>
            </a:r>
            <a:r>
              <a:rPr lang="he-IL" dirty="0">
                <a:latin typeface="Gisha" panose="020B0502040204020203" pitchFamily="34" charset="-79"/>
              </a:rPr>
              <a:t>:</a:t>
            </a:r>
          </a:p>
          <a:p>
            <a:pPr marL="285750" indent="-285750">
              <a:buFont typeface="Arial" panose="020B0604020202020204" pitchFamily="34" charset="0"/>
              <a:buChar char="•"/>
            </a:pPr>
            <a:r>
              <a:rPr lang="he-IL" dirty="0">
                <a:latin typeface="Gisha" panose="020B0502040204020203" pitchFamily="34" charset="-79"/>
              </a:rPr>
              <a:t>מיוזמות ומנהיגות מחאת האוהלים (2011)</a:t>
            </a:r>
          </a:p>
          <a:p>
            <a:endParaRPr lang="he-IL"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3920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64D53694-A790-48E4-88AD-C64610FA0721}"/>
              </a:ext>
              <a:ext uri="{C183D7F6-B498-43B3-948B-1728B52AA6E4}">
                <adec:decorative xmlns:adec="http://schemas.microsoft.com/office/drawing/2017/decorative" val="1"/>
              </a:ext>
            </a:extLst>
          </p:cNvPr>
          <p:cNvPicPr>
            <a:picLocks noChangeAspect="1"/>
          </p:cNvPicPr>
          <p:nvPr/>
        </p:nvPicPr>
        <p:blipFill rotWithShape="1">
          <a:blip r:embed="rId3"/>
          <a:srcRect l="3009" r="16134"/>
          <a:stretch/>
        </p:blipFill>
        <p:spPr>
          <a:xfrm>
            <a:off x="91440" y="1307805"/>
            <a:ext cx="6426319" cy="4529469"/>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err="1">
                <a:cs typeface="+mn-cs"/>
              </a:rPr>
              <a:t>זיינב</a:t>
            </a:r>
            <a:r>
              <a:rPr lang="he-IL" dirty="0">
                <a:cs typeface="+mn-cs"/>
              </a:rPr>
              <a:t> אבו </a:t>
            </a:r>
            <a:r>
              <a:rPr lang="he-IL" dirty="0" err="1">
                <a:cs typeface="+mn-cs"/>
              </a:rPr>
              <a:t>סוויד</a:t>
            </a:r>
            <a:endParaRPr lang="he-IL" dirty="0">
              <a:cs typeface="+mn-cs"/>
            </a:endParaRP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9E966874-91A4-4AAF-B57C-0C047DA79891}"/>
              </a:ext>
            </a:extLst>
          </p:cNvPr>
          <p:cNvSpPr txBox="1"/>
          <p:nvPr/>
        </p:nvSpPr>
        <p:spPr>
          <a:xfrm>
            <a:off x="7029450" y="1467059"/>
            <a:ext cx="4606541"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בתמונה?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באיזה תחום פעלה?</a:t>
            </a:r>
          </a:p>
        </p:txBody>
      </p:sp>
      <p:sp>
        <p:nvSpPr>
          <p:cNvPr id="8" name="תיבת טקסט 7">
            <a:extLst>
              <a:ext uri="{FF2B5EF4-FFF2-40B4-BE49-F238E27FC236}">
                <a16:creationId xmlns:a16="http://schemas.microsoft.com/office/drawing/2014/main" id="{3AEA0450-67FF-4011-B8BE-E03CE1C898A1}"/>
              </a:ext>
            </a:extLst>
          </p:cNvPr>
          <p:cNvSpPr txBox="1"/>
          <p:nvPr/>
        </p:nvSpPr>
        <p:spPr>
          <a:xfrm>
            <a:off x="7626699" y="2544277"/>
            <a:ext cx="4009292" cy="2585323"/>
          </a:xfrm>
          <a:prstGeom prst="rect">
            <a:avLst/>
          </a:prstGeom>
          <a:noFill/>
        </p:spPr>
        <p:txBody>
          <a:bodyPr wrap="square" rtlCol="1">
            <a:spAutoFit/>
          </a:bodyPr>
          <a:lstStyle/>
          <a:p>
            <a:r>
              <a:rPr lang="he-IL" u="sng" dirty="0">
                <a:latin typeface="Gisha" panose="020B0502040204020203" pitchFamily="34" charset="-79"/>
              </a:rPr>
              <a:t>שנת לידה</a:t>
            </a:r>
            <a:r>
              <a:rPr lang="he-IL" dirty="0">
                <a:latin typeface="Gisha" panose="020B0502040204020203" pitchFamily="34" charset="-79"/>
              </a:rPr>
              <a:t>: 1983</a:t>
            </a:r>
          </a:p>
          <a:p>
            <a:endParaRPr lang="he-IL" dirty="0">
              <a:latin typeface="Gisha" panose="020B0502040204020203" pitchFamily="34" charset="-79"/>
            </a:endParaRPr>
          </a:p>
          <a:p>
            <a:r>
              <a:rPr lang="he-IL" u="sng" dirty="0">
                <a:latin typeface="Gisha" panose="020B0502040204020203" pitchFamily="34" charset="-79"/>
              </a:rPr>
              <a:t>פעילות מרכזית</a:t>
            </a:r>
            <a:r>
              <a:rPr lang="he-IL" dirty="0">
                <a:latin typeface="Gisha" panose="020B0502040204020203" pitchFamily="34" charset="-79"/>
              </a:rPr>
              <a:t>:</a:t>
            </a:r>
          </a:p>
          <a:p>
            <a:pPr marL="285750" indent="-285750">
              <a:buFont typeface="Arial" panose="020B0604020202020204" pitchFamily="34" charset="0"/>
              <a:buChar char="•"/>
            </a:pPr>
            <a:r>
              <a:rPr lang="he-IL" dirty="0">
                <a:latin typeface="Gisha" panose="020B0502040204020203" pitchFamily="34" charset="-79"/>
              </a:rPr>
              <a:t>האישה הבדואית הראשונה בישראל שמכהנת כחברת מועצה ופועלת נגד תרבות ה'חמולות' במגזר</a:t>
            </a:r>
          </a:p>
          <a:p>
            <a:endParaRPr lang="he-IL" dirty="0">
              <a:latin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02609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63C56544-573E-4490-B6C6-D135237C0B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 y="1307805"/>
            <a:ext cx="6477995" cy="4529469"/>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ויקי </a:t>
            </a:r>
            <a:r>
              <a:rPr lang="he-IL" dirty="0" err="1">
                <a:cs typeface="+mn-cs"/>
              </a:rPr>
              <a:t>קנפו</a:t>
            </a:r>
            <a:endParaRPr lang="he-IL" dirty="0">
              <a:cs typeface="+mn-cs"/>
            </a:endParaRP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F67B99EB-D1DE-445E-A38F-FADA3007AE1E}"/>
              </a:ext>
            </a:extLst>
          </p:cNvPr>
          <p:cNvSpPr txBox="1"/>
          <p:nvPr/>
        </p:nvSpPr>
        <p:spPr>
          <a:xfrm>
            <a:off x="7015163" y="1467059"/>
            <a:ext cx="4620828"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בתמונה?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באיזה תחום פעלה</a:t>
            </a:r>
            <a:r>
              <a:rPr lang="he-IL" sz="3200" b="1" dirty="0">
                <a:solidFill>
                  <a:srgbClr val="002060"/>
                </a:solidFill>
                <a:latin typeface="Gisha" panose="020B0502040204020203" pitchFamily="34" charset="-79"/>
                <a:cs typeface="Gisha" panose="020B0502040204020203" pitchFamily="34" charset="-79"/>
              </a:rPr>
              <a:t>?</a:t>
            </a:r>
          </a:p>
        </p:txBody>
      </p:sp>
      <p:sp>
        <p:nvSpPr>
          <p:cNvPr id="9" name="תיבת טקסט 8">
            <a:extLst>
              <a:ext uri="{FF2B5EF4-FFF2-40B4-BE49-F238E27FC236}">
                <a16:creationId xmlns:a16="http://schemas.microsoft.com/office/drawing/2014/main" id="{6B7C7C1C-81D7-45CB-A704-6ADC7660B97A}"/>
              </a:ext>
            </a:extLst>
          </p:cNvPr>
          <p:cNvSpPr txBox="1"/>
          <p:nvPr/>
        </p:nvSpPr>
        <p:spPr>
          <a:xfrm>
            <a:off x="7626699" y="2544277"/>
            <a:ext cx="4009292" cy="2862322"/>
          </a:xfrm>
          <a:prstGeom prst="rect">
            <a:avLst/>
          </a:prstGeom>
          <a:noFill/>
        </p:spPr>
        <p:txBody>
          <a:bodyPr wrap="square" rtlCol="1">
            <a:spAutoFit/>
          </a:bodyPr>
          <a:lstStyle/>
          <a:p>
            <a:r>
              <a:rPr lang="he-IL" u="sng" dirty="0">
                <a:latin typeface="Gisha" panose="020B0502040204020203" pitchFamily="34" charset="-79"/>
              </a:rPr>
              <a:t>שנת לידה</a:t>
            </a:r>
            <a:r>
              <a:rPr lang="he-IL" dirty="0">
                <a:latin typeface="Gisha" panose="020B0502040204020203" pitchFamily="34" charset="-79"/>
              </a:rPr>
              <a:t>: 1960</a:t>
            </a:r>
          </a:p>
          <a:p>
            <a:endParaRPr lang="he-IL" dirty="0">
              <a:latin typeface="Gisha" panose="020B0502040204020203" pitchFamily="34" charset="-79"/>
            </a:endParaRPr>
          </a:p>
          <a:p>
            <a:r>
              <a:rPr lang="he-IL" u="sng" dirty="0">
                <a:latin typeface="Gisha" panose="020B0502040204020203" pitchFamily="34" charset="-79"/>
              </a:rPr>
              <a:t>פעילות מרכזית</a:t>
            </a:r>
            <a:r>
              <a:rPr lang="he-IL" dirty="0">
                <a:latin typeface="Gisha" panose="020B0502040204020203" pitchFamily="34" charset="-79"/>
              </a:rPr>
              <a:t>:</a:t>
            </a:r>
          </a:p>
          <a:p>
            <a:pPr marL="285750" indent="-285750">
              <a:buFont typeface="Arial" panose="020B0604020202020204" pitchFamily="34" charset="0"/>
              <a:buChar char="•"/>
            </a:pPr>
            <a:r>
              <a:rPr lang="he-IL" dirty="0">
                <a:latin typeface="Gisha" panose="020B0502040204020203" pitchFamily="34" charset="-79"/>
              </a:rPr>
              <a:t>צעדה במחאה מביתה במצפה רמון למשרד האוצר בירושלים והפכה למנהיגת מאבק </a:t>
            </a:r>
            <a:r>
              <a:rPr lang="he-IL" dirty="0" err="1">
                <a:latin typeface="Gisha" panose="020B0502040204020203" pitchFamily="34" charset="-79"/>
              </a:rPr>
              <a:t>האמהות</a:t>
            </a:r>
            <a:r>
              <a:rPr lang="he-IL" dirty="0">
                <a:latin typeface="Gisha" panose="020B0502040204020203" pitchFamily="34" charset="-79"/>
              </a:rPr>
              <a:t> החד הוריות (2003)</a:t>
            </a:r>
          </a:p>
          <a:p>
            <a:endParaRPr lang="he-IL" dirty="0">
              <a:latin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3711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hlinkClick r:id="rId3"/>
            <a:extLst>
              <a:ext uri="{FF2B5EF4-FFF2-40B4-BE49-F238E27FC236}">
                <a16:creationId xmlns:a16="http://schemas.microsoft.com/office/drawing/2014/main" id="{E196A995-DBC9-4A7B-8A80-9791BB5DD617}"/>
              </a:ext>
              <a:ext uri="{C183D7F6-B498-43B3-948B-1728B52AA6E4}">
                <adec:decorative xmlns:adec="http://schemas.microsoft.com/office/drawing/2017/decorative" val="1"/>
              </a:ext>
            </a:extLst>
          </p:cNvPr>
          <p:cNvPicPr>
            <a:picLocks noChangeAspect="1"/>
          </p:cNvPicPr>
          <p:nvPr/>
        </p:nvPicPr>
        <p:blipFill rotWithShape="1">
          <a:blip r:embed="rId4"/>
          <a:srcRect r="16892"/>
          <a:stretch/>
        </p:blipFill>
        <p:spPr>
          <a:xfrm>
            <a:off x="191386" y="1309020"/>
            <a:ext cx="6326373" cy="4528254"/>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err="1">
                <a:cs typeface="+mn-cs"/>
              </a:rPr>
              <a:t>פואטרי</a:t>
            </a:r>
            <a:r>
              <a:rPr lang="he-IL" dirty="0">
                <a:cs typeface="+mn-cs"/>
              </a:rPr>
              <a:t> סלאם – </a:t>
            </a:r>
            <a:r>
              <a:rPr lang="he-IL" dirty="0" err="1">
                <a:cs typeface="+mn-cs"/>
              </a:rPr>
              <a:t>לוסי</a:t>
            </a:r>
            <a:r>
              <a:rPr lang="he-IL" dirty="0">
                <a:cs typeface="+mn-cs"/>
              </a:rPr>
              <a:t> איוב</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5F782C7F-7233-4D33-BE8D-AED46C29EBD1}"/>
              </a:ext>
            </a:extLst>
          </p:cNvPr>
          <p:cNvSpPr txBox="1"/>
          <p:nvPr/>
        </p:nvSpPr>
        <p:spPr>
          <a:xfrm>
            <a:off x="7015163" y="1467059"/>
            <a:ext cx="4620828" cy="584775"/>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מה זה </a:t>
            </a:r>
            <a:r>
              <a:rPr lang="he-IL" sz="3200" b="1" dirty="0" err="1">
                <a:solidFill>
                  <a:srgbClr val="002060"/>
                </a:solidFill>
                <a:latin typeface="Gisha" panose="020B0502040204020203" pitchFamily="34" charset="-79"/>
              </a:rPr>
              <a:t>פואטרי</a:t>
            </a:r>
            <a:r>
              <a:rPr lang="he-IL" sz="3200" b="1" dirty="0">
                <a:solidFill>
                  <a:srgbClr val="002060"/>
                </a:solidFill>
                <a:latin typeface="Gisha" panose="020B0502040204020203" pitchFamily="34" charset="-79"/>
              </a:rPr>
              <a:t> סלאם?</a:t>
            </a:r>
          </a:p>
        </p:txBody>
      </p:sp>
      <p:sp>
        <p:nvSpPr>
          <p:cNvPr id="9" name="תיבת טקסט 8">
            <a:extLst>
              <a:ext uri="{FF2B5EF4-FFF2-40B4-BE49-F238E27FC236}">
                <a16:creationId xmlns:a16="http://schemas.microsoft.com/office/drawing/2014/main" id="{6358D710-0863-47DD-8673-B25B1368F6FF}"/>
              </a:ext>
            </a:extLst>
          </p:cNvPr>
          <p:cNvSpPr txBox="1"/>
          <p:nvPr/>
        </p:nvSpPr>
        <p:spPr>
          <a:xfrm>
            <a:off x="7626699" y="2544277"/>
            <a:ext cx="4009292" cy="1754326"/>
          </a:xfrm>
          <a:prstGeom prst="rect">
            <a:avLst/>
          </a:prstGeom>
          <a:noFill/>
        </p:spPr>
        <p:txBody>
          <a:bodyPr wrap="square" rtlCol="1">
            <a:spAutoFit/>
          </a:bodyPr>
          <a:lstStyle/>
          <a:p>
            <a:r>
              <a:rPr lang="he-IL" u="sng" dirty="0">
                <a:latin typeface="Gisha" panose="020B0502040204020203" pitchFamily="34" charset="-79"/>
              </a:rPr>
              <a:t>שנת הקמה</a:t>
            </a:r>
            <a:r>
              <a:rPr lang="he-IL" dirty="0">
                <a:latin typeface="Gisha" panose="020B0502040204020203" pitchFamily="34" charset="-79"/>
              </a:rPr>
              <a:t>: 1984 </a:t>
            </a:r>
          </a:p>
          <a:p>
            <a:endParaRPr lang="he-IL" dirty="0">
              <a:latin typeface="Gisha" panose="020B0502040204020203" pitchFamily="34" charset="-79"/>
            </a:endParaRPr>
          </a:p>
          <a:p>
            <a:r>
              <a:rPr lang="he-IL" u="sng" dirty="0">
                <a:latin typeface="Gisha" panose="020B0502040204020203" pitchFamily="34" charset="-79"/>
              </a:rPr>
              <a:t>מה זה?</a:t>
            </a:r>
            <a:endParaRPr lang="he-IL" dirty="0">
              <a:latin typeface="Gisha" panose="020B0502040204020203" pitchFamily="34" charset="-79"/>
            </a:endParaRPr>
          </a:p>
          <a:p>
            <a:r>
              <a:rPr lang="he-IL" dirty="0">
                <a:latin typeface="Gisha" panose="020B0502040204020203" pitchFamily="34" charset="-79"/>
              </a:rPr>
              <a:t>"הטחת שירה"</a:t>
            </a: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93375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תנועת נבחרות:</a:t>
            </a:r>
            <a:r>
              <a:rPr lang="en-US" dirty="0">
                <a:cs typeface="+mn-cs"/>
              </a:rPr>
              <a:t> </a:t>
            </a:r>
            <a:r>
              <a:rPr lang="he-IL" dirty="0">
                <a:cs typeface="+mn-cs"/>
              </a:rPr>
              <a:t>"לא נבחרות - לא בוחרות"</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5061098"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A1385884-8E7D-403B-BEFC-97398618E56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494" b="3494"/>
          <a:stretch/>
        </p:blipFill>
        <p:spPr>
          <a:xfrm>
            <a:off x="191386" y="1307804"/>
            <a:ext cx="4869712" cy="4529470"/>
          </a:xfrm>
          <a:prstGeom prst="rect">
            <a:avLst/>
          </a:prstGeom>
        </p:spPr>
      </p:pic>
      <p:sp>
        <p:nvSpPr>
          <p:cNvPr id="6" name="תיבת טקסט 5">
            <a:extLst>
              <a:ext uri="{FF2B5EF4-FFF2-40B4-BE49-F238E27FC236}">
                <a16:creationId xmlns:a16="http://schemas.microsoft.com/office/drawing/2014/main" id="{5306D0CE-0394-44DB-9802-6E7F4E30A5F4}"/>
              </a:ext>
            </a:extLst>
          </p:cNvPr>
          <p:cNvSpPr txBox="1"/>
          <p:nvPr/>
        </p:nvSpPr>
        <p:spPr>
          <a:xfrm>
            <a:off x="7015163" y="1467059"/>
            <a:ext cx="4620828"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אלו?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על מה הן נלחמות?</a:t>
            </a:r>
          </a:p>
        </p:txBody>
      </p:sp>
      <p:sp>
        <p:nvSpPr>
          <p:cNvPr id="9" name="תיבת טקסט 8">
            <a:extLst>
              <a:ext uri="{FF2B5EF4-FFF2-40B4-BE49-F238E27FC236}">
                <a16:creationId xmlns:a16="http://schemas.microsoft.com/office/drawing/2014/main" id="{B105E560-ABB8-4456-A13A-F86636957A95}"/>
              </a:ext>
            </a:extLst>
          </p:cNvPr>
          <p:cNvSpPr txBox="1"/>
          <p:nvPr/>
        </p:nvSpPr>
        <p:spPr>
          <a:xfrm>
            <a:off x="7626699" y="2544277"/>
            <a:ext cx="4009292" cy="2031325"/>
          </a:xfrm>
          <a:prstGeom prst="rect">
            <a:avLst/>
          </a:prstGeom>
          <a:noFill/>
        </p:spPr>
        <p:txBody>
          <a:bodyPr wrap="square" rtlCol="1">
            <a:spAutoFit/>
          </a:bodyPr>
          <a:lstStyle/>
          <a:p>
            <a:r>
              <a:rPr lang="he-IL" u="sng" dirty="0">
                <a:latin typeface="Gisha" panose="020B0502040204020203" pitchFamily="34" charset="-79"/>
              </a:rPr>
              <a:t>שנה</a:t>
            </a:r>
            <a:r>
              <a:rPr lang="he-IL" dirty="0">
                <a:latin typeface="Gisha" panose="020B0502040204020203" pitchFamily="34" charset="-79"/>
              </a:rPr>
              <a:t>: 2012 (תחילת פעילות)</a:t>
            </a:r>
          </a:p>
          <a:p>
            <a:endParaRPr lang="he-IL" dirty="0">
              <a:latin typeface="Gisha" panose="020B0502040204020203" pitchFamily="34" charset="-79"/>
            </a:endParaRPr>
          </a:p>
          <a:p>
            <a:r>
              <a:rPr lang="he-IL" dirty="0">
                <a:latin typeface="Gisha" panose="020B0502040204020203" pitchFamily="34" charset="-79"/>
              </a:rPr>
              <a:t>תנועה פמיניסטית חרדית, כנגד הדרת הנשים החרדיות מהמפלגות החרדיות ומהציבוריות החרדית בכלל.</a:t>
            </a: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4976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D8178B1-3343-42C8-A1F0-59CE0317833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23" r="23549"/>
          <a:stretch/>
        </p:blipFill>
        <p:spPr>
          <a:xfrm>
            <a:off x="191386" y="1307805"/>
            <a:ext cx="4985452" cy="4529468"/>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לילה בלילת</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5061098"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5306D0CE-0394-44DB-9802-6E7F4E30A5F4}"/>
              </a:ext>
            </a:extLst>
          </p:cNvPr>
          <p:cNvSpPr txBox="1"/>
          <p:nvPr/>
        </p:nvSpPr>
        <p:spPr>
          <a:xfrm>
            <a:off x="7015163" y="1467059"/>
            <a:ext cx="4620828"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מי זו?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במה היא פעילה?</a:t>
            </a:r>
          </a:p>
        </p:txBody>
      </p:sp>
      <p:sp>
        <p:nvSpPr>
          <p:cNvPr id="9" name="תיבת טקסט 8">
            <a:extLst>
              <a:ext uri="{FF2B5EF4-FFF2-40B4-BE49-F238E27FC236}">
                <a16:creationId xmlns:a16="http://schemas.microsoft.com/office/drawing/2014/main" id="{B105E560-ABB8-4456-A13A-F86636957A95}"/>
              </a:ext>
            </a:extLst>
          </p:cNvPr>
          <p:cNvSpPr txBox="1"/>
          <p:nvPr/>
        </p:nvSpPr>
        <p:spPr>
          <a:xfrm>
            <a:off x="7415562" y="2544277"/>
            <a:ext cx="4220430" cy="2308324"/>
          </a:xfrm>
          <a:prstGeom prst="rect">
            <a:avLst/>
          </a:prstGeom>
          <a:noFill/>
        </p:spPr>
        <p:txBody>
          <a:bodyPr wrap="square" rtlCol="1">
            <a:spAutoFit/>
          </a:bodyPr>
          <a:lstStyle/>
          <a:p>
            <a:r>
              <a:rPr lang="he-IL" u="sng" dirty="0">
                <a:latin typeface="Gisha" panose="020B0502040204020203" pitchFamily="34" charset="-79"/>
              </a:rPr>
              <a:t>שנת לידה</a:t>
            </a:r>
            <a:r>
              <a:rPr lang="he-IL" dirty="0">
                <a:latin typeface="Gisha" panose="020B0502040204020203" pitchFamily="34" charset="-79"/>
              </a:rPr>
              <a:t>: 1993</a:t>
            </a:r>
          </a:p>
          <a:p>
            <a:endParaRPr lang="he-IL" dirty="0">
              <a:latin typeface="Gisha" panose="020B0502040204020203" pitchFamily="34" charset="-79"/>
            </a:endParaRPr>
          </a:p>
          <a:p>
            <a:r>
              <a:rPr lang="he-IL" u="sng" dirty="0">
                <a:latin typeface="Gisha" panose="020B0502040204020203" pitchFamily="34" charset="-79"/>
              </a:rPr>
              <a:t>פעילות מרכזית</a:t>
            </a:r>
            <a:r>
              <a:rPr lang="he-IL" dirty="0">
                <a:latin typeface="Gisha" panose="020B0502040204020203" pitchFamily="34" charset="-79"/>
              </a:rPr>
              <a:t>:</a:t>
            </a:r>
          </a:p>
          <a:p>
            <a:pPr marL="285750" indent="-285750">
              <a:buFont typeface="Arial" panose="020B0604020202020204" pitchFamily="34" charset="0"/>
              <a:buChar char="•"/>
            </a:pPr>
            <a:r>
              <a:rPr lang="he-IL" dirty="0">
                <a:latin typeface="Gisha" panose="020B0502040204020203" pitchFamily="34" charset="-79"/>
              </a:rPr>
              <a:t>אקטיביסטית </a:t>
            </a:r>
            <a:r>
              <a:rPr lang="he-IL" dirty="0" err="1">
                <a:latin typeface="Gisha" panose="020B0502040204020203" pitchFamily="34" charset="-79"/>
              </a:rPr>
              <a:t>טרנסג'נדרית</a:t>
            </a:r>
            <a:r>
              <a:rPr lang="he-IL" dirty="0">
                <a:latin typeface="Gisha" panose="020B0502040204020203" pitchFamily="34" charset="-79"/>
              </a:rPr>
              <a:t> בת 26 מרהט. פועלת לסייע </a:t>
            </a:r>
            <a:r>
              <a:rPr lang="he-IL" dirty="0" err="1">
                <a:latin typeface="Gisha" panose="020B0502040204020203" pitchFamily="34" charset="-79"/>
              </a:rPr>
              <a:t>ללהט"בים</a:t>
            </a:r>
            <a:r>
              <a:rPr lang="he-IL" dirty="0">
                <a:latin typeface="Gisha" panose="020B0502040204020203" pitchFamily="34" charset="-79"/>
              </a:rPr>
              <a:t> בחברה הערבית.</a:t>
            </a:r>
          </a:p>
          <a:p>
            <a:endParaRPr lang="he-IL" dirty="0">
              <a:latin typeface="Gisha" panose="020B0502040204020203" pitchFamily="34" charset="-79"/>
            </a:endParaRP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8638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0F13EDD-3E5E-4931-9CF8-8EE9C559B86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673" r="13192"/>
          <a:stretch/>
        </p:blipFill>
        <p:spPr>
          <a:xfrm>
            <a:off x="85060" y="1303816"/>
            <a:ext cx="6539024" cy="4533457"/>
          </a:xfrm>
          <a:prstGeom prst="rect">
            <a:avLst/>
          </a:prstGeom>
        </p:spPr>
      </p:pic>
      <p:sp>
        <p:nvSpPr>
          <p:cNvPr id="21" name="כותרת 20">
            <a:extLst>
              <a:ext uri="{FF2B5EF4-FFF2-40B4-BE49-F238E27FC236}">
                <a16:creationId xmlns:a16="http://schemas.microsoft.com/office/drawing/2014/main" id="{01285593-BECF-49DF-A824-80DE0317AA1C}"/>
              </a:ext>
            </a:extLst>
          </p:cNvPr>
          <p:cNvSpPr>
            <a:spLocks noGrp="1"/>
          </p:cNvSpPr>
          <p:nvPr>
            <p:ph type="title"/>
          </p:nvPr>
        </p:nvSpPr>
        <p:spPr/>
        <p:txBody>
          <a:bodyPr/>
          <a:lstStyle/>
          <a:p>
            <a:r>
              <a:rPr lang="he-IL" dirty="0">
                <a:cs typeface="+mn-cs"/>
              </a:rPr>
              <a:t>צעדת השרמוטות</a:t>
            </a:r>
          </a:p>
        </p:txBody>
      </p:sp>
      <p:sp>
        <p:nvSpPr>
          <p:cNvPr id="5" name="מלבן 4">
            <a:extLst>
              <a:ext uri="{FF2B5EF4-FFF2-40B4-BE49-F238E27FC236}">
                <a16:creationId xmlns:a16="http://schemas.microsoft.com/office/drawing/2014/main" id="{B009DBDC-0A8C-478F-AEDD-270980EEDAC4}"/>
              </a:ext>
              <a:ext uri="{C183D7F6-B498-43B3-948B-1728B52AA6E4}">
                <adec:decorative xmlns:adec="http://schemas.microsoft.com/office/drawing/2017/decorative" val="1"/>
              </a:ext>
            </a:extLst>
          </p:cNvPr>
          <p:cNvSpPr/>
          <p:nvPr/>
        </p:nvSpPr>
        <p:spPr>
          <a:xfrm>
            <a:off x="0"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F49102C4-6C48-490F-B9D9-4DBF51749C30}"/>
              </a:ext>
              <a:ext uri="{C183D7F6-B498-43B3-948B-1728B52AA6E4}">
                <adec:decorative xmlns:adec="http://schemas.microsoft.com/office/drawing/2017/decorative" val="1"/>
              </a:ext>
            </a:extLst>
          </p:cNvPr>
          <p:cNvSpPr/>
          <p:nvPr/>
        </p:nvSpPr>
        <p:spPr>
          <a:xfrm>
            <a:off x="6517759" y="1307805"/>
            <a:ext cx="191386" cy="45294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A7990ABB-56D1-4754-A034-2FC7D9BED933}"/>
              </a:ext>
            </a:extLst>
          </p:cNvPr>
          <p:cNvSpPr txBox="1"/>
          <p:nvPr/>
        </p:nvSpPr>
        <p:spPr>
          <a:xfrm>
            <a:off x="7015163" y="1467059"/>
            <a:ext cx="4620828" cy="1077218"/>
          </a:xfrm>
          <a:prstGeom prst="rect">
            <a:avLst/>
          </a:prstGeom>
          <a:noFill/>
        </p:spPr>
        <p:txBody>
          <a:bodyPr wrap="square" rtlCol="1">
            <a:spAutoFit/>
          </a:bodyPr>
          <a:lstStyle/>
          <a:p>
            <a:r>
              <a:rPr lang="he-IL" sz="3200" b="1" dirty="0">
                <a:solidFill>
                  <a:srgbClr val="002060"/>
                </a:solidFill>
                <a:latin typeface="Gisha" panose="020B0502040204020203" pitchFamily="34" charset="-79"/>
              </a:rPr>
              <a:t>מה מתרחש כאן? </a:t>
            </a:r>
            <a:br>
              <a:rPr lang="en-US" sz="3200" b="1" dirty="0">
                <a:solidFill>
                  <a:srgbClr val="002060"/>
                </a:solidFill>
                <a:latin typeface="Gisha" panose="020B0502040204020203" pitchFamily="34" charset="-79"/>
              </a:rPr>
            </a:br>
            <a:r>
              <a:rPr lang="he-IL" sz="3200" b="1" dirty="0">
                <a:solidFill>
                  <a:srgbClr val="002060"/>
                </a:solidFill>
                <a:latin typeface="Gisha" panose="020B0502040204020203" pitchFamily="34" charset="-79"/>
              </a:rPr>
              <a:t>על מה הן מוחות?</a:t>
            </a:r>
          </a:p>
        </p:txBody>
      </p:sp>
      <p:sp>
        <p:nvSpPr>
          <p:cNvPr id="8" name="תיבת טקסט 7">
            <a:extLst>
              <a:ext uri="{FF2B5EF4-FFF2-40B4-BE49-F238E27FC236}">
                <a16:creationId xmlns:a16="http://schemas.microsoft.com/office/drawing/2014/main" id="{41A7251F-3F70-4C89-A08F-63C308F62403}"/>
              </a:ext>
            </a:extLst>
          </p:cNvPr>
          <p:cNvSpPr txBox="1"/>
          <p:nvPr/>
        </p:nvSpPr>
        <p:spPr>
          <a:xfrm>
            <a:off x="7626699" y="2544277"/>
            <a:ext cx="4009292" cy="1477328"/>
          </a:xfrm>
          <a:prstGeom prst="rect">
            <a:avLst/>
          </a:prstGeom>
          <a:noFill/>
        </p:spPr>
        <p:txBody>
          <a:bodyPr wrap="square" rtlCol="1">
            <a:spAutoFit/>
          </a:bodyPr>
          <a:lstStyle/>
          <a:p>
            <a:r>
              <a:rPr lang="he-IL" u="sng" dirty="0">
                <a:latin typeface="Gisha" panose="020B0502040204020203" pitchFamily="34" charset="-79"/>
              </a:rPr>
              <a:t>צעדת השרמוטות הראשונה בישראל:</a:t>
            </a:r>
            <a:r>
              <a:rPr lang="en-US" u="sng" dirty="0">
                <a:latin typeface="Gisha" panose="020B0502040204020203" pitchFamily="34" charset="-79"/>
              </a:rPr>
              <a:t> </a:t>
            </a:r>
            <a:r>
              <a:rPr lang="he-IL" dirty="0">
                <a:latin typeface="Gisha" panose="020B0502040204020203" pitchFamily="34" charset="-79"/>
              </a:rPr>
              <a:t>2012</a:t>
            </a:r>
          </a:p>
          <a:p>
            <a:endParaRPr lang="he-IL" dirty="0">
              <a:latin typeface="Gisha" panose="020B0502040204020203" pitchFamily="34" charset="-79"/>
            </a:endParaRPr>
          </a:p>
          <a:p>
            <a:r>
              <a:rPr lang="he-IL" dirty="0">
                <a:latin typeface="Gisha" panose="020B0502040204020203" pitchFamily="34" charset="-79"/>
              </a:rPr>
              <a:t>תהלוכת מחאה כנגד תרבות האונס </a:t>
            </a:r>
          </a:p>
          <a:p>
            <a:pPr marL="285750" indent="-285750">
              <a:buFont typeface="Arial" panose="020B0604020202020204" pitchFamily="34" charset="0"/>
              <a:buChar char="•"/>
            </a:pPr>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0299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1">
        <a:spAutoFit/>
      </a:bodyPr>
      <a:lstStyle>
        <a:defPPr algn="l">
          <a:lnSpc>
            <a:spcPct val="150000"/>
          </a:lnSpc>
          <a:defRPr sz="2000" b="1" dirty="0">
            <a:solidFill>
              <a:schemeClr val="bg1"/>
            </a:solidFill>
            <a:latin typeface="Gisha" panose="020B0502040204020203" pitchFamily="34" charset="-79"/>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223355135047184FAFE4334FDBA3247C" ma:contentTypeVersion="15" ma:contentTypeDescription="צור מסמך חדש." ma:contentTypeScope="" ma:versionID="bb84bc470f53275c4d88bc87090112f8">
  <xsd:schema xmlns:xsd="http://www.w3.org/2001/XMLSchema" xmlns:xs="http://www.w3.org/2001/XMLSchema" xmlns:p="http://schemas.microsoft.com/office/2006/metadata/properties" xmlns:ns2="b7d5ec08-307a-4de5-bbac-14d3dd5d8476" xmlns:ns3="90205708-f6f3-48ef-8a8c-55612c790c8d" targetNamespace="http://schemas.microsoft.com/office/2006/metadata/properties" ma:root="true" ma:fieldsID="cbfcf35c404113fb071e938678884e3f" ns2:_="" ns3:_="">
    <xsd:import namespace="b7d5ec08-307a-4de5-bbac-14d3dd5d8476"/>
    <xsd:import namespace="90205708-f6f3-48ef-8a8c-55612c790c8d"/>
    <xsd:element name="properties">
      <xsd:complexType>
        <xsd:sequence>
          <xsd:element name="documentManagement">
            <xsd:complexType>
              <xsd:all>
                <xsd:element ref="ns2:MediaServiceMetadata" minOccurs="0"/>
                <xsd:element ref="ns2:MediaServiceFastMetadata" minOccurs="0"/>
                <xsd:element ref="ns2:_x05e6__x05e2__x05d3__x0020__x05d1__x05e0__x05d9__x05d4__x05d5__x05dc__x0020__x05de__x05ea__x05e0__x05d3__x05d1__x05d9__x05dd_" minOccurs="0"/>
                <xsd:element ref="ns2:_x05d0__x05d5__x05db__x05dc__x05d5__x05e1__x05d9__x05d9__x05ea__x0020__x05d9__x05e2__x05d3_"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5ec08-307a-4de5-bbac-14d3dd5d8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5e6__x05e2__x05d3__x0020__x05d1__x05e0__x05d9__x05d4__x05d5__x05dc__x0020__x05de__x05ea__x05e0__x05d3__x05d1__x05d9__x05dd_" ma:index="10" nillable="true" ma:displayName="צעד בניהול מתנדבים" ma:default="כללי" ma:internalName="_x05e6__x05e2__x05d3__x0020__x05d1__x05e0__x05d9__x05d4__x05d5__x05dc__x0020__x05de__x05ea__x05e0__x05d3__x05d1__x05d9__x05dd_">
      <xsd:complexType>
        <xsd:complexContent>
          <xsd:extension base="dms:MultiChoice">
            <xsd:sequence>
              <xsd:element name="Value" maxOccurs="unbounded" minOccurs="0" nillable="true">
                <xsd:simpleType>
                  <xsd:restriction base="dms:Choice">
                    <xsd:enumeration value="איתור צרכים"/>
                    <xsd:enumeration value="הגדרת תפקיד"/>
                    <xsd:enumeration value="גיוס"/>
                    <xsd:enumeration value="מיון"/>
                    <xsd:enumeration value="קליטה"/>
                    <xsd:enumeration value="שימור"/>
                    <xsd:enumeration value="משוב"/>
                    <xsd:enumeration value="הוקרה"/>
                    <xsd:enumeration value="סיום"/>
                    <xsd:enumeration value="כללי"/>
                  </xsd:restriction>
                </xsd:simpleType>
              </xsd:element>
            </xsd:sequence>
          </xsd:extension>
        </xsd:complexContent>
      </xsd:complexType>
    </xsd:element>
    <xsd:element name="_x05d0__x05d5__x05db__x05dc__x05d5__x05e1__x05d9__x05d9__x05ea__x0020__x05d9__x05e2__x05d3_" ma:index="11" nillable="true" ma:displayName="אוכלוסיית יעד" ma:default="כללי" ma:internalName="_x05d0__x05d5__x05db__x05dc__x05d5__x05e1__x05d9__x05d9__x05ea__x0020__x05d9__x05e2__x05d3_">
      <xsd:complexType>
        <xsd:complexContent>
          <xsd:extension base="dms:MultiChoice">
            <xsd:sequence>
              <xsd:element name="Value" maxOccurs="unbounded" minOccurs="0" nillable="true">
                <xsd:simpleType>
                  <xsd:restriction base="dms:Choice">
                    <xsd:enumeration value="כללי"/>
                    <xsd:enumeration value="הגיל השלישי"/>
                    <xsd:enumeration value="צעירים"/>
                    <xsd:enumeration value="נוער"/>
                    <xsd:enumeration value="ילדים"/>
                    <xsd:enumeration value="מוגבלויות"/>
                    <xsd:enumeration value="משפחות"/>
                  </xsd:restriction>
                </xsd:simpleType>
              </xsd:element>
            </xsd:sequence>
          </xsd:extension>
        </xsd:complexContent>
      </xsd:complex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205708-f6f3-48ef-8a8c-55612c790c8d" elementFormDefault="qualified">
    <xsd:import namespace="http://schemas.microsoft.com/office/2006/documentManagement/types"/>
    <xsd:import namespace="http://schemas.microsoft.com/office/infopath/2007/PartnerControls"/>
    <xsd:element name="SharedWithUsers" ma:index="17"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5e6__x05e2__x05d3__x0020__x05d1__x05e0__x05d9__x05d4__x05d5__x05dc__x0020__x05de__x05ea__x05e0__x05d3__x05d1__x05d9__x05dd_ xmlns="b7d5ec08-307a-4de5-bbac-14d3dd5d8476">
      <Value>כללי</Value>
    </_x05e6__x05e2__x05d3__x0020__x05d1__x05e0__x05d9__x05d4__x05d5__x05dc__x0020__x05de__x05ea__x05e0__x05d3__x05d1__x05d9__x05dd_>
    <_x05d0__x05d5__x05db__x05dc__x05d5__x05e1__x05d9__x05d9__x05ea__x0020__x05d9__x05e2__x05d3_ xmlns="b7d5ec08-307a-4de5-bbac-14d3dd5d8476">
      <Value>כללי</Value>
    </_x05d0__x05d5__x05db__x05dc__x05d5__x05e1__x05d9__x05d9__x05ea__x0020__x05d9__x05e2__x05d3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5DC41-650D-458E-9009-2B5B66104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5ec08-307a-4de5-bbac-14d3dd5d8476"/>
    <ds:schemaRef ds:uri="90205708-f6f3-48ef-8a8c-55612c790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689A4E-D829-46F8-9DCF-E3AC4B44BB69}">
  <ds:schemaRefs>
    <ds:schemaRef ds:uri="http://purl.org/dc/terms/"/>
    <ds:schemaRef ds:uri="http://schemas.microsoft.com/office/2006/metadata/properties"/>
    <ds:schemaRef ds:uri="b7d5ec08-307a-4de5-bbac-14d3dd5d8476"/>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90205708-f6f3-48ef-8a8c-55612c790c8d"/>
  </ds:schemaRefs>
</ds:datastoreItem>
</file>

<file path=customXml/itemProps3.xml><?xml version="1.0" encoding="utf-8"?>
<ds:datastoreItem xmlns:ds="http://schemas.openxmlformats.org/officeDocument/2006/customXml" ds:itemID="{E6A881D1-68A2-494E-9E43-E76C54F8E1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3051</TotalTime>
  <Words>2383</Words>
  <Application>Microsoft Office PowerPoint</Application>
  <PresentationFormat>מסך רחב</PresentationFormat>
  <Paragraphs>247</Paragraphs>
  <Slides>19</Slides>
  <Notes>18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Calibri Light</vt:lpstr>
      <vt:lpstr>Gisha</vt:lpstr>
      <vt:lpstr>ערכת נושא Office</vt:lpstr>
      <vt:lpstr>משפיעות!  תכנית מפגשים בנושא ההשתתפות האזרחית החדשה של צעירים בישראל </vt:lpstr>
      <vt:lpstr>משפיעות בקטן – משפיעות בגדול</vt:lpstr>
      <vt:lpstr>דפני ליף</vt:lpstr>
      <vt:lpstr>זיינב אבו סוויד</vt:lpstr>
      <vt:lpstr>ויקי קנפו</vt:lpstr>
      <vt:lpstr>פואטרי סלאם – לוסי איוב</vt:lpstr>
      <vt:lpstr>תנועת נבחרות: "לא נבחרות - לא בוחרות"</vt:lpstr>
      <vt:lpstr>לילה בלילת</vt:lpstr>
      <vt:lpstr>צעדת השרמוטות</vt:lpstr>
      <vt:lpstr>גרטה טונברג</vt:lpstr>
      <vt:lpstr>שם: _________________</vt:lpstr>
      <vt:lpstr>משפיעות בקטן – משפיעות בגדול - סיכום</vt:lpstr>
      <vt:lpstr>נשים יכולות – נשים משפיעות</vt:lpstr>
      <vt:lpstr>אקטיביזם נשי – קווים לדמותו</vt:lpstr>
      <vt:lpstr>סיפורו של 'מר אדיש'</vt:lpstr>
      <vt:lpstr>המסע שלנו - תכנית 'משפיעות!' של צעירות בראש</vt:lpstr>
      <vt:lpstr>המחוון להשתתפות אזרחית חדשה</vt:lpstr>
      <vt:lpstr>מקפצה בין מפגשים</vt:lpstr>
      <vt:lpstr>מבט קדימה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מפגש ראשון יוצאים לדרך</dc:title>
  <dc:subject>נשים משפיעות</dc:subject>
  <dc:creator>תמר פוקס</dc:creator>
  <cp:lastModifiedBy>Tamar berger</cp:lastModifiedBy>
  <cp:revision>62</cp:revision>
  <dcterms:created xsi:type="dcterms:W3CDTF">2020-02-18T12:22:43Z</dcterms:created>
  <dcterms:modified xsi:type="dcterms:W3CDTF">2021-08-28T16:29:53Z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0x010100223355135047184FAFE4334FDBA3247C</vt:lpwstr>
  </property>
</Properties>
</file>