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notesMasterIdLst>
    <p:notesMasterId r:id="rId38"/>
  </p:notesMasterIdLst>
  <p:sldIdLst>
    <p:sldId id="256" r:id="rId5"/>
    <p:sldId id="279" r:id="rId6"/>
    <p:sldId id="257" r:id="rId7"/>
    <p:sldId id="296" r:id="rId8"/>
    <p:sldId id="298" r:id="rId9"/>
    <p:sldId id="299" r:id="rId10"/>
    <p:sldId id="290" r:id="rId11"/>
    <p:sldId id="318" r:id="rId12"/>
    <p:sldId id="300" r:id="rId13"/>
    <p:sldId id="302" r:id="rId14"/>
    <p:sldId id="301" r:id="rId15"/>
    <p:sldId id="310" r:id="rId16"/>
    <p:sldId id="309" r:id="rId17"/>
    <p:sldId id="308" r:id="rId18"/>
    <p:sldId id="306" r:id="rId19"/>
    <p:sldId id="305" r:id="rId20"/>
    <p:sldId id="307" r:id="rId21"/>
    <p:sldId id="314" r:id="rId22"/>
    <p:sldId id="315" r:id="rId23"/>
    <p:sldId id="316" r:id="rId24"/>
    <p:sldId id="317" r:id="rId25"/>
    <p:sldId id="312" r:id="rId26"/>
    <p:sldId id="277" r:id="rId27"/>
    <p:sldId id="287" r:id="rId28"/>
    <p:sldId id="297" r:id="rId29"/>
    <p:sldId id="291" r:id="rId30"/>
    <p:sldId id="289" r:id="rId31"/>
    <p:sldId id="292" r:id="rId32"/>
    <p:sldId id="288" r:id="rId33"/>
    <p:sldId id="285" r:id="rId34"/>
    <p:sldId id="313" r:id="rId35"/>
    <p:sldId id="283" r:id="rId36"/>
    <p:sldId id="286" r:id="rId3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תמר פוקס" initials="תפ" lastIdx="4" clrIdx="0">
    <p:extLst>
      <p:ext uri="{19B8F6BF-5375-455C-9EA6-DF929625EA0E}">
        <p15:presenceInfo xmlns:p15="http://schemas.microsoft.com/office/powerpoint/2012/main" userId="379e360a09979d19" providerId="Windows Live"/>
      </p:ext>
    </p:extLst>
  </p:cmAuthor>
  <p:cmAuthor id="2" name="Kranot Research" initials="KR" lastIdx="2" clrIdx="1">
    <p:extLst>
      <p:ext uri="{19B8F6BF-5375-455C-9EA6-DF929625EA0E}">
        <p15:presenceInfo xmlns:p15="http://schemas.microsoft.com/office/powerpoint/2012/main" userId="S::kranotr@nioi.gov.il::ec38eecc-8e8b-409d-af25-3fed8b60186c" providerId="AD"/>
      </p:ext>
    </p:extLst>
  </p:cmAuthor>
  <p:cmAuthor id="3" name="efratjos@gmail.com" initials="e" lastIdx="1" clrIdx="2">
    <p:extLst>
      <p:ext uri="{19B8F6BF-5375-455C-9EA6-DF929625EA0E}">
        <p15:presenceInfo xmlns:p15="http://schemas.microsoft.com/office/powerpoint/2012/main" userId="123cb6787c7a6d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1D1E"/>
    <a:srgbClr val="115563"/>
    <a:srgbClr val="A6A6A6"/>
    <a:srgbClr val="1C91A8"/>
    <a:srgbClr val="23B9D6"/>
    <a:srgbClr val="201E3B"/>
    <a:srgbClr val="E5C377"/>
    <a:srgbClr val="DBAB3F"/>
    <a:srgbClr val="E2B276"/>
    <a:srgbClr val="2C5B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192" autoAdjust="0"/>
    <p:restoredTop sz="73625" autoAdjust="0"/>
  </p:normalViewPr>
  <p:slideViewPr>
    <p:cSldViewPr snapToGrid="0">
      <p:cViewPr varScale="1">
        <p:scale>
          <a:sx n="50" d="100"/>
          <a:sy n="50" d="100"/>
        </p:scale>
        <p:origin x="56" y="224"/>
      </p:cViewPr>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0-07-23T17:33:35.681" idx="1">
    <p:pos x="7670" y="10"/>
    <p:text>האם יש גרף שמדגים את האחוז ויזואלית? אם כן זה עדיף</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BB14BD9-71C3-46BC-9FEE-727320FC1574}" type="datetimeFigureOut">
              <a:rPr lang="he-IL" smtClean="0"/>
              <a:t>כ"ב/אב/תשפ"א</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2398C2C-8FE5-4629-A84C-F77B2B35B75D}" type="slidenum">
              <a:rPr lang="he-IL" smtClean="0"/>
              <a:t>‹#›</a:t>
            </a:fld>
            <a:endParaRPr lang="he-IL"/>
          </a:p>
        </p:txBody>
      </p:sp>
    </p:spTree>
    <p:extLst>
      <p:ext uri="{BB962C8B-B14F-4D97-AF65-F5344CB8AC3E}">
        <p14:creationId xmlns:p14="http://schemas.microsoft.com/office/powerpoint/2010/main" val="290507217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he.wikipedia.org/wiki/%D7%94%D7%A4%D7%A8%D7%9C%D7%9E%D7%A0%D7%98_%D7%94%D7%A4%D7%99%D7%A0%D7%99" TargetMode="External"/><Relationship Id="rId3" Type="http://schemas.openxmlformats.org/officeDocument/2006/relationships/hyperlink" Target="https://he.wikipedia.org/wiki/%D7%94%D7%9C%D7%A1%D7%99%D7%A0%D7%A7%D7%99" TargetMode="External"/><Relationship Id="rId7" Type="http://schemas.openxmlformats.org/officeDocument/2006/relationships/hyperlink" Target="https://he.wikipedia.org/wiki/2015"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he.wikipedia.org/wiki/%D7%AA%D7%95%D7%90%D7%A8_%D7%A9%D7%A0%D7%99" TargetMode="External"/><Relationship Id="rId5" Type="http://schemas.openxmlformats.org/officeDocument/2006/relationships/hyperlink" Target="https://he.wikipedia.org/wiki/%D7%90%D7%95%D7%A0%D7%99%D7%91%D7%A8%D7%A1%D7%99%D7%98%D7%AA_%D7%98%D7%9E%D7%A4%D7%A8%D7%94" TargetMode="External"/><Relationship Id="rId10" Type="http://schemas.openxmlformats.org/officeDocument/2006/relationships/hyperlink" Target="https://he.wikipedia.org/wiki/%D7%A8%D7%90%D7%A9_%D7%9E%D7%9E%D7%A9%D7%9C%D7%94" TargetMode="External"/><Relationship Id="rId4" Type="http://schemas.openxmlformats.org/officeDocument/2006/relationships/hyperlink" Target="https://he.wikipedia.org/wiki/%D7%AA%D7%95%D7%90%D7%A8_%D7%A8%D7%90%D7%A9%D7%95%D7%9F" TargetMode="External"/><Relationship Id="rId9" Type="http://schemas.openxmlformats.org/officeDocument/2006/relationships/hyperlink" Target="https://he.wikipedia.org/wiki/%D7%90%D7%A0%D7%98%D7%99_%D7%A8%D7%99%D7%A0%D7%94"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he.wikipedia.org/wiki/%D7%90%D7%94%D7%95%D7%93_%D7%91%D7%A8%D7%A7" TargetMode="External"/><Relationship Id="rId3" Type="http://schemas.openxmlformats.org/officeDocument/2006/relationships/hyperlink" Target="https://he.wikipedia.org/wiki/%D7%94%D7%91%D7%97%D7%99%D7%A8%D7%95%D7%AA_%D7%9C%D7%9B%D7%A0%D7%A1%D7%AA_%D7%94%D7%A2%D7%A9%D7%A8%D7%99%D7%9D_%D7%95%D7%90%D7%97%D7%AA" TargetMode="External"/><Relationship Id="rId7" Type="http://schemas.openxmlformats.org/officeDocument/2006/relationships/hyperlink" Target="https://he.wikipedia.org/wiki/%D7%A2%D7%9E%D7%99%D7%A8_%D7%A4%D7%A8%D7%A5"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he.wikipedia.org/wiki/%D7%94%D7%91%D7%97%D7%99%D7%A8%D7%95%D7%AA_%D7%9C%D7%A8%D7%90%D7%A9%D7%95%D7%AA_%D7%94%D7%A2%D7%91%D7%95%D7%93%D7%94_(2019)" TargetMode="External"/><Relationship Id="rId11" Type="http://schemas.openxmlformats.org/officeDocument/2006/relationships/hyperlink" Target="https://he.wikipedia.org/wiki/%D7%94%D7%91%D7%97%D7%99%D7%A8%D7%95%D7%AA_%D7%9C%D7%9B%D7%A0%D7%A1%D7%AA_%D7%94-23" TargetMode="External"/><Relationship Id="rId5" Type="http://schemas.openxmlformats.org/officeDocument/2006/relationships/hyperlink" Target="https://he.wikipedia.org/wiki/%D7%94%D7%91%D7%97%D7%99%D7%A8%D7%95%D7%AA_%D7%9C%D7%9B%D7%A0%D7%A1%D7%AA_%D7%94%D7%A2%D7%A9%D7%A8%D7%99%D7%9D_%D7%95%D7%A9%D7%AA%D7%99%D7%99%D7%9D" TargetMode="External"/><Relationship Id="rId10" Type="http://schemas.openxmlformats.org/officeDocument/2006/relationships/hyperlink" Target="https://he.wikipedia.org/wiki/%D7%94%D7%9E%D7%97%D7%A0%D7%94_%D7%94%D7%93%D7%9E%D7%95%D7%A7%D7%A8%D7%98%D7%99" TargetMode="External"/><Relationship Id="rId4" Type="http://schemas.openxmlformats.org/officeDocument/2006/relationships/hyperlink" Target="https://he.wikipedia.org/wiki/%D7%90%D7%91%D7%99_%D7%92%D7%91%D7%90%D7%99" TargetMode="External"/><Relationship Id="rId9" Type="http://schemas.openxmlformats.org/officeDocument/2006/relationships/hyperlink" Target="https://he.wikipedia.org/wiki/%D7%9E%D7%A4%D7%9C%D7%92%D7%AA_%D7%9E%D7%A8%D7%A6"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he.wikipedia.org/wiki/%D7%9E%D7%93%D7%99%D7%A0%D7%AA_%D7%A0%D7%99%D7%95_%D7%99%D7%95%D7%A8%D7%A7" TargetMode="External"/><Relationship Id="rId13" Type="http://schemas.openxmlformats.org/officeDocument/2006/relationships/hyperlink" Target="https://he.wikipedia.org/wiki/%D7%91%D7%99%D7%9C_%D7%A7%D7%9C%D7%99%D7%A0%D7%98%D7%95%D7%9F" TargetMode="External"/><Relationship Id="rId18" Type="http://schemas.openxmlformats.org/officeDocument/2006/relationships/hyperlink" Target="https://he.wikipedia.org/wiki/2000" TargetMode="External"/><Relationship Id="rId26" Type="http://schemas.openxmlformats.org/officeDocument/2006/relationships/hyperlink" Target="https://he.wikipedia.org/wiki/%D7%A7%D7%A9%D7%A8%D7%99_%D7%94%D7%95%D7%9F-%D7%A9%D7%9C%D7%98%D7%95%D7%9F" TargetMode="External"/><Relationship Id="rId3" Type="http://schemas.openxmlformats.org/officeDocument/2006/relationships/hyperlink" Target="https://he.wikipedia.org/wiki/26_%D7%91%D7%90%D7%95%D7%A7%D7%98%D7%95%D7%91%D7%A8" TargetMode="External"/><Relationship Id="rId21" Type="http://schemas.openxmlformats.org/officeDocument/2006/relationships/hyperlink" Target="https://he.wikipedia.org/wiki/2013" TargetMode="External"/><Relationship Id="rId7" Type="http://schemas.openxmlformats.org/officeDocument/2006/relationships/hyperlink" Target="https://he.wikipedia.org/wiki/%D7%94%D7%A1%D7%A0%D7%90%D7%98_%D7%A9%D7%9C_%D7%90%D7%A8%D7%A6%D7%95%D7%AA_%D7%94%D7%91%D7%A8%D7%99%D7%AA" TargetMode="External"/><Relationship Id="rId12" Type="http://schemas.openxmlformats.org/officeDocument/2006/relationships/hyperlink" Target="https://he.wikipedia.org/wiki/%D7%94%D7%92%D7%91%D7%A8%D7%AA_%D7%94%D7%A8%D7%90%D7%A9%D7%95%D7%A0%D7%94_%D7%A9%D7%9C_%D7%90%D7%A8%D7%A6%D7%95%D7%AA_%D7%94%D7%91%D7%A8%D7%99%D7%AA" TargetMode="External"/><Relationship Id="rId17" Type="http://schemas.openxmlformats.org/officeDocument/2006/relationships/hyperlink" Target="https://he.wikipedia.org/wiki/%D7%A4%D7%A8%D7%A9%D7%AA_%D7%9E%D7%95%D7%A0%D7%99%D7%A7%D7%94_%D7%9C%D7%95%D7%95%D7%99%D7%A0%D7%A1%D7%A7%D7%99" TargetMode="External"/><Relationship Id="rId25" Type="http://schemas.openxmlformats.org/officeDocument/2006/relationships/hyperlink" Target="https://he.wikipedia.org/wiki/%D7%93%D7%95%D7%A0%D7%9C%D7%93_%D7%98%D7%A8%D7%90%D7%9E%D7%A4" TargetMode="External"/><Relationship Id="rId2" Type="http://schemas.openxmlformats.org/officeDocument/2006/relationships/slide" Target="../slides/slide14.xml"/><Relationship Id="rId16" Type="http://schemas.openxmlformats.org/officeDocument/2006/relationships/hyperlink" Target="https://he.wikipedia.org/wiki/%D7%94%D7%91%D7%97%D7%99%D7%A8%D7%95%D7%AA_%D7%9C%D7%A0%D7%A9%D7%99%D7%90%D7%95%D7%AA_%D7%90%D7%A8%D7%A6%D7%95%D7%AA_%D7%94%D7%91%D7%A8%D7%99%D7%AA_1992" TargetMode="External"/><Relationship Id="rId20" Type="http://schemas.openxmlformats.org/officeDocument/2006/relationships/hyperlink" Target="https://he.wikipedia.org/wiki/2009" TargetMode="External"/><Relationship Id="rId1" Type="http://schemas.openxmlformats.org/officeDocument/2006/relationships/notesMaster" Target="../notesMasters/notesMaster1.xml"/><Relationship Id="rId6" Type="http://schemas.openxmlformats.org/officeDocument/2006/relationships/hyperlink" Target="https://he.wikipedia.org/wiki/%D7%90%D7%9E%D7%A8%D7%99%D7%A7%D7%90%D7%99%D7%AA" TargetMode="External"/><Relationship Id="rId11" Type="http://schemas.openxmlformats.org/officeDocument/2006/relationships/hyperlink" Target="https://he.wikipedia.org/wiki/%D7%91%D7%A8%D7%A7_%D7%90%D7%95%D7%91%D7%9E%D7%94" TargetMode="External"/><Relationship Id="rId24" Type="http://schemas.openxmlformats.org/officeDocument/2006/relationships/hyperlink" Target="https://he.wikipedia.org/wiki/%D7%94%D7%9E%D7%A4%D7%9C%D7%92%D7%94_%D7%94%D7%A8%D7%A4%D7%95%D7%91%D7%9C%D7%99%D7%A7%D7%A0%D7%99%D7%AA" TargetMode="External"/><Relationship Id="rId5" Type="http://schemas.openxmlformats.org/officeDocument/2006/relationships/hyperlink" Target="https://he.wikipedia.org/wiki/%D7%9E%D7%93%D7%99%D7%A0%D7%90%D7%99" TargetMode="External"/><Relationship Id="rId15" Type="http://schemas.openxmlformats.org/officeDocument/2006/relationships/hyperlink" Target="https://he.wikipedia.org/wiki/%D7%94%D7%9E%D7%A4%D7%9C%D7%92%D7%94_%D7%94%D7%93%D7%9E%D7%95%D7%A7%D7%A8%D7%98%D7%99%D7%AA" TargetMode="External"/><Relationship Id="rId23" Type="http://schemas.openxmlformats.org/officeDocument/2006/relationships/hyperlink" Target="https://he.wikipedia.org/wiki/%D7%91%D7%A8%D7%A0%D7%99_%D7%A1%D7%A0%D7%93%D7%A8%D7%A1" TargetMode="External"/><Relationship Id="rId28" Type="http://schemas.openxmlformats.org/officeDocument/2006/relationships/hyperlink" Target="https://he.wikipedia.org/wiki/%D7%AA%D7%A7%D7%A8%D7%AA_%D7%94%D7%96%D7%9B%D7%95%D7%9B%D7%99%D7%AA" TargetMode="External"/><Relationship Id="rId10" Type="http://schemas.openxmlformats.org/officeDocument/2006/relationships/hyperlink" Target="https://he.wikipedia.org/wiki/%D7%A0%D7%A9%D7%99%D7%90_%D7%90%D7%A8%D7%A6%D7%95%D7%AA_%D7%94%D7%91%D7%A8%D7%99%D7%AA" TargetMode="External"/><Relationship Id="rId19" Type="http://schemas.openxmlformats.org/officeDocument/2006/relationships/hyperlink" Target="https://he.wikipedia.org/wiki/2006" TargetMode="External"/><Relationship Id="rId4" Type="http://schemas.openxmlformats.org/officeDocument/2006/relationships/hyperlink" Target="https://he.wikipedia.org/wiki/1947" TargetMode="External"/><Relationship Id="rId9" Type="http://schemas.openxmlformats.org/officeDocument/2006/relationships/hyperlink" Target="https://he.wikipedia.org/wiki/%D7%9E%D7%96%D7%9B%D7%99%D7%A8%D7%AA_%D7%94%D7%9E%D7%93%D7%99%D7%A0%D7%94_%D7%A9%D7%9C_%D7%90%D7%A8%D7%A6%D7%95%D7%AA_%D7%94%D7%91%D7%A8%D7%99%D7%AA" TargetMode="External"/><Relationship Id="rId14" Type="http://schemas.openxmlformats.org/officeDocument/2006/relationships/hyperlink" Target="https://he.wikipedia.org/wiki/%D7%94%D7%91%D7%97%D7%99%D7%A8%D7%95%D7%AA_%D7%9C%D7%A0%D7%A9%D7%99%D7%90%D7%95%D7%AA_%D7%90%D7%A8%D7%A6%D7%95%D7%AA_%D7%94%D7%91%D7%A8%D7%99%D7%AA_2016" TargetMode="External"/><Relationship Id="rId22" Type="http://schemas.openxmlformats.org/officeDocument/2006/relationships/hyperlink" Target="https://he.wikipedia.org/wiki/2016" TargetMode="External"/><Relationship Id="rId27" Type="http://schemas.openxmlformats.org/officeDocument/2006/relationships/hyperlink" Target="https://he.wikipedia.org/wiki/%D7%A4%D7%9E%D7%99%D7%A0%D7%99%D7%96%D7%9D"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he.wikipedia.org/wiki/%D7%91%D7%97%D7%99%D7%A8%D7%95%D7%AA" TargetMode="External"/><Relationship Id="rId13" Type="http://schemas.openxmlformats.org/officeDocument/2006/relationships/hyperlink" Target="https://he.wikipedia.org/wiki/%D7%A8%D7%90%D7%A9_%D7%9E%D7%9E%D7%A9%D7%9C%D7%AA_%D7%91%D7%A8%D7%99%D7%98%D7%A0%D7%99%D7%94" TargetMode="External"/><Relationship Id="rId3" Type="http://schemas.openxmlformats.org/officeDocument/2006/relationships/hyperlink" Target="https://he.wikipedia.org/wiki/%D7%90%D7%A4%D7%A8%D7%99%D7%A7%D7%94" TargetMode="External"/><Relationship Id="rId7" Type="http://schemas.openxmlformats.org/officeDocument/2006/relationships/hyperlink" Target="https://he.wikipedia.org/wiki/1997" TargetMode="External"/><Relationship Id="rId12" Type="http://schemas.openxmlformats.org/officeDocument/2006/relationships/hyperlink" Target="https://he.wikipedia.org/wiki/%D7%93%D7%9E%D7%95%D7%A7%D7%A8%D7%98%D7%99%D7%94" TargetMode="External"/><Relationship Id="rId17" Type="http://schemas.openxmlformats.org/officeDocument/2006/relationships/hyperlink" Target="https://he.wikipedia.org/wiki/2011" TargetMode="External"/><Relationship Id="rId2" Type="http://schemas.openxmlformats.org/officeDocument/2006/relationships/slide" Target="../slides/slide15.xml"/><Relationship Id="rId16" Type="http://schemas.openxmlformats.org/officeDocument/2006/relationships/hyperlink" Target="https://he.wikipedia.org/wiki/%D7%A4%D7%A8%D7%A1_%D7%A0%D7%95%D7%91%D7%9C_%D7%9C%D7%A9%D7%9C%D7%95%D7%9D" TargetMode="External"/><Relationship Id="rId1" Type="http://schemas.openxmlformats.org/officeDocument/2006/relationships/notesMaster" Target="../notesMasters/notesMaster1.xml"/><Relationship Id="rId6" Type="http://schemas.openxmlformats.org/officeDocument/2006/relationships/hyperlink" Target="https://he.wikipedia.org/wiki/%D7%90%D7%A8%D7%A6%D7%95%D7%AA_%D7%94%D7%91%D7%A8%D7%99%D7%AA" TargetMode="External"/><Relationship Id="rId11" Type="http://schemas.openxmlformats.org/officeDocument/2006/relationships/hyperlink" Target="https://he.wikipedia.org/wiki/2005" TargetMode="External"/><Relationship Id="rId5" Type="http://schemas.openxmlformats.org/officeDocument/2006/relationships/hyperlink" Target="https://he.wikipedia.org/wiki/%D7%A2%D7%91%D7%93%D7%95%D7%AA_%D7%91%D7%90%D7%A8%D7%A6%D7%95%D7%AA_%D7%94%D7%91%D7%A8%D7%99%D7%AA" TargetMode="External"/><Relationship Id="rId15" Type="http://schemas.openxmlformats.org/officeDocument/2006/relationships/hyperlink" Target="https://he.wikipedia.org/wiki/%D7%9B%D7%9C%D7%9B%D7%9C%D7%A0%D7%99%D7%AA" TargetMode="External"/><Relationship Id="rId10" Type="http://schemas.openxmlformats.org/officeDocument/2006/relationships/hyperlink" Target="https://he.wikipedia.org/wiki/23_%D7%91%D7%A0%D7%95%D7%91%D7%9E%D7%91%D7%A8" TargetMode="External"/><Relationship Id="rId4" Type="http://schemas.openxmlformats.org/officeDocument/2006/relationships/hyperlink" Target="https://he.wikipedia.org/wiki/1847" TargetMode="External"/><Relationship Id="rId9" Type="http://schemas.openxmlformats.org/officeDocument/2006/relationships/hyperlink" Target="https://he.wikipedia.org/wiki/%D7%90%D7%9C%D7%9F_%D7%92%27%D7%95%D7%A0%D7%A1%D7%95%D7%9F-%D7%A1%D7%99%D7%A8%D7%9C%D7%99%D7%A3" TargetMode="External"/><Relationship Id="rId14" Type="http://schemas.openxmlformats.org/officeDocument/2006/relationships/hyperlink" Target="https://he.wikipedia.org/wiki/%D7%9E%D7%A8%D7%92%D7%A8%D7%98_%D7%AA%D7%90%D7%A6%27%D7%A8" TargetMode="Externa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he.wikipedia.org/wiki/%D7%94%D7%91%D7%97%D7%99%D7%A8%D7%95%D7%AA_%D7%9C%D7%9B%D7%A0%D7%A1%D7%AA_%D7%94%D7%A2%D7%A9%D7%A8%D7%99%D7%9D_%D7%95%D7%90%D7%97%D7%AA" TargetMode="External"/><Relationship Id="rId3" Type="http://schemas.openxmlformats.org/officeDocument/2006/relationships/hyperlink" Target="https://he.wikipedia.org/wiki/%D7%94%D7%9B%D7%A0%D7%A1%D7%AA_%D7%94-19" TargetMode="External"/><Relationship Id="rId7" Type="http://schemas.openxmlformats.org/officeDocument/2006/relationships/hyperlink" Target="https://he.wikipedia.org/wiki/%D7%90%D7%97%D7%95%D7%96_%D7%94%D7%97%D7%A1%D7%99%D7%9E%D7%94_(%D7%99%D7%A9%D7%A8%D7%90%D7%9C)"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he.wikipedia.org/wiki/%D7%A0%D7%A4%D7%AA%D7%9C%D7%99_%D7%91%D7%A0%D7%98" TargetMode="External"/><Relationship Id="rId11" Type="http://schemas.openxmlformats.org/officeDocument/2006/relationships/hyperlink" Target="https://he.wikipedia.org/wiki/%D7%94%D7%99%D7%9E%D7%99%D7%9F_%D7%94%D7%97%D7%93%D7%A9" TargetMode="External"/><Relationship Id="rId5" Type="http://schemas.openxmlformats.org/officeDocument/2006/relationships/hyperlink" Target="https://he.wikipedia.org/wiki/%D7%94%D7%9B%D7%A0%D7%A1%D7%AA_%D7%94%D7%A2%D7%A9%D7%A8%D7%99%D7%9D" TargetMode="External"/><Relationship Id="rId10" Type="http://schemas.openxmlformats.org/officeDocument/2006/relationships/hyperlink" Target="https://he.wikipedia.org/wiki/%D7%99%D7%9E%D7%99%D7%A0%D7%94" TargetMode="External"/><Relationship Id="rId4" Type="http://schemas.openxmlformats.org/officeDocument/2006/relationships/hyperlink" Target="https://he.wikipedia.org/wiki/%D7%94%D7%91%D7%99%D7%AA_%D7%94%D7%99%D7%94%D7%95%D7%93%D7%99" TargetMode="External"/><Relationship Id="rId9" Type="http://schemas.openxmlformats.org/officeDocument/2006/relationships/hyperlink" Target="https://he.wikipedia.org/wiki/%D7%94%D7%91%D7%97%D7%99%D7%A8%D7%95%D7%AA_%D7%9C%D7%9B%D7%A0%D7%A1%D7%AA_%D7%94-22"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he.wikipedia.org/wiki/%D7%A1%D7%A2%D7%93" TargetMode="External"/><Relationship Id="rId13" Type="http://schemas.openxmlformats.org/officeDocument/2006/relationships/hyperlink" Target="https://he.wikipedia.org/wiki/%D7%9E%D7%9B%D7%9C%D7%9C%D7%AA_%D7%A7%D7%99%D7%99" TargetMode="External"/><Relationship Id="rId3" Type="http://schemas.openxmlformats.org/officeDocument/2006/relationships/hyperlink" Target="https://he.wikipedia.org/wiki/%D7%94%D7%A2%D7%9C%D7%99%D7%99%D7%94_%D7%9E%D7%9E%D7%A8%D7%95%D7%A7%D7%95" TargetMode="External"/><Relationship Id="rId7" Type="http://schemas.openxmlformats.org/officeDocument/2006/relationships/hyperlink" Target="https://he.wikipedia.org/wiki/%D7%97%D7%91%D7%A8%D7%AA_%D7%A0%D7%95%D7%A2%D7%A8" TargetMode="External"/><Relationship Id="rId12" Type="http://schemas.openxmlformats.org/officeDocument/2006/relationships/hyperlink" Target="https://he.wikipedia.org/wiki/%D7%A2%D7%AA%D7%95%D7%93%D7%90%D7%99" TargetMode="External"/><Relationship Id="rId17" Type="http://schemas.openxmlformats.org/officeDocument/2006/relationships/hyperlink" Target="https://he.wikipedia.org/wiki/%D7%92%D7%9E%D7%9C%D7%90%D7%99" TargetMode="External"/><Relationship Id="rId2" Type="http://schemas.openxmlformats.org/officeDocument/2006/relationships/slide" Target="../slides/slide21.xml"/><Relationship Id="rId16" Type="http://schemas.openxmlformats.org/officeDocument/2006/relationships/hyperlink" Target="https://he.wikipedia.org/wiki/%D7%99%D7%95%D7%A1%D7%99_%D7%95%D7%A1%D7%A8%D7%9E%D7%9F" TargetMode="External"/><Relationship Id="rId1" Type="http://schemas.openxmlformats.org/officeDocument/2006/relationships/notesMaster" Target="../notesMasters/notesMaster1.xml"/><Relationship Id="rId6" Type="http://schemas.openxmlformats.org/officeDocument/2006/relationships/hyperlink" Target="https://he.wikipedia.org/wiki/%D7%97%D7%99%D7%A0%D7%95%D7%9A_%D7%9E%D7%9E%D7%9C%D7%9B%D7%AA%D7%99_%D7%93%D7%AA%D7%99" TargetMode="External"/><Relationship Id="rId11" Type="http://schemas.openxmlformats.org/officeDocument/2006/relationships/hyperlink" Target="https://he.wikipedia.org/wiki/%D7%97%D7%99%D7%A0%D7%95%D7%9A_%D7%92%D7%95%D7%A4%D7%A0%D7%99" TargetMode="External"/><Relationship Id="rId5" Type="http://schemas.openxmlformats.org/officeDocument/2006/relationships/hyperlink" Target="https://he.wikipedia.org/wiki/%D7%97%D7%91%D7%9C_%D7%9C%D7%9B%D7%99%D7%A9" TargetMode="External"/><Relationship Id="rId15" Type="http://schemas.openxmlformats.org/officeDocument/2006/relationships/hyperlink" Target="https://he.wikipedia.org/wiki/%D7%A7%D7%A8%D7%99%D7%99%D7%AA_%D7%92%D7%AA" TargetMode="External"/><Relationship Id="rId10" Type="http://schemas.openxmlformats.org/officeDocument/2006/relationships/hyperlink" Target="https://he.wikipedia.org/wiki/%D7%AA%D7%95%D7%90%D7%A8_%D7%A8%D7%90%D7%A9%D7%95%D7%9F" TargetMode="External"/><Relationship Id="rId4" Type="http://schemas.openxmlformats.org/officeDocument/2006/relationships/hyperlink" Target="https://he.wikipedia.org/wiki/%D7%A0%D7%95%D7%A2%D7%9D_(%D7%9E%D7%95%D7%A9%D7%91)" TargetMode="External"/><Relationship Id="rId9" Type="http://schemas.openxmlformats.org/officeDocument/2006/relationships/hyperlink" Target="https://he.wikipedia.org/wiki/%D7%99%D7%A4%D7%94_%D7%91%D7%9F_%D7%93%D7%95%D7%93#cite_note-&#1489;&#1503;_&#1491;&#1493;&#1491;-1" TargetMode="External"/><Relationship Id="rId14" Type="http://schemas.openxmlformats.org/officeDocument/2006/relationships/hyperlink" Target="https://he.wikipedia.org/wiki/%D7%99%D7%A8%D7%95%D7%97%D7%9D"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למנחה:</a:t>
            </a:r>
          </a:p>
          <a:p>
            <a:pPr marL="171450" indent="-171450">
              <a:buFont typeface="Arial" panose="020B0604020202020204" pitchFamily="34" charset="0"/>
              <a:buChar char="•"/>
            </a:pPr>
            <a:r>
              <a:rPr lang="he-IL" b="1" dirty="0"/>
              <a:t>הזכירי </a:t>
            </a:r>
            <a:r>
              <a:rPr lang="he-IL" b="0" dirty="0"/>
              <a:t>את רצף המפגשים והצביעי על מיקומו של המפגש הנוכחי</a:t>
            </a:r>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2</a:t>
            </a:fld>
            <a:endParaRPr lang="he-IL"/>
          </a:p>
        </p:txBody>
      </p:sp>
    </p:spTree>
    <p:extLst>
      <p:ext uri="{BB962C8B-B14F-4D97-AF65-F5344CB8AC3E}">
        <p14:creationId xmlns:p14="http://schemas.microsoft.com/office/powerpoint/2010/main" val="220016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למנחה:</a:t>
            </a:r>
            <a:endParaRPr lang="he-IL" dirty="0"/>
          </a:p>
          <a:p>
            <a:pPr marL="171450" indent="-171450">
              <a:buFont typeface="Arial" panose="020B0604020202020204" pitchFamily="34" charset="0"/>
              <a:buChar char="•"/>
            </a:pPr>
            <a:r>
              <a:rPr lang="he-IL" b="1" dirty="0"/>
              <a:t>ספרי </a:t>
            </a:r>
            <a:r>
              <a:rPr lang="he-IL" b="0" dirty="0"/>
              <a:t>מעט על </a:t>
            </a:r>
            <a:r>
              <a:rPr lang="he-IL" b="0" dirty="0" err="1"/>
              <a:t>אנגלה</a:t>
            </a:r>
            <a:r>
              <a:rPr lang="he-IL" b="0" dirty="0"/>
              <a:t> מרקל.</a:t>
            </a:r>
          </a:p>
          <a:p>
            <a:r>
              <a:rPr lang="he-IL" sz="1200" dirty="0">
                <a:solidFill>
                  <a:schemeClr val="bg1"/>
                </a:solidFill>
                <a:latin typeface="Gisha" panose="020B0502040204020203" pitchFamily="34" charset="-79"/>
                <a:cs typeface="Gisha" panose="020B0502040204020203" pitchFamily="34" charset="-79"/>
              </a:rPr>
              <a:t>אביה נולד בשכונת פועלים בצפון ברלין. אמה </a:t>
            </a:r>
            <a:r>
              <a:rPr lang="he-IL" sz="1200" dirty="0" err="1">
                <a:solidFill>
                  <a:schemeClr val="bg1"/>
                </a:solidFill>
                <a:latin typeface="Gisha" panose="020B0502040204020203" pitchFamily="34" charset="-79"/>
                <a:cs typeface="Gisha" panose="020B0502040204020203" pitchFamily="34" charset="-79"/>
              </a:rPr>
              <a:t>היתה</a:t>
            </a:r>
            <a:r>
              <a:rPr lang="he-IL" sz="1200" dirty="0">
                <a:solidFill>
                  <a:schemeClr val="bg1"/>
                </a:solidFill>
                <a:latin typeface="Gisha" panose="020B0502040204020203" pitchFamily="34" charset="-79"/>
                <a:cs typeface="Gisha" panose="020B0502040204020203" pitchFamily="34" charset="-79"/>
              </a:rPr>
              <a:t> מורה לאנגלית וללטינית. המשפחה הייתה דתית ומעט לאחר לידתה אביה מונה לכומר.</a:t>
            </a:r>
          </a:p>
          <a:p>
            <a:r>
              <a:rPr lang="he-IL" sz="1200" dirty="0">
                <a:solidFill>
                  <a:schemeClr val="bg1"/>
                </a:solidFill>
                <a:latin typeface="Gisha" panose="020B0502040204020203" pitchFamily="34" charset="-79"/>
                <a:cs typeface="Gisha" panose="020B0502040204020203" pitchFamily="34" charset="-79"/>
              </a:rPr>
              <a:t>דרכה הפוליטית של מרקל החלה לאחר התמוטטות המשטר הקומוניסטי בגרמניה המזרחית ונפילת חומת ברלין, אז החלה מרקל להיות מעורבת בתנועה הדמוקרטית הצומחת. בגיל 36, הפכה מרקל לשרה הצעירה ביותר בתולדות גרמניה. </a:t>
            </a:r>
          </a:p>
          <a:p>
            <a:r>
              <a:rPr lang="he-IL" sz="1200" dirty="0">
                <a:solidFill>
                  <a:schemeClr val="bg1"/>
                </a:solidFill>
                <a:latin typeface="Gisha" panose="020B0502040204020203" pitchFamily="34" charset="-79"/>
                <a:cs typeface="Gisha" panose="020B0502040204020203" pitchFamily="34" charset="-79"/>
              </a:rPr>
              <a:t>בהמשך הנהיגה את האופוזיציה בגרמניה. בשנת 2005 התמודדה </a:t>
            </a:r>
            <a:r>
              <a:rPr lang="he-IL" sz="1200" dirty="0" err="1">
                <a:solidFill>
                  <a:schemeClr val="bg1"/>
                </a:solidFill>
                <a:latin typeface="Gisha" panose="020B0502040204020203" pitchFamily="34" charset="-79"/>
                <a:cs typeface="Gisha" panose="020B0502040204020203" pitchFamily="34" charset="-79"/>
              </a:rPr>
              <a:t>כראשת</a:t>
            </a:r>
            <a:r>
              <a:rPr lang="he-IL" sz="1200" dirty="0">
                <a:solidFill>
                  <a:schemeClr val="bg1"/>
                </a:solidFill>
                <a:latin typeface="Gisha" panose="020B0502040204020203" pitchFamily="34" charset="-79"/>
                <a:cs typeface="Gisha" panose="020B0502040204020203" pitchFamily="34" charset="-79"/>
              </a:rPr>
              <a:t> המפלגה מול הקנצלר גרהרד שרדר והפכה לקנצלרית הראשונה בתולדות גרמניה. ב-29 באוקטובר 2018 הודיעה מרקל כי לא תתמודד על כהונה נוספת לראשות מפלגתה.</a:t>
            </a:r>
          </a:p>
          <a:p>
            <a:r>
              <a:rPr lang="he-IL" sz="1200" dirty="0">
                <a:solidFill>
                  <a:schemeClr val="bg1"/>
                </a:solidFill>
                <a:latin typeface="Gisha" panose="020B0502040204020203" pitchFamily="34" charset="-79"/>
                <a:cs typeface="Gisha" panose="020B0502040204020203" pitchFamily="34" charset="-79"/>
              </a:rPr>
              <a:t>מרקל נישאה פעמיים. לבעלה השני שני ילדים מנישואים קודמים. למרקל אין ילדים.</a:t>
            </a:r>
          </a:p>
          <a:p>
            <a:pPr marL="171450" indent="-171450">
              <a:buFont typeface="Arial" panose="020B0604020202020204" pitchFamily="34" charset="0"/>
              <a:buChar char="•"/>
            </a:pPr>
            <a:endParaRPr lang="he-IL" b="0" dirty="0"/>
          </a:p>
          <a:p>
            <a:pPr marL="171450" indent="-171450">
              <a:buFont typeface="Arial" panose="020B0604020202020204" pitchFamily="34" charset="0"/>
              <a:buChar char="•"/>
            </a:pPr>
            <a:endParaRPr lang="he-IL" b="0" dirty="0"/>
          </a:p>
          <a:p>
            <a:pPr marL="171450" indent="-171450">
              <a:buFont typeface="Arial" panose="020B0604020202020204" pitchFamily="34" charset="0"/>
              <a:buChar char="•"/>
            </a:pPr>
            <a:endParaRPr lang="he-IL" b="0" dirty="0"/>
          </a:p>
          <a:p>
            <a:pPr marL="171450" indent="-171450">
              <a:buFont typeface="Arial" panose="020B0604020202020204" pitchFamily="34" charset="0"/>
              <a:buChar char="•"/>
            </a:pPr>
            <a:endParaRPr lang="he-IL" b="0" dirty="0"/>
          </a:p>
          <a:p>
            <a:pPr marL="0" indent="0">
              <a:buFont typeface="Arial" panose="020B0604020202020204" pitchFamily="34" charset="0"/>
              <a:buNone/>
            </a:pPr>
            <a:r>
              <a:rPr lang="he-IL" b="0" u="sng" dirty="0"/>
              <a:t>לקריאה נוספת:</a:t>
            </a:r>
          </a:p>
          <a:p>
            <a:pPr marL="0" indent="0">
              <a:buFont typeface="Arial" panose="020B0604020202020204" pitchFamily="34" charset="0"/>
              <a:buNone/>
            </a:pPr>
            <a:r>
              <a:rPr lang="en-US" b="0" dirty="0"/>
              <a:t>https://he.wikipedia.org/wiki/</a:t>
            </a:r>
            <a:r>
              <a:rPr lang="he-IL" b="0" dirty="0" err="1"/>
              <a:t>אנגלה_מרקל</a:t>
            </a:r>
            <a:endParaRPr lang="he-IL" b="0" dirty="0"/>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11</a:t>
            </a:fld>
            <a:endParaRPr lang="he-IL"/>
          </a:p>
        </p:txBody>
      </p:sp>
    </p:spTree>
    <p:extLst>
      <p:ext uri="{BB962C8B-B14F-4D97-AF65-F5344CB8AC3E}">
        <p14:creationId xmlns:p14="http://schemas.microsoft.com/office/powerpoint/2010/main" val="1616463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למנחה:</a:t>
            </a:r>
            <a:endParaRPr lang="he-IL" dirty="0"/>
          </a:p>
          <a:p>
            <a:pPr marL="171450" indent="-171450">
              <a:buFont typeface="Arial" panose="020B0604020202020204" pitchFamily="34" charset="0"/>
              <a:buChar char="•"/>
            </a:pPr>
            <a:r>
              <a:rPr lang="he-IL" b="1" dirty="0"/>
              <a:t>ספרי </a:t>
            </a:r>
            <a:r>
              <a:rPr lang="he-IL" b="0" dirty="0"/>
              <a:t>מעט על סאנה מרין </a:t>
            </a:r>
            <a:r>
              <a:rPr lang="he-IL" b="0" dirty="0" err="1"/>
              <a:t>ראשת</a:t>
            </a:r>
            <a:r>
              <a:rPr lang="he-IL" b="0" dirty="0"/>
              <a:t> ממשלת פינלנד:</a:t>
            </a:r>
          </a:p>
          <a:p>
            <a:r>
              <a:rPr lang="he-IL" sz="1200" b="0" i="0" u="none" strike="noStrike" kern="1200" dirty="0">
                <a:solidFill>
                  <a:schemeClr val="tx1"/>
                </a:solidFill>
                <a:effectLst/>
                <a:latin typeface="+mn-lt"/>
                <a:ea typeface="+mn-ea"/>
                <a:cs typeface="+mn-cs"/>
              </a:rPr>
              <a:t>מרין נולדה ב</a:t>
            </a:r>
            <a:r>
              <a:rPr lang="he-IL" sz="1200" b="0" i="0" u="none" strike="noStrike" kern="1200" dirty="0">
                <a:solidFill>
                  <a:schemeClr val="tx1"/>
                </a:solidFill>
                <a:effectLst/>
                <a:latin typeface="+mn-lt"/>
                <a:ea typeface="+mn-ea"/>
                <a:cs typeface="+mn-cs"/>
                <a:hlinkClick r:id="rId3" tooltip="הלסינקי">
                  <a:extLst>
                    <a:ext uri="{A12FA001-AC4F-418D-AE19-62706E023703}">
                      <ahyp:hlinkClr xmlns:ahyp="http://schemas.microsoft.com/office/drawing/2018/hyperlinkcolor" val="tx"/>
                    </a:ext>
                  </a:extLst>
                </a:hlinkClick>
              </a:rPr>
              <a:t>הלסינקי</a:t>
            </a:r>
            <a:r>
              <a:rPr lang="he-IL" sz="1200" b="0" i="0" u="none" strike="noStrike" kern="1200" dirty="0">
                <a:solidFill>
                  <a:schemeClr val="tx1"/>
                </a:solidFill>
                <a:effectLst/>
                <a:latin typeface="+mn-lt"/>
                <a:ea typeface="+mn-ea"/>
                <a:cs typeface="+mn-cs"/>
              </a:rPr>
              <a:t>. מתגוררת עם בן זוגה ובתה. </a:t>
            </a:r>
          </a:p>
          <a:p>
            <a:r>
              <a:rPr lang="he-IL" sz="1200" b="0" i="0" u="none" strike="noStrike" kern="1200" dirty="0">
                <a:solidFill>
                  <a:schemeClr val="tx1"/>
                </a:solidFill>
                <a:effectLst/>
                <a:latin typeface="+mn-lt"/>
                <a:ea typeface="+mn-ea"/>
                <a:cs typeface="+mn-cs"/>
              </a:rPr>
              <a:t>בשנת 2012 קיבלה </a:t>
            </a:r>
            <a:r>
              <a:rPr lang="he-IL" sz="1200" b="0" i="0" u="none" strike="noStrike" kern="1200" dirty="0">
                <a:solidFill>
                  <a:schemeClr val="tx1"/>
                </a:solidFill>
                <a:effectLst/>
                <a:latin typeface="+mn-lt"/>
                <a:ea typeface="+mn-ea"/>
                <a:cs typeface="+mn-cs"/>
                <a:hlinkClick r:id="rId4" tooltip="תואר ראשון">
                  <a:extLst>
                    <a:ext uri="{A12FA001-AC4F-418D-AE19-62706E023703}">
                      <ahyp:hlinkClr xmlns:ahyp="http://schemas.microsoft.com/office/drawing/2018/hyperlinkcolor" val="tx"/>
                    </a:ext>
                  </a:extLst>
                </a:hlinkClick>
              </a:rPr>
              <a:t>תואר ראשון</a:t>
            </a:r>
            <a:r>
              <a:rPr lang="he-IL" sz="1200" b="0" i="0" u="none" strike="noStrike" kern="1200" dirty="0">
                <a:solidFill>
                  <a:schemeClr val="tx1"/>
                </a:solidFill>
                <a:effectLst/>
                <a:latin typeface="+mn-lt"/>
                <a:ea typeface="+mn-ea"/>
                <a:cs typeface="+mn-cs"/>
              </a:rPr>
              <a:t> במדעי הניהול מ</a:t>
            </a:r>
            <a:r>
              <a:rPr lang="he-IL" sz="1200" b="0" i="0" u="none" strike="noStrike" kern="1200" dirty="0">
                <a:solidFill>
                  <a:schemeClr val="tx1"/>
                </a:solidFill>
                <a:effectLst/>
                <a:latin typeface="+mn-lt"/>
                <a:ea typeface="+mn-ea"/>
                <a:cs typeface="+mn-cs"/>
                <a:hlinkClick r:id="rId5" tooltip="אוניברסיטת טמפרה">
                  <a:extLst>
                    <a:ext uri="{A12FA001-AC4F-418D-AE19-62706E023703}">
                      <ahyp:hlinkClr xmlns:ahyp="http://schemas.microsoft.com/office/drawing/2018/hyperlinkcolor" val="tx"/>
                    </a:ext>
                  </a:extLst>
                </a:hlinkClick>
              </a:rPr>
              <a:t>אוניברסיטת טמפרה</a:t>
            </a:r>
            <a:r>
              <a:rPr lang="he-IL" sz="1200" b="0" i="0" u="none" strike="noStrike" kern="1200" dirty="0">
                <a:solidFill>
                  <a:schemeClr val="tx1"/>
                </a:solidFill>
                <a:effectLst/>
                <a:latin typeface="+mn-lt"/>
                <a:ea typeface="+mn-ea"/>
                <a:cs typeface="+mn-cs"/>
              </a:rPr>
              <a:t>, ובשנת 2017 קיבלה </a:t>
            </a:r>
            <a:r>
              <a:rPr lang="he-IL" sz="1200" b="0" i="0" u="none" strike="noStrike" kern="1200" dirty="0">
                <a:solidFill>
                  <a:schemeClr val="tx1"/>
                </a:solidFill>
                <a:effectLst/>
                <a:latin typeface="+mn-lt"/>
                <a:ea typeface="+mn-ea"/>
                <a:cs typeface="+mn-cs"/>
                <a:hlinkClick r:id="rId6" tooltip="תואר שני">
                  <a:extLst>
                    <a:ext uri="{A12FA001-AC4F-418D-AE19-62706E023703}">
                      <ahyp:hlinkClr xmlns:ahyp="http://schemas.microsoft.com/office/drawing/2018/hyperlinkcolor" val="tx"/>
                    </a:ext>
                  </a:extLst>
                </a:hlinkClick>
              </a:rPr>
              <a:t>תואר שני</a:t>
            </a:r>
            <a:r>
              <a:rPr lang="he-IL" sz="1200" b="0" i="0" u="none" strike="noStrike" kern="1200" dirty="0">
                <a:solidFill>
                  <a:schemeClr val="tx1"/>
                </a:solidFill>
                <a:effectLst/>
                <a:latin typeface="+mn-lt"/>
                <a:ea typeface="+mn-ea"/>
                <a:cs typeface="+mn-cs"/>
              </a:rPr>
              <a:t> במדעי הניהול.</a:t>
            </a:r>
          </a:p>
          <a:p>
            <a:r>
              <a:rPr lang="he-IL" sz="1200" b="0" i="0" u="none" strike="noStrike" kern="1200" dirty="0">
                <a:solidFill>
                  <a:schemeClr val="tx1"/>
                </a:solidFill>
                <a:effectLst/>
                <a:latin typeface="+mn-lt"/>
                <a:ea typeface="+mn-ea"/>
                <a:cs typeface="+mn-cs"/>
              </a:rPr>
              <a:t>בשנת 2012 נבחרה למועצת העיר טמפרה, ובשנים 2013–2017 הייתה ראש העיר.</a:t>
            </a:r>
          </a:p>
          <a:p>
            <a:r>
              <a:rPr lang="he-IL" sz="1200" b="0" i="0" u="none" strike="noStrike" kern="1200" dirty="0">
                <a:solidFill>
                  <a:schemeClr val="tx1"/>
                </a:solidFill>
                <a:effectLst/>
                <a:latin typeface="+mn-lt"/>
                <a:ea typeface="+mn-ea"/>
                <a:cs typeface="+mn-cs"/>
              </a:rPr>
              <a:t>בשנת </a:t>
            </a:r>
            <a:r>
              <a:rPr lang="he-IL" sz="1200" b="0" i="0" u="none" strike="noStrike" kern="1200" dirty="0">
                <a:solidFill>
                  <a:schemeClr val="tx1"/>
                </a:solidFill>
                <a:effectLst/>
                <a:latin typeface="+mn-lt"/>
                <a:ea typeface="+mn-ea"/>
                <a:cs typeface="+mn-cs"/>
                <a:hlinkClick r:id="rId7" tooltip="2015">
                  <a:extLst>
                    <a:ext uri="{A12FA001-AC4F-418D-AE19-62706E023703}">
                      <ahyp:hlinkClr xmlns:ahyp="http://schemas.microsoft.com/office/drawing/2018/hyperlinkcolor" val="tx"/>
                    </a:ext>
                  </a:extLst>
                </a:hlinkClick>
              </a:rPr>
              <a:t>2015</a:t>
            </a:r>
            <a:r>
              <a:rPr lang="he-IL" sz="1200" b="0" i="0" u="none" strike="noStrike" kern="1200" dirty="0">
                <a:solidFill>
                  <a:schemeClr val="tx1"/>
                </a:solidFill>
                <a:effectLst/>
                <a:latin typeface="+mn-lt"/>
                <a:ea typeface="+mn-ea"/>
                <a:cs typeface="+mn-cs"/>
              </a:rPr>
              <a:t> נבחרה לראשונה ל</a:t>
            </a:r>
            <a:r>
              <a:rPr lang="he-IL" sz="1200" b="0" i="0" u="none" strike="noStrike" kern="1200" dirty="0">
                <a:solidFill>
                  <a:schemeClr val="tx1"/>
                </a:solidFill>
                <a:effectLst/>
                <a:latin typeface="+mn-lt"/>
                <a:ea typeface="+mn-ea"/>
                <a:cs typeface="+mn-cs"/>
                <a:hlinkClick r:id="rId8" tooltip="הפרלמנט הפיני">
                  <a:extLst>
                    <a:ext uri="{A12FA001-AC4F-418D-AE19-62706E023703}">
                      <ahyp:hlinkClr xmlns:ahyp="http://schemas.microsoft.com/office/drawing/2018/hyperlinkcolor" val="tx"/>
                    </a:ext>
                  </a:extLst>
                </a:hlinkClick>
              </a:rPr>
              <a:t>פרלמנט הפיני</a:t>
            </a:r>
            <a:r>
              <a:rPr lang="he-IL" sz="1200" b="0" i="0" u="none" strike="noStrike" kern="1200" dirty="0">
                <a:solidFill>
                  <a:schemeClr val="tx1"/>
                </a:solidFill>
                <a:effectLst/>
                <a:latin typeface="+mn-lt"/>
                <a:ea typeface="+mn-ea"/>
                <a:cs typeface="+mn-cs"/>
              </a:rPr>
              <a:t>, ביוני 2019 מונתה לשרת התחבורה והתקשורת, ובראשית דצמבר 2019 נבחרה במסגרת המפלגה הסוציאל-דמוקרטית להחליף את ראש הממשלה המכהן מטעם המפלגה, </a:t>
            </a:r>
            <a:r>
              <a:rPr lang="he-IL" sz="1200" b="0" i="0" u="none" strike="noStrike" kern="1200" dirty="0">
                <a:solidFill>
                  <a:schemeClr val="tx1"/>
                </a:solidFill>
                <a:effectLst/>
                <a:latin typeface="+mn-lt"/>
                <a:ea typeface="+mn-ea"/>
                <a:cs typeface="+mn-cs"/>
                <a:hlinkClick r:id="rId9" tooltip="אנטי רינה">
                  <a:extLst>
                    <a:ext uri="{A12FA001-AC4F-418D-AE19-62706E023703}">
                      <ahyp:hlinkClr xmlns:ahyp="http://schemas.microsoft.com/office/drawing/2018/hyperlinkcolor" val="tx"/>
                    </a:ext>
                  </a:extLst>
                </a:hlinkClick>
              </a:rPr>
              <a:t>אנטי רינה</a:t>
            </a:r>
            <a:r>
              <a:rPr lang="he-IL" sz="1200" b="0" i="0" u="none" strike="noStrike" kern="1200" dirty="0">
                <a:solidFill>
                  <a:schemeClr val="tx1"/>
                </a:solidFill>
                <a:effectLst/>
                <a:latin typeface="+mn-lt"/>
                <a:ea typeface="+mn-ea"/>
                <a:cs typeface="+mn-cs"/>
              </a:rPr>
              <a:t>. בכך הפכה מרין לצעירה בין </a:t>
            </a:r>
            <a:r>
              <a:rPr lang="he-IL" sz="1200" b="0" i="0" u="none" strike="noStrike" kern="1200" dirty="0">
                <a:solidFill>
                  <a:schemeClr val="tx1"/>
                </a:solidFill>
                <a:effectLst/>
                <a:latin typeface="+mn-lt"/>
                <a:ea typeface="+mn-ea"/>
                <a:cs typeface="+mn-cs"/>
                <a:hlinkClick r:id="rId10" tooltip="ראש ממשלה">
                  <a:extLst>
                    <a:ext uri="{A12FA001-AC4F-418D-AE19-62706E023703}">
                      <ahyp:hlinkClr xmlns:ahyp="http://schemas.microsoft.com/office/drawing/2018/hyperlinkcolor" val="tx"/>
                    </a:ext>
                  </a:extLst>
                </a:hlinkClick>
              </a:rPr>
              <a:t>ראשי הממשלה</a:t>
            </a:r>
            <a:r>
              <a:rPr lang="he-IL" sz="1200" b="0" i="0" u="none" strike="noStrike" kern="1200" dirty="0">
                <a:solidFill>
                  <a:schemeClr val="tx1"/>
                </a:solidFill>
                <a:effectLst/>
                <a:latin typeface="+mn-lt"/>
                <a:ea typeface="+mn-ea"/>
                <a:cs typeface="+mn-cs"/>
              </a:rPr>
              <a:t> המכהנים כיום בעולם, והצעירה ביותר בהיסטוריה של פינלנד. </a:t>
            </a:r>
          </a:p>
          <a:p>
            <a:r>
              <a:rPr lang="he-IL" sz="1200" b="1" i="0" u="none" strike="noStrike" kern="1200" dirty="0">
                <a:solidFill>
                  <a:schemeClr val="tx1"/>
                </a:solidFill>
                <a:effectLst/>
                <a:latin typeface="+mn-lt"/>
                <a:ea typeface="+mn-ea"/>
                <a:cs typeface="+mn-cs"/>
              </a:rPr>
              <a:t>הבחירה </a:t>
            </a:r>
            <a:r>
              <a:rPr lang="he-IL" sz="1200" b="1" i="0" u="none" strike="noStrike" kern="1200" dirty="0" err="1">
                <a:solidFill>
                  <a:schemeClr val="tx1"/>
                </a:solidFill>
                <a:effectLst/>
                <a:latin typeface="+mn-lt"/>
                <a:ea typeface="+mn-ea"/>
                <a:cs typeface="+mn-cs"/>
              </a:rPr>
              <a:t>במארין</a:t>
            </a:r>
            <a:r>
              <a:rPr lang="he-IL" sz="1200" b="1" i="0" u="none" strike="noStrike" kern="1200" dirty="0">
                <a:solidFill>
                  <a:schemeClr val="tx1"/>
                </a:solidFill>
                <a:effectLst/>
                <a:latin typeface="+mn-lt"/>
                <a:ea typeface="+mn-ea"/>
                <a:cs typeface="+mn-cs"/>
              </a:rPr>
              <a:t> הופכת את קואליציית המרכז-שמאל השולטת במדינה </a:t>
            </a:r>
            <a:r>
              <a:rPr lang="he-IL" sz="1200" b="1" i="0" u="none" strike="noStrike" kern="1200" dirty="0" err="1">
                <a:solidFill>
                  <a:schemeClr val="tx1"/>
                </a:solidFill>
                <a:effectLst/>
                <a:latin typeface="+mn-lt"/>
                <a:ea typeface="+mn-ea"/>
                <a:cs typeface="+mn-cs"/>
              </a:rPr>
              <a:t>לכזו</a:t>
            </a:r>
            <a:r>
              <a:rPr lang="he-IL" sz="1200" b="1" i="0" u="none" strike="noStrike" kern="1200" dirty="0">
                <a:solidFill>
                  <a:schemeClr val="tx1"/>
                </a:solidFill>
                <a:effectLst/>
                <a:latin typeface="+mn-lt"/>
                <a:ea typeface="+mn-ea"/>
                <a:cs typeface="+mn-cs"/>
              </a:rPr>
              <a:t> המונהגת על ידי חמש פוליטיקאיות. </a:t>
            </a:r>
          </a:p>
          <a:p>
            <a:pPr marL="171450" indent="-171450">
              <a:buFont typeface="Arial" panose="020B0604020202020204" pitchFamily="34" charset="0"/>
              <a:buChar char="•"/>
            </a:pPr>
            <a:endParaRPr lang="he-IL" b="0" dirty="0"/>
          </a:p>
          <a:p>
            <a:pPr marL="171450" indent="-171450">
              <a:buFont typeface="Arial" panose="020B0604020202020204" pitchFamily="34" charset="0"/>
              <a:buChar char="•"/>
            </a:pPr>
            <a:endParaRPr lang="he-IL" b="0" dirty="0"/>
          </a:p>
          <a:p>
            <a:pPr marL="171450" indent="-171450">
              <a:buFont typeface="Arial" panose="020B0604020202020204" pitchFamily="34" charset="0"/>
              <a:buChar char="•"/>
            </a:pPr>
            <a:endParaRPr lang="he-IL" b="0" dirty="0"/>
          </a:p>
          <a:p>
            <a:pPr marL="0" indent="0">
              <a:buFont typeface="Arial" panose="020B0604020202020204" pitchFamily="34" charset="0"/>
              <a:buNone/>
            </a:pPr>
            <a:r>
              <a:rPr lang="he-IL" b="0" u="sng" dirty="0"/>
              <a:t>לקריאה נוספת:</a:t>
            </a:r>
          </a:p>
          <a:p>
            <a:pPr marL="0" indent="0">
              <a:buFont typeface="Arial" panose="020B0604020202020204" pitchFamily="34" charset="0"/>
              <a:buNone/>
            </a:pPr>
            <a:r>
              <a:rPr lang="en-US" b="0" dirty="0"/>
              <a:t>https://he.wikipedia.org/wiki/</a:t>
            </a:r>
            <a:r>
              <a:rPr lang="he-IL" b="0" dirty="0" err="1"/>
              <a:t>סאנה_מרין</a:t>
            </a:r>
            <a:endParaRPr lang="he-IL" b="0" dirty="0"/>
          </a:p>
          <a:p>
            <a:pPr marL="171450" indent="-171450">
              <a:buFont typeface="Arial" panose="020B0604020202020204" pitchFamily="34" charset="0"/>
              <a:buChar char="•"/>
            </a:pPr>
            <a:endParaRPr lang="he-IL" b="0" dirty="0"/>
          </a:p>
          <a:p>
            <a:pPr marL="171450" indent="-171450">
              <a:buFont typeface="Arial" panose="020B0604020202020204" pitchFamily="34" charset="0"/>
              <a:buChar char="•"/>
            </a:pPr>
            <a:endParaRPr lang="he-IL" b="0" dirty="0"/>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12</a:t>
            </a:fld>
            <a:endParaRPr lang="he-IL"/>
          </a:p>
        </p:txBody>
      </p:sp>
    </p:spTree>
    <p:extLst>
      <p:ext uri="{BB962C8B-B14F-4D97-AF65-F5344CB8AC3E}">
        <p14:creationId xmlns:p14="http://schemas.microsoft.com/office/powerpoint/2010/main" val="1677847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למנחה:</a:t>
            </a:r>
            <a:endParaRPr lang="he-IL" dirty="0"/>
          </a:p>
          <a:p>
            <a:pPr marL="171450" indent="-171450">
              <a:buFont typeface="Arial" panose="020B0604020202020204" pitchFamily="34" charset="0"/>
              <a:buChar char="•"/>
            </a:pPr>
            <a:r>
              <a:rPr lang="he-IL" b="1" dirty="0"/>
              <a:t>הציגי </a:t>
            </a:r>
            <a:r>
              <a:rPr lang="he-IL" b="0" dirty="0"/>
              <a:t>דוגמה ישראלית נוספת, המציגה כי גם בישראל יש מקום לצעירות בפוליטיקה -</a:t>
            </a:r>
            <a:r>
              <a:rPr lang="en-US" b="0" dirty="0"/>
              <a:t> </a:t>
            </a:r>
            <a:r>
              <a:rPr lang="he-IL" b="0" dirty="0"/>
              <a:t>סתיו שפיר:</a:t>
            </a:r>
          </a:p>
          <a:p>
            <a:r>
              <a:rPr lang="he-IL" sz="1200" dirty="0">
                <a:solidFill>
                  <a:schemeClr val="bg1"/>
                </a:solidFill>
                <a:latin typeface="Gisha" panose="020B0502040204020203" pitchFamily="34" charset="-79"/>
                <a:cs typeface="Gisha" panose="020B0502040204020203" pitchFamily="34" charset="-79"/>
              </a:rPr>
              <a:t>ב- 2012 התמודדה בפריימריז במפלגת העבודה והוצבה במקום התשיעי ברשימת המפלגה לכנסת, שמשוריין לנשים. בפברואר 2013, בגיל 27, הושבעה לכנסת התשע עשרה והייתה לצעירת חברי אותה כנסת.  </a:t>
            </a:r>
          </a:p>
          <a:p>
            <a:r>
              <a:rPr lang="he-IL" sz="1200" dirty="0">
                <a:solidFill>
                  <a:schemeClr val="bg1"/>
                </a:solidFill>
                <a:latin typeface="Gisha" panose="020B0502040204020203" pitchFamily="34" charset="-79"/>
                <a:cs typeface="Gisha" panose="020B0502040204020203" pitchFamily="34" charset="-79"/>
              </a:rPr>
              <a:t>בפריימריז במפלגת העבודה שקדמו לבחירות לכנסת ה-20 נבחרה למקום השני אחרי שלי יחימוביץ' והוצבה במקום הרביעי ברשימת המחנה הציוני. גם בכנסת זו הייתה צעירת חברי הכנסת. </a:t>
            </a:r>
          </a:p>
          <a:p>
            <a:r>
              <a:rPr lang="he-IL" sz="1200" b="0" i="0" u="none" strike="noStrike" kern="1200" dirty="0">
                <a:solidFill>
                  <a:schemeClr val="tx1"/>
                </a:solidFill>
                <a:effectLst/>
                <a:latin typeface="+mn-lt"/>
                <a:ea typeface="+mn-ea"/>
                <a:cs typeface="+mn-cs"/>
              </a:rPr>
              <a:t>בבחירות המקדימות בפברואר 2019 שקיימה מפלגת העבודה לקראת </a:t>
            </a:r>
            <a:r>
              <a:rPr lang="he-IL" sz="1200" b="0" i="0" u="none" strike="noStrike" kern="1200" dirty="0">
                <a:solidFill>
                  <a:schemeClr val="tx1"/>
                </a:solidFill>
                <a:effectLst/>
                <a:latin typeface="+mn-lt"/>
                <a:ea typeface="+mn-ea"/>
                <a:cs typeface="+mn-cs"/>
                <a:hlinkClick r:id="rId3" tooltip="הבחירות לכנסת העשרים ואחת"/>
              </a:rPr>
              <a:t>הבחירות לכנסת העשרים ואחת</a:t>
            </a:r>
            <a:r>
              <a:rPr lang="he-IL" sz="1200" b="0" i="0" u="none" strike="noStrike" kern="1200" dirty="0">
                <a:solidFill>
                  <a:schemeClr val="tx1"/>
                </a:solidFill>
                <a:effectLst/>
                <a:latin typeface="+mn-lt"/>
                <a:ea typeface="+mn-ea"/>
                <a:cs typeface="+mn-cs"/>
              </a:rPr>
              <a:t>, הגיעה שפיר למקום השני והוצבה במקום הרביעי ברשימת המפלגה לכנסת. ביוני 2019 לאחר פרישתו של </a:t>
            </a:r>
            <a:r>
              <a:rPr lang="he-IL" sz="1200" b="0" i="0" u="none" strike="noStrike" kern="1200" dirty="0">
                <a:solidFill>
                  <a:schemeClr val="tx1"/>
                </a:solidFill>
                <a:effectLst/>
                <a:latin typeface="+mn-lt"/>
                <a:ea typeface="+mn-ea"/>
                <a:cs typeface="+mn-cs"/>
                <a:hlinkClick r:id="rId4" tooltip="אבי גבאי"/>
              </a:rPr>
              <a:t>אבי גבאי</a:t>
            </a:r>
            <a:r>
              <a:rPr lang="he-IL" sz="1200" b="0" i="0" u="none" strike="noStrike" kern="1200" dirty="0">
                <a:solidFill>
                  <a:schemeClr val="tx1"/>
                </a:solidFill>
                <a:effectLst/>
                <a:latin typeface="+mn-lt"/>
                <a:ea typeface="+mn-ea"/>
                <a:cs typeface="+mn-cs"/>
              </a:rPr>
              <a:t> ולקראת </a:t>
            </a:r>
            <a:r>
              <a:rPr lang="he-IL" sz="1200" b="0" i="0" u="none" strike="noStrike" kern="1200" dirty="0">
                <a:solidFill>
                  <a:schemeClr val="tx1"/>
                </a:solidFill>
                <a:effectLst/>
                <a:latin typeface="+mn-lt"/>
                <a:ea typeface="+mn-ea"/>
                <a:cs typeface="+mn-cs"/>
                <a:hlinkClick r:id="rId5" tooltip="הבחירות לכנסת העשרים ושתיים"/>
              </a:rPr>
              <a:t>הבחירות לכנסת העשרים ושתיים</a:t>
            </a:r>
            <a:r>
              <a:rPr lang="he-IL" sz="1200" b="0" i="0" u="none" strike="noStrike" kern="1200" dirty="0">
                <a:solidFill>
                  <a:schemeClr val="tx1"/>
                </a:solidFill>
                <a:effectLst/>
                <a:latin typeface="+mn-lt"/>
                <a:ea typeface="+mn-ea"/>
                <a:cs typeface="+mn-cs"/>
              </a:rPr>
              <a:t>, הודיעה על התמודדותה לתפקיד יו"ר מפלגת העבודה, ו</a:t>
            </a:r>
            <a:r>
              <a:rPr lang="he-IL" sz="1200" b="0" i="0" u="none" strike="noStrike" kern="1200" dirty="0">
                <a:solidFill>
                  <a:schemeClr val="tx1"/>
                </a:solidFill>
                <a:effectLst/>
                <a:latin typeface="+mn-lt"/>
                <a:ea typeface="+mn-ea"/>
                <a:cs typeface="+mn-cs"/>
                <a:hlinkClick r:id="rId6" tooltip="הבחירות לראשות העבודה (2019)"/>
              </a:rPr>
              <a:t>בבחירות</a:t>
            </a:r>
            <a:r>
              <a:rPr lang="he-IL" sz="1200" b="0" i="0" u="none" strike="noStrike" kern="1200" dirty="0">
                <a:solidFill>
                  <a:schemeClr val="tx1"/>
                </a:solidFill>
                <a:effectLst/>
                <a:latin typeface="+mn-lt"/>
                <a:ea typeface="+mn-ea"/>
                <a:cs typeface="+mn-cs"/>
              </a:rPr>
              <a:t> הגיעה למקום השני אחרי </a:t>
            </a:r>
            <a:r>
              <a:rPr lang="he-IL" sz="1200" b="0" i="0" u="none" strike="noStrike" kern="1200" dirty="0">
                <a:solidFill>
                  <a:schemeClr val="tx1"/>
                </a:solidFill>
                <a:effectLst/>
                <a:latin typeface="+mn-lt"/>
                <a:ea typeface="+mn-ea"/>
                <a:cs typeface="+mn-cs"/>
                <a:hlinkClick r:id="rId7" tooltip="עמיר פרץ"/>
              </a:rPr>
              <a:t>עמיר פרץ</a:t>
            </a:r>
            <a:r>
              <a:rPr lang="he-IL" sz="1200" b="0" i="0" u="none" strike="noStrike" kern="1200" dirty="0">
                <a:solidFill>
                  <a:schemeClr val="tx1"/>
                </a:solidFill>
                <a:effectLst/>
                <a:latin typeface="+mn-lt"/>
                <a:ea typeface="+mn-ea"/>
                <a:cs typeface="+mn-cs"/>
              </a:rPr>
              <a:t>, אך לאר מיכן פרשה ממפלגת העבודה, מונתה ליו"ר התנועה הירוקה וחברה לראש הממשלה לשעבר </a:t>
            </a:r>
            <a:r>
              <a:rPr lang="he-IL" sz="1200" b="0" i="0" u="none" strike="noStrike" kern="1200" dirty="0">
                <a:solidFill>
                  <a:schemeClr val="tx1"/>
                </a:solidFill>
                <a:effectLst/>
                <a:latin typeface="+mn-lt"/>
                <a:ea typeface="+mn-ea"/>
                <a:cs typeface="+mn-cs"/>
                <a:hlinkClick r:id="rId8" tooltip="אהוד ברק"/>
              </a:rPr>
              <a:t>אהוד ברק</a:t>
            </a:r>
            <a:r>
              <a:rPr lang="he-IL" sz="1200" b="0" i="0" u="none" strike="noStrike" kern="1200" dirty="0">
                <a:solidFill>
                  <a:schemeClr val="tx1"/>
                </a:solidFill>
                <a:effectLst/>
                <a:latin typeface="+mn-lt"/>
                <a:ea typeface="+mn-ea"/>
                <a:cs typeface="+mn-cs"/>
              </a:rPr>
              <a:t> ול</a:t>
            </a:r>
            <a:r>
              <a:rPr lang="he-IL" sz="1200" b="0" i="0" u="none" strike="noStrike" kern="1200" dirty="0">
                <a:solidFill>
                  <a:schemeClr val="tx1"/>
                </a:solidFill>
                <a:effectLst/>
                <a:latin typeface="+mn-lt"/>
                <a:ea typeface="+mn-ea"/>
                <a:cs typeface="+mn-cs"/>
                <a:hlinkClick r:id="rId9" tooltip="מפלגת מרצ"/>
              </a:rPr>
              <a:t>מפלגת מרצ</a:t>
            </a:r>
            <a:r>
              <a:rPr lang="he-IL" sz="1200" b="0" i="0" u="none" strike="noStrike" kern="1200" dirty="0">
                <a:solidFill>
                  <a:schemeClr val="tx1"/>
                </a:solidFill>
                <a:effectLst/>
                <a:latin typeface="+mn-lt"/>
                <a:ea typeface="+mn-ea"/>
                <a:cs typeface="+mn-cs"/>
              </a:rPr>
              <a:t> בהקמת </a:t>
            </a:r>
            <a:r>
              <a:rPr lang="he-IL" sz="1200" b="0" i="0" u="none" strike="noStrike" kern="1200" dirty="0">
                <a:solidFill>
                  <a:schemeClr val="tx1"/>
                </a:solidFill>
                <a:effectLst/>
                <a:latin typeface="+mn-lt"/>
                <a:ea typeface="+mn-ea"/>
                <a:cs typeface="+mn-cs"/>
                <a:hlinkClick r:id="rId10" tooltip="המחנה הדמוקרטי"/>
              </a:rPr>
              <a:t>המחנה הדמוקרטי</a:t>
            </a:r>
            <a:r>
              <a:rPr lang="he-IL" sz="1200" b="0" i="0" u="none" strike="noStrike" kern="1200" dirty="0">
                <a:solidFill>
                  <a:schemeClr val="tx1"/>
                </a:solidFill>
                <a:effectLst/>
                <a:latin typeface="+mn-lt"/>
                <a:ea typeface="+mn-ea"/>
                <a:cs typeface="+mn-cs"/>
              </a:rPr>
              <a:t>. היא הוצבה במקום השני ברשימה ונבחרה לכנסת ה-22. </a:t>
            </a:r>
          </a:p>
          <a:p>
            <a:r>
              <a:rPr lang="he-IL" sz="1200" b="0" i="0" u="none" strike="noStrike" kern="1200" dirty="0">
                <a:solidFill>
                  <a:schemeClr val="tx1"/>
                </a:solidFill>
                <a:effectLst/>
                <a:latin typeface="+mn-lt"/>
                <a:ea typeface="+mn-ea"/>
                <a:cs typeface="+mn-cs"/>
              </a:rPr>
              <a:t>לקראת </a:t>
            </a:r>
            <a:r>
              <a:rPr lang="he-IL" sz="1200" b="0" i="0" u="none" strike="noStrike" kern="1200" dirty="0">
                <a:solidFill>
                  <a:schemeClr val="tx1"/>
                </a:solidFill>
                <a:effectLst/>
                <a:latin typeface="+mn-lt"/>
                <a:ea typeface="+mn-ea"/>
                <a:cs typeface="+mn-cs"/>
                <a:hlinkClick r:id="rId11" tooltip="הבחירות לכנסת ה-23"/>
              </a:rPr>
              <a:t>הבחירות לכנסת ה-23</a:t>
            </a:r>
            <a:r>
              <a:rPr lang="he-IL" sz="1200" b="0" i="0" u="none" strike="noStrike" kern="1200" dirty="0">
                <a:solidFill>
                  <a:schemeClr val="tx1"/>
                </a:solidFill>
                <a:effectLst/>
                <a:latin typeface="+mn-lt"/>
                <a:ea typeface="+mn-ea"/>
                <a:cs typeface="+mn-cs"/>
              </a:rPr>
              <a:t> סירבו אנשי מרצ לשבץ שוב את שפיר במקום גבוה ברשימתם, ובסופו של דבר לא התמודדו שפיר והרשימה הירוקה לכנסת.</a:t>
            </a:r>
          </a:p>
          <a:p>
            <a:pPr marL="171450" indent="-171450">
              <a:buFont typeface="Arial" panose="020B0604020202020204" pitchFamily="34" charset="0"/>
              <a:buChar char="•"/>
            </a:pPr>
            <a:endParaRPr lang="he-IL" b="0" dirty="0"/>
          </a:p>
          <a:p>
            <a:pPr marL="171450" indent="-171450">
              <a:buFont typeface="Arial" panose="020B0604020202020204" pitchFamily="34" charset="0"/>
              <a:buChar char="•"/>
            </a:pPr>
            <a:r>
              <a:rPr lang="he-IL" b="1" dirty="0"/>
              <a:t>הראי</a:t>
            </a:r>
            <a:r>
              <a:rPr lang="he-IL" b="0" dirty="0"/>
              <a:t> את הסרטון שהוא סרטון קידום של סתיו שפיר לקראת סבב הבחירות השלישי ב- 2020. </a:t>
            </a:r>
          </a:p>
          <a:p>
            <a:pPr marL="171450" indent="-171450">
              <a:buFont typeface="Arial" panose="020B0604020202020204" pitchFamily="34" charset="0"/>
              <a:buChar char="•"/>
            </a:pPr>
            <a:endParaRPr lang="he-IL" b="0" dirty="0"/>
          </a:p>
          <a:p>
            <a:pPr marL="171450" indent="-171450">
              <a:buFont typeface="Arial" panose="020B0604020202020204" pitchFamily="34" charset="0"/>
              <a:buChar char="•"/>
            </a:pPr>
            <a:endParaRPr lang="he-IL" b="0" dirty="0"/>
          </a:p>
          <a:p>
            <a:pPr marL="171450" indent="-171450">
              <a:buFont typeface="Arial" panose="020B0604020202020204" pitchFamily="34" charset="0"/>
              <a:buChar char="•"/>
            </a:pPr>
            <a:endParaRPr lang="he-IL" b="0" dirty="0"/>
          </a:p>
          <a:p>
            <a:pPr marL="0" indent="0">
              <a:buFont typeface="Arial" panose="020B0604020202020204" pitchFamily="34" charset="0"/>
              <a:buNone/>
            </a:pPr>
            <a:r>
              <a:rPr lang="he-IL" b="0" u="sng" dirty="0"/>
              <a:t>לקריאה נוספת:</a:t>
            </a:r>
          </a:p>
          <a:p>
            <a:pPr marL="0" indent="0">
              <a:buFont typeface="Arial" panose="020B0604020202020204" pitchFamily="34" charset="0"/>
              <a:buNone/>
            </a:pPr>
            <a:r>
              <a:rPr lang="en-US" b="0" dirty="0"/>
              <a:t>https://he.wikipedia.org/wiki/</a:t>
            </a:r>
            <a:r>
              <a:rPr lang="he-IL" b="0" dirty="0" err="1"/>
              <a:t>סתיו_שפיר</a:t>
            </a:r>
            <a:endParaRPr lang="he-IL" b="0" dirty="0"/>
          </a:p>
          <a:p>
            <a:pPr marL="171450" indent="-171450">
              <a:buFont typeface="Arial" panose="020B0604020202020204" pitchFamily="34" charset="0"/>
              <a:buChar char="•"/>
            </a:pPr>
            <a:endParaRPr lang="he-IL" b="0" dirty="0"/>
          </a:p>
          <a:p>
            <a:pPr marL="171450" indent="-171450">
              <a:buFont typeface="Arial" panose="020B0604020202020204" pitchFamily="34" charset="0"/>
              <a:buChar char="•"/>
            </a:pPr>
            <a:endParaRPr lang="he-IL" b="0" dirty="0"/>
          </a:p>
          <a:p>
            <a:pPr marL="171450" indent="-171450">
              <a:buFont typeface="Arial" panose="020B0604020202020204" pitchFamily="34" charset="0"/>
              <a:buChar char="•"/>
            </a:pPr>
            <a:endParaRPr lang="he-IL" b="0" dirty="0"/>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13</a:t>
            </a:fld>
            <a:endParaRPr lang="he-IL"/>
          </a:p>
        </p:txBody>
      </p:sp>
    </p:spTree>
    <p:extLst>
      <p:ext uri="{BB962C8B-B14F-4D97-AF65-F5344CB8AC3E}">
        <p14:creationId xmlns:p14="http://schemas.microsoft.com/office/powerpoint/2010/main" val="304996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למנחה:</a:t>
            </a:r>
            <a:endParaRPr lang="he-IL" dirty="0"/>
          </a:p>
          <a:p>
            <a:pPr marL="171450" indent="-171450">
              <a:buFont typeface="Arial" panose="020B0604020202020204" pitchFamily="34" charset="0"/>
              <a:buChar char="•"/>
            </a:pPr>
            <a:r>
              <a:rPr lang="he-IL" b="1" dirty="0"/>
              <a:t>ספרי </a:t>
            </a:r>
            <a:r>
              <a:rPr lang="he-IL" b="0" dirty="0"/>
              <a:t>מעט על הילרי קלינטון:</a:t>
            </a:r>
          </a:p>
          <a:p>
            <a:r>
              <a:rPr lang="he-IL" sz="1200" b="1" i="0" u="none" strike="noStrike" kern="1200" dirty="0">
                <a:solidFill>
                  <a:schemeClr val="tx1"/>
                </a:solidFill>
                <a:effectLst/>
                <a:latin typeface="+mn-lt"/>
                <a:ea typeface="+mn-ea"/>
                <a:cs typeface="+mn-cs"/>
              </a:rPr>
              <a:t>הילרי קלינטון</a:t>
            </a:r>
            <a:r>
              <a:rPr lang="he-IL" sz="1200" b="0" i="0" u="none" strike="noStrike" kern="1200" dirty="0">
                <a:solidFill>
                  <a:schemeClr val="tx1"/>
                </a:solidFill>
                <a:effectLst/>
                <a:latin typeface="+mn-lt"/>
                <a:ea typeface="+mn-ea"/>
                <a:cs typeface="+mn-cs"/>
              </a:rPr>
              <a:t> נולדה ב-</a:t>
            </a:r>
            <a:r>
              <a:rPr lang="he-IL" sz="1200" b="0" i="0" u="none" strike="noStrike" kern="1200" dirty="0">
                <a:solidFill>
                  <a:schemeClr val="tx1"/>
                </a:solidFill>
                <a:effectLst/>
                <a:latin typeface="+mn-lt"/>
                <a:ea typeface="+mn-ea"/>
                <a:cs typeface="+mn-cs"/>
                <a:hlinkClick r:id="rId3" tooltip="26 באוקטובר">
                  <a:extLst>
                    <a:ext uri="{A12FA001-AC4F-418D-AE19-62706E023703}">
                      <ahyp:hlinkClr xmlns:ahyp="http://schemas.microsoft.com/office/drawing/2018/hyperlinkcolor" val="tx"/>
                    </a:ext>
                  </a:extLst>
                </a:hlinkClick>
              </a:rPr>
              <a:t>26 באוקטובר</a:t>
            </a:r>
            <a:r>
              <a:rPr lang="he-IL" sz="1200" b="0" i="0" u="none" strike="noStrike" kern="1200" dirty="0">
                <a:solidFill>
                  <a:schemeClr val="tx1"/>
                </a:solidFill>
                <a:effectLst/>
                <a:latin typeface="+mn-lt"/>
                <a:ea typeface="+mn-ea"/>
                <a:cs typeface="+mn-cs"/>
              </a:rPr>
              <a:t> </a:t>
            </a:r>
            <a:r>
              <a:rPr lang="he-IL" sz="1200" b="0" i="0" u="none" strike="noStrike" kern="1200" dirty="0">
                <a:solidFill>
                  <a:schemeClr val="tx1"/>
                </a:solidFill>
                <a:effectLst/>
                <a:latin typeface="+mn-lt"/>
                <a:ea typeface="+mn-ea"/>
                <a:cs typeface="+mn-cs"/>
                <a:hlinkClick r:id="rId4" tooltip="1947">
                  <a:extLst>
                    <a:ext uri="{A12FA001-AC4F-418D-AE19-62706E023703}">
                      <ahyp:hlinkClr xmlns:ahyp="http://schemas.microsoft.com/office/drawing/2018/hyperlinkcolor" val="tx"/>
                    </a:ext>
                  </a:extLst>
                </a:hlinkClick>
              </a:rPr>
              <a:t>1947</a:t>
            </a:r>
            <a:r>
              <a:rPr lang="he-IL" sz="1200" b="0" i="0" u="none" strike="noStrike" kern="1200" dirty="0">
                <a:solidFill>
                  <a:schemeClr val="tx1"/>
                </a:solidFill>
                <a:effectLst/>
                <a:latin typeface="+mn-lt"/>
                <a:ea typeface="+mn-ea"/>
                <a:cs typeface="+mn-cs"/>
              </a:rPr>
              <a:t>) היא </a:t>
            </a:r>
            <a:r>
              <a:rPr lang="he-IL" sz="1200" b="0" i="0" u="none" strike="noStrike" kern="1200" dirty="0">
                <a:solidFill>
                  <a:schemeClr val="tx1"/>
                </a:solidFill>
                <a:effectLst/>
                <a:latin typeface="+mn-lt"/>
                <a:ea typeface="+mn-ea"/>
                <a:cs typeface="+mn-cs"/>
                <a:hlinkClick r:id="rId5" tooltip="מדינאי">
                  <a:extLst>
                    <a:ext uri="{A12FA001-AC4F-418D-AE19-62706E023703}">
                      <ahyp:hlinkClr xmlns:ahyp="http://schemas.microsoft.com/office/drawing/2018/hyperlinkcolor" val="tx"/>
                    </a:ext>
                  </a:extLst>
                </a:hlinkClick>
              </a:rPr>
              <a:t>מדינאית</a:t>
            </a:r>
            <a:r>
              <a:rPr lang="he-IL" sz="1200" b="0" i="0" u="none" strike="noStrike" kern="1200" dirty="0">
                <a:solidFill>
                  <a:schemeClr val="tx1"/>
                </a:solidFill>
                <a:effectLst/>
                <a:latin typeface="+mn-lt"/>
                <a:ea typeface="+mn-ea"/>
                <a:cs typeface="+mn-cs"/>
              </a:rPr>
              <a:t> </a:t>
            </a:r>
            <a:r>
              <a:rPr lang="he-IL" sz="1200" b="0" i="0" u="none" strike="noStrike" kern="1200" dirty="0">
                <a:solidFill>
                  <a:schemeClr val="tx1"/>
                </a:solidFill>
                <a:effectLst/>
                <a:latin typeface="+mn-lt"/>
                <a:ea typeface="+mn-ea"/>
                <a:cs typeface="+mn-cs"/>
                <a:hlinkClick r:id="rId6" tooltip="אמריקאית">
                  <a:extLst>
                    <a:ext uri="{A12FA001-AC4F-418D-AE19-62706E023703}">
                      <ahyp:hlinkClr xmlns:ahyp="http://schemas.microsoft.com/office/drawing/2018/hyperlinkcolor" val="tx"/>
                    </a:ext>
                  </a:extLst>
                </a:hlinkClick>
              </a:rPr>
              <a:t>אמריקאית</a:t>
            </a:r>
            <a:r>
              <a:rPr lang="he-IL" sz="1200" b="0" i="0" u="none" strike="noStrike" kern="1200" dirty="0">
                <a:solidFill>
                  <a:schemeClr val="tx1"/>
                </a:solidFill>
                <a:effectLst/>
                <a:latin typeface="+mn-lt"/>
                <a:ea typeface="+mn-ea"/>
                <a:cs typeface="+mn-cs"/>
              </a:rPr>
              <a:t>, שכיהנה כחברת </a:t>
            </a:r>
            <a:r>
              <a:rPr lang="he-IL" sz="1200" b="0" i="0" u="none" strike="noStrike" kern="1200" dirty="0">
                <a:solidFill>
                  <a:schemeClr val="tx1"/>
                </a:solidFill>
                <a:effectLst/>
                <a:latin typeface="+mn-lt"/>
                <a:ea typeface="+mn-ea"/>
                <a:cs typeface="+mn-cs"/>
                <a:hlinkClick r:id="rId7" tooltip="הסנאט של ארצות הברית">
                  <a:extLst>
                    <a:ext uri="{A12FA001-AC4F-418D-AE19-62706E023703}">
                      <ahyp:hlinkClr xmlns:ahyp="http://schemas.microsoft.com/office/drawing/2018/hyperlinkcolor" val="tx"/>
                    </a:ext>
                  </a:extLst>
                </a:hlinkClick>
              </a:rPr>
              <a:t>הסנאט של ארצות הברית</a:t>
            </a:r>
            <a:r>
              <a:rPr lang="he-IL" sz="1200" b="0" i="0" u="none" strike="noStrike" kern="1200" dirty="0">
                <a:solidFill>
                  <a:schemeClr val="tx1"/>
                </a:solidFill>
                <a:effectLst/>
                <a:latin typeface="+mn-lt"/>
                <a:ea typeface="+mn-ea"/>
                <a:cs typeface="+mn-cs"/>
              </a:rPr>
              <a:t> מטעם </a:t>
            </a:r>
            <a:r>
              <a:rPr lang="he-IL" sz="1200" b="0" i="0" u="none" strike="noStrike" kern="1200" dirty="0">
                <a:solidFill>
                  <a:schemeClr val="tx1"/>
                </a:solidFill>
                <a:effectLst/>
                <a:latin typeface="+mn-lt"/>
                <a:ea typeface="+mn-ea"/>
                <a:cs typeface="+mn-cs"/>
                <a:hlinkClick r:id="rId8" tooltip="מדינת ניו יורק">
                  <a:extLst>
                    <a:ext uri="{A12FA001-AC4F-418D-AE19-62706E023703}">
                      <ahyp:hlinkClr xmlns:ahyp="http://schemas.microsoft.com/office/drawing/2018/hyperlinkcolor" val="tx"/>
                    </a:ext>
                  </a:extLst>
                </a:hlinkClick>
              </a:rPr>
              <a:t>מדינת ניו יורק</a:t>
            </a:r>
            <a:r>
              <a:rPr lang="he-IL" sz="1200" b="0" i="0" u="none" strike="noStrike" kern="1200" dirty="0">
                <a:solidFill>
                  <a:schemeClr val="tx1"/>
                </a:solidFill>
                <a:effectLst/>
                <a:latin typeface="+mn-lt"/>
                <a:ea typeface="+mn-ea"/>
                <a:cs typeface="+mn-cs"/>
              </a:rPr>
              <a:t> (2001–2009) ואחר כך כ</a:t>
            </a:r>
            <a:r>
              <a:rPr lang="he-IL" sz="1200" b="0" i="0" u="none" strike="noStrike" kern="1200" dirty="0">
                <a:solidFill>
                  <a:schemeClr val="tx1"/>
                </a:solidFill>
                <a:effectLst/>
                <a:latin typeface="+mn-lt"/>
                <a:ea typeface="+mn-ea"/>
                <a:cs typeface="+mn-cs"/>
                <a:hlinkClick r:id="rId9" tooltip="מזכירת המדינה של ארצות הברית">
                  <a:extLst>
                    <a:ext uri="{A12FA001-AC4F-418D-AE19-62706E023703}">
                      <ahyp:hlinkClr xmlns:ahyp="http://schemas.microsoft.com/office/drawing/2018/hyperlinkcolor" val="tx"/>
                    </a:ext>
                  </a:extLst>
                </a:hlinkClick>
              </a:rPr>
              <a:t>מזכירת המדינה של ארצות הברית</a:t>
            </a:r>
            <a:r>
              <a:rPr lang="he-IL" sz="1200" b="0" i="0" u="none" strike="noStrike" kern="1200" dirty="0">
                <a:solidFill>
                  <a:schemeClr val="tx1"/>
                </a:solidFill>
                <a:effectLst/>
                <a:latin typeface="+mn-lt"/>
                <a:ea typeface="+mn-ea"/>
                <a:cs typeface="+mn-cs"/>
              </a:rPr>
              <a:t> (2009–2013) בממשלו של ה</a:t>
            </a:r>
            <a:r>
              <a:rPr lang="he-IL" sz="1200" b="0" i="0" u="none" strike="noStrike" kern="1200" dirty="0">
                <a:solidFill>
                  <a:schemeClr val="tx1"/>
                </a:solidFill>
                <a:effectLst/>
                <a:latin typeface="+mn-lt"/>
                <a:ea typeface="+mn-ea"/>
                <a:cs typeface="+mn-cs"/>
                <a:hlinkClick r:id="rId10" tooltip="נשיא ארצות הברית">
                  <a:extLst>
                    <a:ext uri="{A12FA001-AC4F-418D-AE19-62706E023703}">
                      <ahyp:hlinkClr xmlns:ahyp="http://schemas.microsoft.com/office/drawing/2018/hyperlinkcolor" val="tx"/>
                    </a:ext>
                  </a:extLst>
                </a:hlinkClick>
              </a:rPr>
              <a:t>נשיא</a:t>
            </a:r>
            <a:r>
              <a:rPr lang="he-IL" sz="1200" b="0" i="0" u="none" strike="noStrike" kern="1200" dirty="0">
                <a:solidFill>
                  <a:schemeClr val="tx1"/>
                </a:solidFill>
                <a:effectLst/>
                <a:latin typeface="+mn-lt"/>
                <a:ea typeface="+mn-ea"/>
                <a:cs typeface="+mn-cs"/>
              </a:rPr>
              <a:t> </a:t>
            </a:r>
            <a:r>
              <a:rPr lang="he-IL" sz="1200" b="0" i="0" u="none" strike="noStrike" kern="1200" dirty="0">
                <a:solidFill>
                  <a:schemeClr val="tx1"/>
                </a:solidFill>
                <a:effectLst/>
                <a:latin typeface="+mn-lt"/>
                <a:ea typeface="+mn-ea"/>
                <a:cs typeface="+mn-cs"/>
                <a:hlinkClick r:id="rId11" tooltip="ברק אובמה">
                  <a:extLst>
                    <a:ext uri="{A12FA001-AC4F-418D-AE19-62706E023703}">
                      <ahyp:hlinkClr xmlns:ahyp="http://schemas.microsoft.com/office/drawing/2018/hyperlinkcolor" val="tx"/>
                    </a:ext>
                  </a:extLst>
                </a:hlinkClick>
              </a:rPr>
              <a:t>ברק אובמה</a:t>
            </a:r>
            <a:r>
              <a:rPr lang="he-IL" sz="1200" b="0" i="0" u="none" strike="noStrike" kern="1200" dirty="0">
                <a:solidFill>
                  <a:schemeClr val="tx1"/>
                </a:solidFill>
                <a:effectLst/>
                <a:latin typeface="+mn-lt"/>
                <a:ea typeface="+mn-ea"/>
                <a:cs typeface="+mn-cs"/>
              </a:rPr>
              <a:t>. </a:t>
            </a:r>
          </a:p>
          <a:p>
            <a:r>
              <a:rPr lang="he-IL" sz="1200" b="0" i="0" u="none" strike="noStrike" kern="1200" dirty="0">
                <a:solidFill>
                  <a:schemeClr val="tx1"/>
                </a:solidFill>
                <a:effectLst/>
                <a:latin typeface="+mn-lt"/>
                <a:ea typeface="+mn-ea"/>
                <a:cs typeface="+mn-cs"/>
              </a:rPr>
              <a:t>טרם היבחרה לתפקידים ציבוריים, הייתה </a:t>
            </a:r>
            <a:r>
              <a:rPr lang="he-IL" sz="1200" b="0" i="0" u="none" strike="noStrike" kern="1200" dirty="0">
                <a:solidFill>
                  <a:schemeClr val="tx1"/>
                </a:solidFill>
                <a:effectLst/>
                <a:latin typeface="+mn-lt"/>
                <a:ea typeface="+mn-ea"/>
                <a:cs typeface="+mn-cs"/>
                <a:hlinkClick r:id="rId12" tooltip="הגברת הראשונה של ארצות הברית">
                  <a:extLst>
                    <a:ext uri="{A12FA001-AC4F-418D-AE19-62706E023703}">
                      <ahyp:hlinkClr xmlns:ahyp="http://schemas.microsoft.com/office/drawing/2018/hyperlinkcolor" val="tx"/>
                    </a:ext>
                  </a:extLst>
                </a:hlinkClick>
              </a:rPr>
              <a:t>הגברת הראשונה של ארצות הברית</a:t>
            </a:r>
            <a:r>
              <a:rPr lang="he-IL" sz="1200" b="0" i="0" u="none" strike="noStrike" kern="1200" dirty="0">
                <a:solidFill>
                  <a:schemeClr val="tx1"/>
                </a:solidFill>
                <a:effectLst/>
                <a:latin typeface="+mn-lt"/>
                <a:ea typeface="+mn-ea"/>
                <a:cs typeface="+mn-cs"/>
              </a:rPr>
              <a:t> (1993–2001) במהלך תקופת כהונתו של בעלה, </a:t>
            </a:r>
            <a:r>
              <a:rPr lang="he-IL" sz="1200" b="0" i="0" u="none" strike="noStrike" kern="1200" dirty="0">
                <a:solidFill>
                  <a:schemeClr val="tx1"/>
                </a:solidFill>
                <a:effectLst/>
                <a:latin typeface="+mn-lt"/>
                <a:ea typeface="+mn-ea"/>
                <a:cs typeface="+mn-cs"/>
                <a:hlinkClick r:id="rId13" tooltip="ביל קלינטון">
                  <a:extLst>
                    <a:ext uri="{A12FA001-AC4F-418D-AE19-62706E023703}">
                      <ahyp:hlinkClr xmlns:ahyp="http://schemas.microsoft.com/office/drawing/2018/hyperlinkcolor" val="tx"/>
                    </a:ext>
                  </a:extLst>
                </a:hlinkClick>
              </a:rPr>
              <a:t>ביל קלינטון</a:t>
            </a:r>
            <a:r>
              <a:rPr lang="he-IL" sz="1200" b="0" i="0" u="none" strike="noStrike" kern="1200" dirty="0">
                <a:solidFill>
                  <a:schemeClr val="tx1"/>
                </a:solidFill>
                <a:effectLst/>
                <a:latin typeface="+mn-lt"/>
                <a:ea typeface="+mn-ea"/>
                <a:cs typeface="+mn-cs"/>
              </a:rPr>
              <a:t>, כנשיא ארצות הברית. </a:t>
            </a:r>
          </a:p>
          <a:p>
            <a:r>
              <a:rPr lang="he-IL" sz="1200" b="0" i="0" u="none" strike="noStrike" kern="1200" dirty="0">
                <a:solidFill>
                  <a:schemeClr val="tx1"/>
                </a:solidFill>
                <a:effectLst/>
                <a:latin typeface="+mn-lt"/>
                <a:ea typeface="+mn-ea"/>
                <a:cs typeface="+mn-cs"/>
              </a:rPr>
              <a:t>ב</a:t>
            </a:r>
            <a:r>
              <a:rPr lang="he-IL" sz="1200" b="0" i="0" u="none" strike="noStrike" kern="1200" dirty="0">
                <a:solidFill>
                  <a:schemeClr val="tx1"/>
                </a:solidFill>
                <a:effectLst/>
                <a:latin typeface="+mn-lt"/>
                <a:ea typeface="+mn-ea"/>
                <a:cs typeface="+mn-cs"/>
                <a:hlinkClick r:id="rId14" tooltip="הבחירות לנשיאות ארצות הברית 2016">
                  <a:extLst>
                    <a:ext uri="{A12FA001-AC4F-418D-AE19-62706E023703}">
                      <ahyp:hlinkClr xmlns:ahyp="http://schemas.microsoft.com/office/drawing/2018/hyperlinkcolor" val="tx"/>
                    </a:ext>
                  </a:extLst>
                </a:hlinkClick>
              </a:rPr>
              <a:t>בחירות לנשיאות שנערכו ב-2016</a:t>
            </a:r>
            <a:r>
              <a:rPr lang="he-IL" sz="1200" b="0" i="0" u="none" strike="noStrike" kern="1200" dirty="0">
                <a:solidFill>
                  <a:schemeClr val="tx1"/>
                </a:solidFill>
                <a:effectLst/>
                <a:latin typeface="+mn-lt"/>
                <a:ea typeface="+mn-ea"/>
                <a:cs typeface="+mn-cs"/>
              </a:rPr>
              <a:t> הייתה מועמדת </a:t>
            </a:r>
            <a:r>
              <a:rPr lang="he-IL" sz="1200" b="0" i="0" u="none" strike="noStrike" kern="1200" dirty="0">
                <a:solidFill>
                  <a:schemeClr val="tx1"/>
                </a:solidFill>
                <a:effectLst/>
                <a:latin typeface="+mn-lt"/>
                <a:ea typeface="+mn-ea"/>
                <a:cs typeface="+mn-cs"/>
                <a:hlinkClick r:id="rId15" tooltip="המפלגה הדמוקרטית">
                  <a:extLst>
                    <a:ext uri="{A12FA001-AC4F-418D-AE19-62706E023703}">
                      <ahyp:hlinkClr xmlns:ahyp="http://schemas.microsoft.com/office/drawing/2018/hyperlinkcolor" val="tx"/>
                    </a:ext>
                  </a:extLst>
                </a:hlinkClick>
              </a:rPr>
              <a:t>המפלגה הדמוקרטית</a:t>
            </a:r>
            <a:r>
              <a:rPr lang="he-IL" sz="1200" b="0" i="0" u="none" strike="noStrike" kern="1200" dirty="0">
                <a:solidFill>
                  <a:schemeClr val="tx1"/>
                </a:solidFill>
                <a:effectLst/>
                <a:latin typeface="+mn-lt"/>
                <a:ea typeface="+mn-ea"/>
                <a:cs typeface="+mn-cs"/>
              </a:rPr>
              <a:t> ובכך הייתה לאישה הראשונה שהועמדה לנשיאות מטעם מפלגה גדולה בארצות הברית. </a:t>
            </a:r>
          </a:p>
          <a:p>
            <a:r>
              <a:rPr lang="he-IL" sz="1200" b="0" i="0" u="none" strike="noStrike" kern="1200" dirty="0">
                <a:solidFill>
                  <a:schemeClr val="tx1"/>
                </a:solidFill>
                <a:effectLst/>
                <a:latin typeface="+mn-lt"/>
                <a:ea typeface="+mn-ea"/>
                <a:cs typeface="+mn-cs"/>
              </a:rPr>
              <a:t>עם </a:t>
            </a:r>
            <a:r>
              <a:rPr lang="he-IL" sz="1200" b="0" i="0" u="none" strike="noStrike" kern="1200" dirty="0">
                <a:solidFill>
                  <a:schemeClr val="tx1"/>
                </a:solidFill>
                <a:effectLst/>
                <a:latin typeface="+mn-lt"/>
                <a:ea typeface="+mn-ea"/>
                <a:cs typeface="+mn-cs"/>
                <a:hlinkClick r:id="rId16" tooltip="הבחירות לנשיאות ארצות הברית 1992">
                  <a:extLst>
                    <a:ext uri="{A12FA001-AC4F-418D-AE19-62706E023703}">
                      <ahyp:hlinkClr xmlns:ahyp="http://schemas.microsoft.com/office/drawing/2018/hyperlinkcolor" val="tx"/>
                    </a:ext>
                  </a:extLst>
                </a:hlinkClick>
              </a:rPr>
              <a:t>היבחרו של בעלה לנשיאות ב-1992</a:t>
            </a:r>
            <a:r>
              <a:rPr lang="he-IL" sz="1200" b="0" i="0" u="none" strike="noStrike" kern="1200" dirty="0">
                <a:solidFill>
                  <a:schemeClr val="tx1"/>
                </a:solidFill>
                <a:effectLst/>
                <a:latin typeface="+mn-lt"/>
                <a:ea typeface="+mn-ea"/>
                <a:cs typeface="+mn-cs"/>
              </a:rPr>
              <a:t>, הייתה לגברת הראשונה של ארצות הברית. בבית הלבן הנהיגה מאבק לשוויון מגדרי ולרפורמה במערכת הבריאות במסגרת תפקידה כגברת הראשונה. יחסיה האישיים עם ביל היו תחת עין הציבור והסתבכו בעקבות </a:t>
            </a:r>
            <a:r>
              <a:rPr lang="he-IL" sz="1200" b="0" i="0" u="none" strike="noStrike" kern="1200" dirty="0">
                <a:solidFill>
                  <a:schemeClr val="tx1"/>
                </a:solidFill>
                <a:effectLst/>
                <a:latin typeface="+mn-lt"/>
                <a:ea typeface="+mn-ea"/>
                <a:cs typeface="+mn-cs"/>
                <a:hlinkClick r:id="rId17" tooltip="פרשת מוניקה לווינסקי">
                  <a:extLst>
                    <a:ext uri="{A12FA001-AC4F-418D-AE19-62706E023703}">
                      <ahyp:hlinkClr xmlns:ahyp="http://schemas.microsoft.com/office/drawing/2018/hyperlinkcolor" val="tx"/>
                    </a:ext>
                  </a:extLst>
                </a:hlinkClick>
              </a:rPr>
              <a:t>פרשת מוניקה </a:t>
            </a:r>
            <a:r>
              <a:rPr lang="he-IL" sz="1200" b="0" i="0" u="none" strike="noStrike" kern="1200" dirty="0" err="1">
                <a:solidFill>
                  <a:schemeClr val="tx1"/>
                </a:solidFill>
                <a:effectLst/>
                <a:latin typeface="+mn-lt"/>
                <a:ea typeface="+mn-ea"/>
                <a:cs typeface="+mn-cs"/>
                <a:hlinkClick r:id="rId17" tooltip="פרשת מוניקה לווינסקי">
                  <a:extLst>
                    <a:ext uri="{A12FA001-AC4F-418D-AE19-62706E023703}">
                      <ahyp:hlinkClr xmlns:ahyp="http://schemas.microsoft.com/office/drawing/2018/hyperlinkcolor" val="tx"/>
                    </a:ext>
                  </a:extLst>
                </a:hlinkClick>
              </a:rPr>
              <a:t>לווינסקי</a:t>
            </a:r>
            <a:r>
              <a:rPr lang="he-IL" sz="1200" b="0" i="0" u="none" strike="noStrike" kern="1200" dirty="0">
                <a:solidFill>
                  <a:schemeClr val="tx1"/>
                </a:solidFill>
                <a:effectLst/>
                <a:latin typeface="+mn-lt"/>
                <a:ea typeface="+mn-ea"/>
                <a:cs typeface="+mn-cs"/>
              </a:rPr>
              <a:t>. ב-</a:t>
            </a:r>
            <a:r>
              <a:rPr lang="he-IL" sz="1200" b="0" i="0" u="none" strike="noStrike" kern="1200" dirty="0">
                <a:solidFill>
                  <a:schemeClr val="tx1"/>
                </a:solidFill>
                <a:effectLst/>
                <a:latin typeface="+mn-lt"/>
                <a:ea typeface="+mn-ea"/>
                <a:cs typeface="+mn-cs"/>
                <a:hlinkClick r:id="rId18" tooltip="2000">
                  <a:extLst>
                    <a:ext uri="{A12FA001-AC4F-418D-AE19-62706E023703}">
                      <ahyp:hlinkClr xmlns:ahyp="http://schemas.microsoft.com/office/drawing/2018/hyperlinkcolor" val="tx"/>
                    </a:ext>
                  </a:extLst>
                </a:hlinkClick>
              </a:rPr>
              <a:t>2000</a:t>
            </a:r>
            <a:r>
              <a:rPr lang="he-IL" sz="1200" b="0" i="0" u="none" strike="noStrike" kern="1200" dirty="0">
                <a:solidFill>
                  <a:schemeClr val="tx1"/>
                </a:solidFill>
                <a:effectLst/>
                <a:latin typeface="+mn-lt"/>
                <a:ea typeface="+mn-ea"/>
                <a:cs typeface="+mn-cs"/>
              </a:rPr>
              <a:t> נבחרה מטעם המפלגה הדמוקרטית לייצג את מדינת ניו יורק בסנאט של ארצות הברית, וב-</a:t>
            </a:r>
            <a:r>
              <a:rPr lang="he-IL" sz="1200" b="0" i="0" u="none" strike="noStrike" kern="1200" dirty="0">
                <a:solidFill>
                  <a:schemeClr val="tx1"/>
                </a:solidFill>
                <a:effectLst/>
                <a:latin typeface="+mn-lt"/>
                <a:ea typeface="+mn-ea"/>
                <a:cs typeface="+mn-cs"/>
                <a:hlinkClick r:id="rId19" tooltip="2006">
                  <a:extLst>
                    <a:ext uri="{A12FA001-AC4F-418D-AE19-62706E023703}">
                      <ahyp:hlinkClr xmlns:ahyp="http://schemas.microsoft.com/office/drawing/2018/hyperlinkcolor" val="tx"/>
                    </a:ext>
                  </a:extLst>
                </a:hlinkClick>
              </a:rPr>
              <a:t>2006</a:t>
            </a:r>
            <a:r>
              <a:rPr lang="he-IL" sz="1200" b="0" i="0" u="none" strike="noStrike" kern="1200" dirty="0">
                <a:solidFill>
                  <a:schemeClr val="tx1"/>
                </a:solidFill>
                <a:effectLst/>
                <a:latin typeface="+mn-lt"/>
                <a:ea typeface="+mn-ea"/>
                <a:cs typeface="+mn-cs"/>
              </a:rPr>
              <a:t> נבחרה שוב. ב-2008 התמודדה בבחירות המקדימות לנשיאות ארצות הברית אך במועמדות המפלגה הדמוקרטית זכה הסנאטור ברק אובמה. </a:t>
            </a:r>
          </a:p>
          <a:p>
            <a:r>
              <a:rPr lang="he-IL" sz="1200" b="0" i="0" u="none" strike="noStrike" kern="1200" dirty="0">
                <a:solidFill>
                  <a:schemeClr val="tx1"/>
                </a:solidFill>
                <a:effectLst/>
                <a:latin typeface="+mn-lt"/>
                <a:ea typeface="+mn-ea"/>
                <a:cs typeface="+mn-cs"/>
              </a:rPr>
              <a:t>מ-</a:t>
            </a:r>
            <a:r>
              <a:rPr lang="he-IL" sz="1200" b="0" i="0" u="none" strike="noStrike" kern="1200" dirty="0">
                <a:solidFill>
                  <a:schemeClr val="tx1"/>
                </a:solidFill>
                <a:effectLst/>
                <a:latin typeface="+mn-lt"/>
                <a:ea typeface="+mn-ea"/>
                <a:cs typeface="+mn-cs"/>
                <a:hlinkClick r:id="rId20" tooltip="2009">
                  <a:extLst>
                    <a:ext uri="{A12FA001-AC4F-418D-AE19-62706E023703}">
                      <ahyp:hlinkClr xmlns:ahyp="http://schemas.microsoft.com/office/drawing/2018/hyperlinkcolor" val="tx"/>
                    </a:ext>
                  </a:extLst>
                </a:hlinkClick>
              </a:rPr>
              <a:t>2009</a:t>
            </a:r>
            <a:r>
              <a:rPr lang="he-IL" sz="1200" b="0" i="0" u="none" strike="noStrike" kern="1200" dirty="0">
                <a:solidFill>
                  <a:schemeClr val="tx1"/>
                </a:solidFill>
                <a:effectLst/>
                <a:latin typeface="+mn-lt"/>
                <a:ea typeface="+mn-ea"/>
                <a:cs typeface="+mn-cs"/>
              </a:rPr>
              <a:t> עד </a:t>
            </a:r>
            <a:r>
              <a:rPr lang="he-IL" sz="1200" b="0" i="0" u="none" strike="noStrike" kern="1200" dirty="0">
                <a:solidFill>
                  <a:schemeClr val="tx1"/>
                </a:solidFill>
                <a:effectLst/>
                <a:latin typeface="+mn-lt"/>
                <a:ea typeface="+mn-ea"/>
                <a:cs typeface="+mn-cs"/>
                <a:hlinkClick r:id="rId21" tooltip="2013">
                  <a:extLst>
                    <a:ext uri="{A12FA001-AC4F-418D-AE19-62706E023703}">
                      <ahyp:hlinkClr xmlns:ahyp="http://schemas.microsoft.com/office/drawing/2018/hyperlinkcolor" val="tx"/>
                    </a:ext>
                  </a:extLst>
                </a:hlinkClick>
              </a:rPr>
              <a:t>2013</a:t>
            </a:r>
            <a:r>
              <a:rPr lang="he-IL" sz="1200" b="0" i="0" u="none" strike="noStrike" kern="1200" dirty="0">
                <a:solidFill>
                  <a:schemeClr val="tx1"/>
                </a:solidFill>
                <a:effectLst/>
                <a:latin typeface="+mn-lt"/>
                <a:ea typeface="+mn-ea"/>
                <a:cs typeface="+mn-cs"/>
              </a:rPr>
              <a:t> כיהנה כמזכירת המדינה של ארצות הברית בממשלו של אובמה.  </a:t>
            </a:r>
          </a:p>
          <a:p>
            <a:r>
              <a:rPr lang="he-IL" sz="1200" b="0" i="0" u="none" strike="noStrike" kern="1200" dirty="0">
                <a:solidFill>
                  <a:schemeClr val="tx1"/>
                </a:solidFill>
                <a:effectLst/>
                <a:latin typeface="+mn-lt"/>
                <a:ea typeface="+mn-ea"/>
                <a:cs typeface="+mn-cs"/>
              </a:rPr>
              <a:t>ב-</a:t>
            </a:r>
            <a:r>
              <a:rPr lang="he-IL" sz="1200" b="0" i="0" u="none" strike="noStrike" kern="1200" dirty="0">
                <a:solidFill>
                  <a:schemeClr val="tx1"/>
                </a:solidFill>
                <a:effectLst/>
                <a:latin typeface="+mn-lt"/>
                <a:ea typeface="+mn-ea"/>
                <a:cs typeface="+mn-cs"/>
                <a:hlinkClick r:id="rId22" tooltip="2016">
                  <a:extLst>
                    <a:ext uri="{A12FA001-AC4F-418D-AE19-62706E023703}">
                      <ahyp:hlinkClr xmlns:ahyp="http://schemas.microsoft.com/office/drawing/2018/hyperlinkcolor" val="tx"/>
                    </a:ext>
                  </a:extLst>
                </a:hlinkClick>
              </a:rPr>
              <a:t>2016</a:t>
            </a:r>
            <a:r>
              <a:rPr lang="he-IL" sz="1200" b="0" i="0" u="none" strike="noStrike" kern="1200" dirty="0">
                <a:solidFill>
                  <a:schemeClr val="tx1"/>
                </a:solidFill>
                <a:effectLst/>
                <a:latin typeface="+mn-lt"/>
                <a:ea typeface="+mn-ea"/>
                <a:cs typeface="+mn-cs"/>
              </a:rPr>
              <a:t> התמודדה קלינטון בשנית בבחירות המקדימות, שבהן גברה על הסנאטור העצמאי </a:t>
            </a:r>
            <a:r>
              <a:rPr lang="he-IL" sz="1200" b="0" i="0" u="none" strike="noStrike" kern="1200" dirty="0">
                <a:solidFill>
                  <a:schemeClr val="tx1"/>
                </a:solidFill>
                <a:effectLst/>
                <a:latin typeface="+mn-lt"/>
                <a:ea typeface="+mn-ea"/>
                <a:cs typeface="+mn-cs"/>
                <a:hlinkClick r:id="rId23" tooltip="ברני סנדרס">
                  <a:extLst>
                    <a:ext uri="{A12FA001-AC4F-418D-AE19-62706E023703}">
                      <ahyp:hlinkClr xmlns:ahyp="http://schemas.microsoft.com/office/drawing/2018/hyperlinkcolor" val="tx"/>
                    </a:ext>
                  </a:extLst>
                </a:hlinkClick>
              </a:rPr>
              <a:t>ברני </a:t>
            </a:r>
            <a:r>
              <a:rPr lang="he-IL" sz="1200" b="0" i="0" u="none" strike="noStrike" kern="1200" dirty="0" err="1">
                <a:solidFill>
                  <a:schemeClr val="tx1"/>
                </a:solidFill>
                <a:effectLst/>
                <a:latin typeface="+mn-lt"/>
                <a:ea typeface="+mn-ea"/>
                <a:cs typeface="+mn-cs"/>
                <a:hlinkClick r:id="rId23" tooltip="ברני סנדרס">
                  <a:extLst>
                    <a:ext uri="{A12FA001-AC4F-418D-AE19-62706E023703}">
                      <ahyp:hlinkClr xmlns:ahyp="http://schemas.microsoft.com/office/drawing/2018/hyperlinkcolor" val="tx"/>
                    </a:ext>
                  </a:extLst>
                </a:hlinkClick>
              </a:rPr>
              <a:t>סנדרס</a:t>
            </a:r>
            <a:r>
              <a:rPr lang="he-IL" sz="1200" b="0" i="0" u="none" strike="noStrike" kern="1200" dirty="0">
                <a:solidFill>
                  <a:schemeClr val="tx1"/>
                </a:solidFill>
                <a:effectLst/>
                <a:latin typeface="+mn-lt"/>
                <a:ea typeface="+mn-ea"/>
                <a:cs typeface="+mn-cs"/>
              </a:rPr>
              <a:t> ונבחרה כמועמדת המפלגה הדמוקרטית לנשיאות ב-28 ביולי. היא הפסידה בבחירות הללו ליריבה ה</a:t>
            </a:r>
            <a:r>
              <a:rPr lang="he-IL" sz="1200" b="0" i="0" u="none" strike="noStrike" kern="1200" dirty="0">
                <a:solidFill>
                  <a:schemeClr val="tx1"/>
                </a:solidFill>
                <a:effectLst/>
                <a:latin typeface="+mn-lt"/>
                <a:ea typeface="+mn-ea"/>
                <a:cs typeface="+mn-cs"/>
                <a:hlinkClick r:id="rId24" tooltip="המפלגה הרפובליקנית">
                  <a:extLst>
                    <a:ext uri="{A12FA001-AC4F-418D-AE19-62706E023703}">
                      <ahyp:hlinkClr xmlns:ahyp="http://schemas.microsoft.com/office/drawing/2018/hyperlinkcolor" val="tx"/>
                    </a:ext>
                  </a:extLst>
                </a:hlinkClick>
              </a:rPr>
              <a:t>רפובליקני</a:t>
            </a:r>
            <a:r>
              <a:rPr lang="he-IL" sz="1200" b="0" i="0" u="none" strike="noStrike" kern="1200" dirty="0">
                <a:solidFill>
                  <a:schemeClr val="tx1"/>
                </a:solidFill>
                <a:effectLst/>
                <a:latin typeface="+mn-lt"/>
                <a:ea typeface="+mn-ea"/>
                <a:cs typeface="+mn-cs"/>
              </a:rPr>
              <a:t>, </a:t>
            </a:r>
            <a:r>
              <a:rPr lang="he-IL" sz="1200" b="0" i="0" u="none" strike="noStrike" kern="1200" dirty="0">
                <a:solidFill>
                  <a:schemeClr val="tx1"/>
                </a:solidFill>
                <a:effectLst/>
                <a:latin typeface="+mn-lt"/>
                <a:ea typeface="+mn-ea"/>
                <a:cs typeface="+mn-cs"/>
                <a:hlinkClick r:id="rId25" tooltip="דונלד טראמפ">
                  <a:extLst>
                    <a:ext uri="{A12FA001-AC4F-418D-AE19-62706E023703}">
                      <ahyp:hlinkClr xmlns:ahyp="http://schemas.microsoft.com/office/drawing/2018/hyperlinkcolor" val="tx"/>
                    </a:ext>
                  </a:extLst>
                </a:hlinkClick>
              </a:rPr>
              <a:t>דונלד </a:t>
            </a:r>
            <a:r>
              <a:rPr lang="he-IL" sz="1200" b="0" i="0" u="none" strike="noStrike" kern="1200" dirty="0" err="1">
                <a:solidFill>
                  <a:schemeClr val="tx1"/>
                </a:solidFill>
                <a:effectLst/>
                <a:latin typeface="+mn-lt"/>
                <a:ea typeface="+mn-ea"/>
                <a:cs typeface="+mn-cs"/>
                <a:hlinkClick r:id="rId25" tooltip="דונלד טראמפ">
                  <a:extLst>
                    <a:ext uri="{A12FA001-AC4F-418D-AE19-62706E023703}">
                      <ahyp:hlinkClr xmlns:ahyp="http://schemas.microsoft.com/office/drawing/2018/hyperlinkcolor" val="tx"/>
                    </a:ext>
                  </a:extLst>
                </a:hlinkClick>
              </a:rPr>
              <a:t>טראמפ</a:t>
            </a:r>
            <a:r>
              <a:rPr lang="he-IL" sz="1200" b="0" i="0" u="none" strike="noStrike" kern="1200" dirty="0">
                <a:solidFill>
                  <a:schemeClr val="tx1"/>
                </a:solidFill>
                <a:effectLst/>
                <a:latin typeface="+mn-lt"/>
                <a:ea typeface="+mn-ea"/>
                <a:cs typeface="+mn-cs"/>
              </a:rPr>
              <a:t>, על אף שזכתה ברוב קולות המצביעים - למעלה מ-65 מיליון קולות, ב-2.8 מיליון יותר </a:t>
            </a:r>
            <a:r>
              <a:rPr lang="he-IL" sz="1200" b="0" i="0" u="none" strike="noStrike" kern="1200" dirty="0" err="1">
                <a:solidFill>
                  <a:schemeClr val="tx1"/>
                </a:solidFill>
                <a:effectLst/>
                <a:latin typeface="+mn-lt"/>
                <a:ea typeface="+mn-ea"/>
                <a:cs typeface="+mn-cs"/>
              </a:rPr>
              <a:t>מטראמפ</a:t>
            </a:r>
            <a:r>
              <a:rPr lang="he-IL" sz="1200" b="0" i="0" u="none" strike="noStrike" kern="1200" dirty="0">
                <a:solidFill>
                  <a:schemeClr val="tx1"/>
                </a:solidFill>
                <a:effectLst/>
                <a:latin typeface="+mn-lt"/>
                <a:ea typeface="+mn-ea"/>
                <a:cs typeface="+mn-cs"/>
              </a:rPr>
              <a:t>. </a:t>
            </a:r>
          </a:p>
          <a:p>
            <a:r>
              <a:rPr lang="he-IL" sz="1200" b="0" i="0" u="none" strike="noStrike" kern="1200" dirty="0">
                <a:solidFill>
                  <a:schemeClr val="tx1"/>
                </a:solidFill>
                <a:effectLst/>
                <a:latin typeface="+mn-lt"/>
                <a:ea typeface="+mn-ea"/>
                <a:cs typeface="+mn-cs"/>
              </a:rPr>
              <a:t>מתנגדיה האשימו אותה ב</a:t>
            </a:r>
            <a:r>
              <a:rPr lang="he-IL" sz="1200" b="0" i="0" u="none" strike="noStrike" kern="1200" dirty="0">
                <a:solidFill>
                  <a:schemeClr val="tx1"/>
                </a:solidFill>
                <a:effectLst/>
                <a:latin typeface="+mn-lt"/>
                <a:ea typeface="+mn-ea"/>
                <a:cs typeface="+mn-cs"/>
                <a:hlinkClick r:id="rId26" tooltip="קשרי הון-שלטון">
                  <a:extLst>
                    <a:ext uri="{A12FA001-AC4F-418D-AE19-62706E023703}">
                      <ahyp:hlinkClr xmlns:ahyp="http://schemas.microsoft.com/office/drawing/2018/hyperlinkcolor" val="tx"/>
                    </a:ext>
                  </a:extLst>
                </a:hlinkClick>
              </a:rPr>
              <a:t>קשרי הון-שלטון</a:t>
            </a:r>
            <a:r>
              <a:rPr lang="he-IL" sz="1200" b="0" i="0" u="none" strike="noStrike" kern="1200" dirty="0">
                <a:solidFill>
                  <a:schemeClr val="tx1"/>
                </a:solidFill>
                <a:effectLst/>
                <a:latin typeface="+mn-lt"/>
                <a:ea typeface="+mn-ea"/>
                <a:cs typeface="+mn-cs"/>
              </a:rPr>
              <a:t> פסולים ובניתוק מהעם האמריקאי, ואילו תומכיה רואים בה סמל </a:t>
            </a:r>
            <a:r>
              <a:rPr lang="he-IL" sz="1200" b="0" i="0" u="none" strike="noStrike" kern="1200" dirty="0">
                <a:solidFill>
                  <a:schemeClr val="tx1"/>
                </a:solidFill>
                <a:effectLst/>
                <a:latin typeface="+mn-lt"/>
                <a:ea typeface="+mn-ea"/>
                <a:cs typeface="+mn-cs"/>
                <a:hlinkClick r:id="rId27" tooltip="פמיניזם">
                  <a:extLst>
                    <a:ext uri="{A12FA001-AC4F-418D-AE19-62706E023703}">
                      <ahyp:hlinkClr xmlns:ahyp="http://schemas.microsoft.com/office/drawing/2018/hyperlinkcolor" val="tx"/>
                    </a:ext>
                  </a:extLst>
                </a:hlinkClick>
              </a:rPr>
              <a:t>פמיניסטי</a:t>
            </a:r>
            <a:r>
              <a:rPr lang="he-IL" sz="1200" b="0" i="0" u="none" strike="noStrike" kern="1200" dirty="0">
                <a:solidFill>
                  <a:schemeClr val="tx1"/>
                </a:solidFill>
                <a:effectLst/>
                <a:latin typeface="+mn-lt"/>
                <a:ea typeface="+mn-ea"/>
                <a:cs typeface="+mn-cs"/>
              </a:rPr>
              <a:t> ומי שתרמה תרומה חשובה לניפוץ </a:t>
            </a:r>
            <a:r>
              <a:rPr lang="he-IL" sz="1200" b="0" i="0" u="none" strike="noStrike" kern="1200" dirty="0">
                <a:solidFill>
                  <a:schemeClr val="tx1"/>
                </a:solidFill>
                <a:effectLst/>
                <a:latin typeface="+mn-lt"/>
                <a:ea typeface="+mn-ea"/>
                <a:cs typeface="+mn-cs"/>
                <a:hlinkClick r:id="rId28" tooltip="תקרת הזכוכית">
                  <a:extLst>
                    <a:ext uri="{A12FA001-AC4F-418D-AE19-62706E023703}">
                      <ahyp:hlinkClr xmlns:ahyp="http://schemas.microsoft.com/office/drawing/2018/hyperlinkcolor" val="tx"/>
                    </a:ext>
                  </a:extLst>
                </a:hlinkClick>
              </a:rPr>
              <a:t>תקרת הזכוכית</a:t>
            </a:r>
            <a:r>
              <a:rPr lang="he-IL" sz="1200" b="0" i="0" u="none" strike="noStrike" kern="1200" dirty="0">
                <a:solidFill>
                  <a:schemeClr val="tx1"/>
                </a:solidFill>
                <a:effectLst/>
                <a:latin typeface="+mn-lt"/>
                <a:ea typeface="+mn-ea"/>
                <a:cs typeface="+mn-cs"/>
              </a:rPr>
              <a:t>. </a:t>
            </a:r>
          </a:p>
          <a:p>
            <a:pPr marL="171450" indent="-171450">
              <a:buFont typeface="Arial" panose="020B0604020202020204" pitchFamily="34" charset="0"/>
              <a:buChar char="•"/>
            </a:pPr>
            <a:endParaRPr lang="he-IL" b="0" dirty="0"/>
          </a:p>
          <a:p>
            <a:pPr marL="171450" indent="-171450">
              <a:buFont typeface="Arial" panose="020B0604020202020204" pitchFamily="34" charset="0"/>
              <a:buChar char="•"/>
            </a:pPr>
            <a:r>
              <a:rPr lang="he-IL" b="1" dirty="0"/>
              <a:t>הראי</a:t>
            </a:r>
            <a:r>
              <a:rPr lang="he-IL" b="0" dirty="0"/>
              <a:t> את הסרטון המתאר את מסעה עד להתמודדות מול דונלד </a:t>
            </a:r>
            <a:r>
              <a:rPr lang="he-IL" b="0" dirty="0" err="1"/>
              <a:t>טראמפ</a:t>
            </a:r>
            <a:r>
              <a:rPr lang="he-IL" b="0" dirty="0"/>
              <a:t> (בה הפסידה לו)</a:t>
            </a:r>
          </a:p>
          <a:p>
            <a:pPr marL="171450" indent="-171450">
              <a:buFont typeface="Arial" panose="020B0604020202020204" pitchFamily="34" charset="0"/>
              <a:buChar char="•"/>
            </a:pPr>
            <a:endParaRPr lang="he-IL" b="0" dirty="0"/>
          </a:p>
          <a:p>
            <a:pPr marL="171450" indent="-171450">
              <a:buFont typeface="Arial" panose="020B0604020202020204" pitchFamily="34" charset="0"/>
              <a:buChar char="•"/>
            </a:pPr>
            <a:endParaRPr lang="he-IL" b="0" dirty="0"/>
          </a:p>
          <a:p>
            <a:pPr marL="171450" indent="-171450">
              <a:buFont typeface="Arial" panose="020B0604020202020204" pitchFamily="34" charset="0"/>
              <a:buChar char="•"/>
            </a:pPr>
            <a:endParaRPr lang="he-IL" b="0" dirty="0"/>
          </a:p>
          <a:p>
            <a:pPr marL="0" indent="0">
              <a:buFont typeface="Arial" panose="020B0604020202020204" pitchFamily="34" charset="0"/>
              <a:buNone/>
            </a:pPr>
            <a:r>
              <a:rPr lang="he-IL" b="0" u="sng" dirty="0"/>
              <a:t>לקריאה נוספת:</a:t>
            </a:r>
          </a:p>
          <a:p>
            <a:pPr marL="0" indent="0">
              <a:buFont typeface="Arial" panose="020B0604020202020204" pitchFamily="34" charset="0"/>
              <a:buNone/>
            </a:pPr>
            <a:r>
              <a:rPr lang="en-US" b="0" dirty="0"/>
              <a:t>https://he.wikipedia.org/wiki/</a:t>
            </a:r>
            <a:r>
              <a:rPr lang="he-IL" b="0" dirty="0" err="1"/>
              <a:t>הילרי_קלינטון</a:t>
            </a:r>
            <a:endParaRPr lang="he-IL" b="0" dirty="0"/>
          </a:p>
          <a:p>
            <a:pPr marL="171450" indent="-171450">
              <a:buFont typeface="Arial" panose="020B0604020202020204" pitchFamily="34" charset="0"/>
              <a:buChar char="•"/>
            </a:pPr>
            <a:endParaRPr lang="he-IL" b="0" dirty="0"/>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14</a:t>
            </a:fld>
            <a:endParaRPr lang="he-IL"/>
          </a:p>
        </p:txBody>
      </p:sp>
    </p:spTree>
    <p:extLst>
      <p:ext uri="{BB962C8B-B14F-4D97-AF65-F5344CB8AC3E}">
        <p14:creationId xmlns:p14="http://schemas.microsoft.com/office/powerpoint/2010/main" val="2531717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למנחה:</a:t>
            </a:r>
            <a:endParaRPr lang="he-IL" dirty="0"/>
          </a:p>
          <a:p>
            <a:pPr marL="171450" indent="-171450">
              <a:buFont typeface="Arial" panose="020B0604020202020204" pitchFamily="34" charset="0"/>
              <a:buChar char="•"/>
            </a:pPr>
            <a:r>
              <a:rPr lang="he-IL" b="1" dirty="0"/>
              <a:t>ספרי </a:t>
            </a:r>
            <a:r>
              <a:rPr lang="he-IL" b="0" dirty="0"/>
              <a:t>מעט על אלן ג'ונסון </a:t>
            </a:r>
            <a:r>
              <a:rPr lang="he-IL" b="0" dirty="0" err="1"/>
              <a:t>סירליף</a:t>
            </a:r>
            <a:r>
              <a:rPr lang="he-IL" b="0" dirty="0"/>
              <a:t>:</a:t>
            </a:r>
          </a:p>
          <a:p>
            <a:r>
              <a:rPr lang="he-IL" sz="1200" b="1" i="0" u="none" strike="noStrike" kern="1200" dirty="0">
                <a:solidFill>
                  <a:schemeClr val="tx1"/>
                </a:solidFill>
                <a:effectLst/>
                <a:latin typeface="+mn-lt"/>
                <a:ea typeface="+mn-ea"/>
                <a:cs typeface="+mn-cs"/>
              </a:rPr>
              <a:t>רפובליקת ליבריה</a:t>
            </a:r>
            <a:r>
              <a:rPr lang="he-IL" sz="1200" b="0" i="0" u="none" strike="noStrike" kern="1200" dirty="0">
                <a:solidFill>
                  <a:schemeClr val="tx1"/>
                </a:solidFill>
                <a:effectLst/>
                <a:latin typeface="+mn-lt"/>
                <a:ea typeface="+mn-ea"/>
                <a:cs typeface="+mn-cs"/>
              </a:rPr>
              <a:t> היא מדינה בחוף המערבי של </a:t>
            </a:r>
            <a:r>
              <a:rPr lang="he-IL" sz="1200" b="0" i="0" u="none" strike="noStrike" kern="1200" dirty="0">
                <a:solidFill>
                  <a:schemeClr val="tx1"/>
                </a:solidFill>
                <a:effectLst/>
                <a:latin typeface="+mn-lt"/>
                <a:ea typeface="+mn-ea"/>
                <a:cs typeface="+mn-cs"/>
                <a:hlinkClick r:id="rId3" tooltip="אפריקה">
                  <a:extLst>
                    <a:ext uri="{A12FA001-AC4F-418D-AE19-62706E023703}">
                      <ahyp:hlinkClr xmlns:ahyp="http://schemas.microsoft.com/office/drawing/2018/hyperlinkcolor" val="tx"/>
                    </a:ext>
                  </a:extLst>
                </a:hlinkClick>
              </a:rPr>
              <a:t>אפריקה</a:t>
            </a:r>
            <a:r>
              <a:rPr lang="he-IL" sz="1200" b="0" i="0" u="none" strike="noStrike" kern="1200" dirty="0">
                <a:solidFill>
                  <a:schemeClr val="tx1"/>
                </a:solidFill>
                <a:effectLst/>
                <a:latin typeface="+mn-lt"/>
                <a:ea typeface="+mn-ea"/>
                <a:cs typeface="+mn-cs"/>
              </a:rPr>
              <a:t>. </a:t>
            </a:r>
          </a:p>
          <a:p>
            <a:r>
              <a:rPr lang="he-IL" sz="1200" b="0" i="0" u="none" strike="noStrike" kern="1200" dirty="0">
                <a:solidFill>
                  <a:schemeClr val="tx1"/>
                </a:solidFill>
                <a:effectLst/>
                <a:latin typeface="+mn-lt"/>
                <a:ea typeface="+mn-ea"/>
                <a:cs typeface="+mn-cs"/>
              </a:rPr>
              <a:t>מדינת ליבריה הוקמה בשנת </a:t>
            </a:r>
            <a:r>
              <a:rPr lang="he-IL" sz="1200" b="0" i="0" u="none" strike="noStrike" kern="1200" dirty="0">
                <a:solidFill>
                  <a:schemeClr val="tx1"/>
                </a:solidFill>
                <a:effectLst/>
                <a:latin typeface="+mn-lt"/>
                <a:ea typeface="+mn-ea"/>
                <a:cs typeface="+mn-cs"/>
                <a:hlinkClick r:id="rId4" tooltip="1847">
                  <a:extLst>
                    <a:ext uri="{A12FA001-AC4F-418D-AE19-62706E023703}">
                      <ahyp:hlinkClr xmlns:ahyp="http://schemas.microsoft.com/office/drawing/2018/hyperlinkcolor" val="tx"/>
                    </a:ext>
                  </a:extLst>
                </a:hlinkClick>
              </a:rPr>
              <a:t>1847</a:t>
            </a:r>
            <a:r>
              <a:rPr lang="he-IL" sz="1200" b="0" i="0" u="none" strike="noStrike" kern="1200" dirty="0">
                <a:solidFill>
                  <a:schemeClr val="tx1"/>
                </a:solidFill>
                <a:effectLst/>
                <a:latin typeface="+mn-lt"/>
                <a:ea typeface="+mn-ea"/>
                <a:cs typeface="+mn-cs"/>
              </a:rPr>
              <a:t> על ידי </a:t>
            </a:r>
            <a:r>
              <a:rPr lang="he-IL" sz="1200" b="0" i="0" u="none" strike="noStrike" kern="1200" dirty="0">
                <a:solidFill>
                  <a:schemeClr val="tx1"/>
                </a:solidFill>
                <a:effectLst/>
                <a:latin typeface="+mn-lt"/>
                <a:ea typeface="+mn-ea"/>
                <a:cs typeface="+mn-cs"/>
                <a:hlinkClick r:id="rId5" tooltip="עבדות בארצות הברית">
                  <a:extLst>
                    <a:ext uri="{A12FA001-AC4F-418D-AE19-62706E023703}">
                      <ahyp:hlinkClr xmlns:ahyp="http://schemas.microsoft.com/office/drawing/2018/hyperlinkcolor" val="tx"/>
                    </a:ext>
                  </a:extLst>
                </a:hlinkClick>
              </a:rPr>
              <a:t>עבדים</a:t>
            </a:r>
            <a:r>
              <a:rPr lang="he-IL" sz="1200" b="0" i="0" u="none" strike="noStrike" kern="1200" dirty="0">
                <a:solidFill>
                  <a:schemeClr val="tx1"/>
                </a:solidFill>
                <a:effectLst/>
                <a:latin typeface="+mn-lt"/>
                <a:ea typeface="+mn-ea"/>
                <a:cs typeface="+mn-cs"/>
              </a:rPr>
              <a:t> משוחררים מ</a:t>
            </a:r>
            <a:r>
              <a:rPr lang="he-IL" sz="1200" b="0" i="0" u="none" strike="noStrike" kern="1200" dirty="0">
                <a:solidFill>
                  <a:schemeClr val="tx1"/>
                </a:solidFill>
                <a:effectLst/>
                <a:latin typeface="+mn-lt"/>
                <a:ea typeface="+mn-ea"/>
                <a:cs typeface="+mn-cs"/>
                <a:hlinkClick r:id="rId6" tooltip="ארצות הברית">
                  <a:extLst>
                    <a:ext uri="{A12FA001-AC4F-418D-AE19-62706E023703}">
                      <ahyp:hlinkClr xmlns:ahyp="http://schemas.microsoft.com/office/drawing/2018/hyperlinkcolor" val="tx"/>
                    </a:ext>
                  </a:extLst>
                </a:hlinkClick>
              </a:rPr>
              <a:t>ארצות הברית</a:t>
            </a:r>
            <a:r>
              <a:rPr lang="he-IL" sz="1200" b="0" i="0" u="none" strike="noStrike" kern="1200" dirty="0">
                <a:solidFill>
                  <a:schemeClr val="tx1"/>
                </a:solidFill>
                <a:effectLst/>
                <a:latin typeface="+mn-lt"/>
                <a:ea typeface="+mn-ea"/>
                <a:cs typeface="+mn-cs"/>
              </a:rPr>
              <a:t> שיושבו בה. למרות זאת, צאצאיהם מהווים כיום רק 2.5% מהאוכלוסייה (המונה כ-4 מיליון תושבים), ואילו 95% מהתושבים הם בני שבטים מקומיים. </a:t>
            </a:r>
          </a:p>
          <a:p>
            <a:r>
              <a:rPr lang="he-IL" sz="1200" b="0" i="0" u="none" strike="noStrike" kern="1200" dirty="0">
                <a:solidFill>
                  <a:schemeClr val="tx1"/>
                </a:solidFill>
                <a:effectLst/>
                <a:latin typeface="+mn-lt"/>
                <a:ea typeface="+mn-ea"/>
                <a:cs typeface="+mn-cs"/>
              </a:rPr>
              <a:t>שני העשורים האחרונים של המאה העשרים, בישרו לליבריה חוסר יציבות בדמות הפיכות צבאיות ושתי מלחמות אזרחים.</a:t>
            </a:r>
          </a:p>
          <a:p>
            <a:r>
              <a:rPr lang="he-IL" sz="1200" b="0" i="0" u="none" strike="noStrike" kern="1200" dirty="0">
                <a:solidFill>
                  <a:schemeClr val="tx1"/>
                </a:solidFill>
                <a:effectLst/>
                <a:latin typeface="+mn-lt"/>
                <a:ea typeface="+mn-ea"/>
                <a:cs typeface="+mn-cs"/>
              </a:rPr>
              <a:t>ב-</a:t>
            </a:r>
            <a:r>
              <a:rPr lang="he-IL" sz="1200" b="0" i="0" u="none" strike="noStrike" kern="1200" dirty="0">
                <a:solidFill>
                  <a:schemeClr val="tx1"/>
                </a:solidFill>
                <a:effectLst/>
                <a:latin typeface="+mn-lt"/>
                <a:ea typeface="+mn-ea"/>
                <a:cs typeface="+mn-cs"/>
                <a:hlinkClick r:id="rId7" tooltip="1997">
                  <a:extLst>
                    <a:ext uri="{A12FA001-AC4F-418D-AE19-62706E023703}">
                      <ahyp:hlinkClr xmlns:ahyp="http://schemas.microsoft.com/office/drawing/2018/hyperlinkcolor" val="tx"/>
                    </a:ext>
                  </a:extLst>
                </a:hlinkClick>
              </a:rPr>
              <a:t>1997</a:t>
            </a:r>
            <a:r>
              <a:rPr lang="he-IL" sz="1200" b="0" i="0" u="none" strike="noStrike" kern="1200" dirty="0">
                <a:solidFill>
                  <a:schemeClr val="tx1"/>
                </a:solidFill>
                <a:effectLst/>
                <a:latin typeface="+mn-lt"/>
                <a:ea typeface="+mn-ea"/>
                <a:cs typeface="+mn-cs"/>
              </a:rPr>
              <a:t> נערכו בליבריה </a:t>
            </a:r>
            <a:r>
              <a:rPr lang="he-IL" sz="1200" b="0" i="0" u="none" strike="noStrike" kern="1200" dirty="0">
                <a:solidFill>
                  <a:schemeClr val="tx1"/>
                </a:solidFill>
                <a:effectLst/>
                <a:latin typeface="+mn-lt"/>
                <a:ea typeface="+mn-ea"/>
                <a:cs typeface="+mn-cs"/>
                <a:hlinkClick r:id="rId8" tooltip="בחירות">
                  <a:extLst>
                    <a:ext uri="{A12FA001-AC4F-418D-AE19-62706E023703}">
                      <ahyp:hlinkClr xmlns:ahyp="http://schemas.microsoft.com/office/drawing/2018/hyperlinkcolor" val="tx"/>
                    </a:ext>
                  </a:extLst>
                </a:hlinkClick>
              </a:rPr>
              <a:t>בחירות</a:t>
            </a:r>
            <a:r>
              <a:rPr lang="he-IL" sz="1200" b="0" i="0" u="none" strike="noStrike" kern="1200" dirty="0">
                <a:solidFill>
                  <a:schemeClr val="tx1"/>
                </a:solidFill>
                <a:effectLst/>
                <a:latin typeface="+mn-lt"/>
                <a:ea typeface="+mn-ea"/>
                <a:cs typeface="+mn-cs"/>
              </a:rPr>
              <a:t>, בהן נבחר טיילור לנשיא המדינה. </a:t>
            </a:r>
            <a:r>
              <a:rPr lang="he-IL" sz="1200" b="0" i="0" u="none" strike="noStrike" kern="1200" dirty="0">
                <a:solidFill>
                  <a:schemeClr val="tx1"/>
                </a:solidFill>
                <a:effectLst/>
                <a:latin typeface="+mn-lt"/>
                <a:ea typeface="+mn-ea"/>
                <a:cs typeface="+mn-cs"/>
                <a:hlinkClick r:id="rId9" tooltip="אלן ג'ונסון-סירליף">
                  <a:extLst>
                    <a:ext uri="{A12FA001-AC4F-418D-AE19-62706E023703}">
                      <ahyp:hlinkClr xmlns:ahyp="http://schemas.microsoft.com/office/drawing/2018/hyperlinkcolor" val="tx"/>
                    </a:ext>
                  </a:extLst>
                </a:hlinkClick>
              </a:rPr>
              <a:t>אלן ג'ונסון-</a:t>
            </a:r>
            <a:r>
              <a:rPr lang="he-IL" sz="1200" b="0" i="0" u="none" strike="noStrike" kern="1200" dirty="0" err="1">
                <a:solidFill>
                  <a:schemeClr val="tx1"/>
                </a:solidFill>
                <a:effectLst/>
                <a:latin typeface="+mn-lt"/>
                <a:ea typeface="+mn-ea"/>
                <a:cs typeface="+mn-cs"/>
                <a:hlinkClick r:id="rId9" tooltip="אלן ג'ונסון-סירליף">
                  <a:extLst>
                    <a:ext uri="{A12FA001-AC4F-418D-AE19-62706E023703}">
                      <ahyp:hlinkClr xmlns:ahyp="http://schemas.microsoft.com/office/drawing/2018/hyperlinkcolor" val="tx"/>
                    </a:ext>
                  </a:extLst>
                </a:hlinkClick>
              </a:rPr>
              <a:t>סירליף</a:t>
            </a:r>
            <a:r>
              <a:rPr lang="he-IL" sz="1200" b="0" i="0" u="none" strike="noStrike" kern="1200" dirty="0">
                <a:solidFill>
                  <a:schemeClr val="tx1"/>
                </a:solidFill>
                <a:effectLst/>
                <a:latin typeface="+mn-lt"/>
                <a:ea typeface="+mn-ea"/>
                <a:cs typeface="+mn-cs"/>
              </a:rPr>
              <a:t> שהתייצבה מולו נאלצה לגלות לארצות הברית, לאחר שטיילור האשים אותה בבגידה במדינה. ב-2003 הושג הסכם שלום לסיום מלחמת האזרחים בליבריה. </a:t>
            </a:r>
            <a:r>
              <a:rPr lang="he-IL" sz="1200" b="0" i="0" u="none" strike="noStrike" kern="1200" dirty="0">
                <a:solidFill>
                  <a:schemeClr val="tx1"/>
                </a:solidFill>
                <a:effectLst/>
                <a:latin typeface="+mn-lt"/>
                <a:ea typeface="+mn-ea"/>
                <a:cs typeface="+mn-cs"/>
                <a:hlinkClick r:id="rId10" tooltip="23 בנובמבר">
                  <a:extLst>
                    <a:ext uri="{A12FA001-AC4F-418D-AE19-62706E023703}">
                      <ahyp:hlinkClr xmlns:ahyp="http://schemas.microsoft.com/office/drawing/2018/hyperlinkcolor" val="tx"/>
                    </a:ext>
                  </a:extLst>
                </a:hlinkClick>
              </a:rPr>
              <a:t>ב-</a:t>
            </a:r>
            <a:r>
              <a:rPr lang="he-IL" sz="1200" b="0" i="0" u="none" strike="noStrike" kern="1200" dirty="0">
                <a:solidFill>
                  <a:schemeClr val="tx1"/>
                </a:solidFill>
                <a:effectLst/>
                <a:latin typeface="+mn-lt"/>
                <a:ea typeface="+mn-ea"/>
                <a:cs typeface="+mn-cs"/>
              </a:rPr>
              <a:t> </a:t>
            </a:r>
            <a:r>
              <a:rPr lang="he-IL" sz="1200" b="0" i="0" u="none" strike="noStrike" kern="1200" dirty="0">
                <a:solidFill>
                  <a:schemeClr val="tx1"/>
                </a:solidFill>
                <a:effectLst/>
                <a:latin typeface="+mn-lt"/>
                <a:ea typeface="+mn-ea"/>
                <a:cs typeface="+mn-cs"/>
                <a:hlinkClick r:id="rId11" tooltip="2005">
                  <a:extLst>
                    <a:ext uri="{A12FA001-AC4F-418D-AE19-62706E023703}">
                      <ahyp:hlinkClr xmlns:ahyp="http://schemas.microsoft.com/office/drawing/2018/hyperlinkcolor" val="tx"/>
                    </a:ext>
                  </a:extLst>
                </a:hlinkClick>
              </a:rPr>
              <a:t>2005</a:t>
            </a:r>
            <a:r>
              <a:rPr lang="he-IL" sz="1200" b="0" i="0" u="none" strike="noStrike" kern="1200" dirty="0">
                <a:solidFill>
                  <a:schemeClr val="tx1"/>
                </a:solidFill>
                <a:effectLst/>
                <a:latin typeface="+mn-lt"/>
                <a:ea typeface="+mn-ea"/>
                <a:cs typeface="+mn-cs"/>
              </a:rPr>
              <a:t> נערכו בליבריה בחירות </a:t>
            </a:r>
            <a:r>
              <a:rPr lang="he-IL" sz="1200" b="0" i="0" u="none" strike="noStrike" kern="1200" dirty="0">
                <a:solidFill>
                  <a:schemeClr val="tx1"/>
                </a:solidFill>
                <a:effectLst/>
                <a:latin typeface="+mn-lt"/>
                <a:ea typeface="+mn-ea"/>
                <a:cs typeface="+mn-cs"/>
                <a:hlinkClick r:id="rId12" tooltip="דמוקרטיה">
                  <a:extLst>
                    <a:ext uri="{A12FA001-AC4F-418D-AE19-62706E023703}">
                      <ahyp:hlinkClr xmlns:ahyp="http://schemas.microsoft.com/office/drawing/2018/hyperlinkcolor" val="tx"/>
                    </a:ext>
                  </a:extLst>
                </a:hlinkClick>
              </a:rPr>
              <a:t>דמוקרטיות</a:t>
            </a:r>
            <a:r>
              <a:rPr lang="he-IL" sz="1200" b="0" i="0" u="none" strike="noStrike" kern="1200" dirty="0">
                <a:solidFill>
                  <a:schemeClr val="tx1"/>
                </a:solidFill>
                <a:effectLst/>
                <a:latin typeface="+mn-lt"/>
                <a:ea typeface="+mn-ea"/>
                <a:cs typeface="+mn-cs"/>
              </a:rPr>
              <a:t>, בהן ניצחה אלן ג'ונסון-</a:t>
            </a:r>
            <a:r>
              <a:rPr lang="he-IL" sz="1200" b="0" i="0" u="none" strike="noStrike" kern="1200" dirty="0" err="1">
                <a:solidFill>
                  <a:schemeClr val="tx1"/>
                </a:solidFill>
                <a:effectLst/>
                <a:latin typeface="+mn-lt"/>
                <a:ea typeface="+mn-ea"/>
                <a:cs typeface="+mn-cs"/>
              </a:rPr>
              <a:t>סירליף</a:t>
            </a:r>
            <a:r>
              <a:rPr lang="he-IL" sz="1200" b="0" i="0" u="none" strike="noStrike" kern="1200" dirty="0">
                <a:solidFill>
                  <a:schemeClr val="tx1"/>
                </a:solidFill>
                <a:effectLst/>
                <a:latin typeface="+mn-lt"/>
                <a:ea typeface="+mn-ea"/>
                <a:cs typeface="+mn-cs"/>
              </a:rPr>
              <a:t>. בכך הייתה ג'ונסון-</a:t>
            </a:r>
            <a:r>
              <a:rPr lang="he-IL" sz="1200" b="0" i="0" u="none" strike="noStrike" kern="1200" dirty="0" err="1">
                <a:solidFill>
                  <a:schemeClr val="tx1"/>
                </a:solidFill>
                <a:effectLst/>
                <a:latin typeface="+mn-lt"/>
                <a:ea typeface="+mn-ea"/>
                <a:cs typeface="+mn-cs"/>
              </a:rPr>
              <a:t>סירליף</a:t>
            </a:r>
            <a:r>
              <a:rPr lang="he-IL" sz="1200" b="0" i="0" u="none" strike="noStrike" kern="1200" dirty="0">
                <a:solidFill>
                  <a:schemeClr val="tx1"/>
                </a:solidFill>
                <a:effectLst/>
                <a:latin typeface="+mn-lt"/>
                <a:ea typeface="+mn-ea"/>
                <a:cs typeface="+mn-cs"/>
              </a:rPr>
              <a:t> לאישה הראשונה ב</a:t>
            </a:r>
            <a:r>
              <a:rPr lang="he-IL" sz="1200" b="0" i="0" u="none" strike="noStrike" kern="1200" dirty="0">
                <a:solidFill>
                  <a:schemeClr val="tx1"/>
                </a:solidFill>
                <a:effectLst/>
                <a:latin typeface="+mn-lt"/>
                <a:ea typeface="+mn-ea"/>
                <a:cs typeface="+mn-cs"/>
                <a:hlinkClick r:id="rId3" tooltip="אפריקה">
                  <a:extLst>
                    <a:ext uri="{A12FA001-AC4F-418D-AE19-62706E023703}">
                      <ahyp:hlinkClr xmlns:ahyp="http://schemas.microsoft.com/office/drawing/2018/hyperlinkcolor" val="tx"/>
                    </a:ext>
                  </a:extLst>
                </a:hlinkClick>
              </a:rPr>
              <a:t>אפריקה</a:t>
            </a:r>
            <a:r>
              <a:rPr lang="he-IL" sz="1200" b="0" i="0" u="none" strike="noStrike" kern="1200" dirty="0">
                <a:solidFill>
                  <a:schemeClr val="tx1"/>
                </a:solidFill>
                <a:effectLst/>
                <a:latin typeface="+mn-lt"/>
                <a:ea typeface="+mn-ea"/>
                <a:cs typeface="+mn-cs"/>
              </a:rPr>
              <a:t> שנבחרה לראשות מדינה. </a:t>
            </a:r>
          </a:p>
          <a:p>
            <a:r>
              <a:rPr lang="he-IL" sz="1200" b="0" i="0" u="none" strike="noStrike" kern="1200" dirty="0">
                <a:solidFill>
                  <a:schemeClr val="tx1"/>
                </a:solidFill>
                <a:effectLst/>
                <a:latin typeface="+mn-lt"/>
                <a:ea typeface="+mn-ea"/>
                <a:cs typeface="+mn-cs"/>
              </a:rPr>
              <a:t>אלן ג'ונסון-</a:t>
            </a:r>
            <a:r>
              <a:rPr lang="he-IL" sz="1200" b="0" i="0" u="none" strike="noStrike" kern="1200" dirty="0" err="1">
                <a:solidFill>
                  <a:schemeClr val="tx1"/>
                </a:solidFill>
                <a:effectLst/>
                <a:latin typeface="+mn-lt"/>
                <a:ea typeface="+mn-ea"/>
                <a:cs typeface="+mn-cs"/>
              </a:rPr>
              <a:t>סירליף</a:t>
            </a:r>
            <a:r>
              <a:rPr lang="he-IL" sz="1200" b="0" i="0" u="none" strike="noStrike" kern="1200" dirty="0">
                <a:solidFill>
                  <a:schemeClr val="tx1"/>
                </a:solidFill>
                <a:effectLst/>
                <a:latin typeface="+mn-lt"/>
                <a:ea typeface="+mn-ea"/>
                <a:cs typeface="+mn-cs"/>
              </a:rPr>
              <a:t> מכונה בפני תומכיה "אשת הברזל", כפי שכונתה בשעתה </a:t>
            </a:r>
            <a:r>
              <a:rPr lang="he-IL" sz="1200" b="0" i="0" u="none" strike="noStrike" kern="1200" dirty="0">
                <a:solidFill>
                  <a:schemeClr val="tx1"/>
                </a:solidFill>
                <a:effectLst/>
                <a:latin typeface="+mn-lt"/>
                <a:ea typeface="+mn-ea"/>
                <a:cs typeface="+mn-cs"/>
                <a:hlinkClick r:id="rId13" tooltip="ראש ממשלת בריטניה">
                  <a:extLst>
                    <a:ext uri="{A12FA001-AC4F-418D-AE19-62706E023703}">
                      <ahyp:hlinkClr xmlns:ahyp="http://schemas.microsoft.com/office/drawing/2018/hyperlinkcolor" val="tx"/>
                    </a:ext>
                  </a:extLst>
                </a:hlinkClick>
              </a:rPr>
              <a:t>ראש ממשלת בריטניה</a:t>
            </a:r>
            <a:r>
              <a:rPr lang="he-IL" sz="1200" b="0" i="0" u="none" strike="noStrike" kern="1200" dirty="0">
                <a:solidFill>
                  <a:schemeClr val="tx1"/>
                </a:solidFill>
                <a:effectLst/>
                <a:latin typeface="+mn-lt"/>
                <a:ea typeface="+mn-ea"/>
                <a:cs typeface="+mn-cs"/>
              </a:rPr>
              <a:t>, </a:t>
            </a:r>
            <a:r>
              <a:rPr lang="he-IL" sz="1200" b="0" i="0" u="none" strike="noStrike" kern="1200" dirty="0">
                <a:solidFill>
                  <a:schemeClr val="tx1"/>
                </a:solidFill>
                <a:effectLst/>
                <a:latin typeface="+mn-lt"/>
                <a:ea typeface="+mn-ea"/>
                <a:cs typeface="+mn-cs"/>
                <a:hlinkClick r:id="rId14" tooltip="מרגרט תאצ'ר">
                  <a:extLst>
                    <a:ext uri="{A12FA001-AC4F-418D-AE19-62706E023703}">
                      <ahyp:hlinkClr xmlns:ahyp="http://schemas.microsoft.com/office/drawing/2018/hyperlinkcolor" val="tx"/>
                    </a:ext>
                  </a:extLst>
                </a:hlinkClick>
              </a:rPr>
              <a:t>מרגרט </a:t>
            </a:r>
            <a:r>
              <a:rPr lang="he-IL" sz="1200" b="0" i="0" u="none" strike="noStrike" kern="1200" dirty="0" err="1">
                <a:solidFill>
                  <a:schemeClr val="tx1"/>
                </a:solidFill>
                <a:effectLst/>
                <a:latin typeface="+mn-lt"/>
                <a:ea typeface="+mn-ea"/>
                <a:cs typeface="+mn-cs"/>
                <a:hlinkClick r:id="rId14" tooltip="מרגרט תאצ'ר">
                  <a:extLst>
                    <a:ext uri="{A12FA001-AC4F-418D-AE19-62706E023703}">
                      <ahyp:hlinkClr xmlns:ahyp="http://schemas.microsoft.com/office/drawing/2018/hyperlinkcolor" val="tx"/>
                    </a:ext>
                  </a:extLst>
                </a:hlinkClick>
              </a:rPr>
              <a:t>תאצ'ר</a:t>
            </a:r>
            <a:r>
              <a:rPr lang="he-IL" sz="1200" b="0" i="0" u="none" strike="noStrike" kern="1200" dirty="0">
                <a:solidFill>
                  <a:schemeClr val="tx1"/>
                </a:solidFill>
                <a:effectLst/>
                <a:latin typeface="+mn-lt"/>
                <a:ea typeface="+mn-ea"/>
                <a:cs typeface="+mn-cs"/>
              </a:rPr>
              <a:t>. </a:t>
            </a:r>
            <a:r>
              <a:rPr lang="he-IL" sz="1200" b="0" i="0" u="none" strike="noStrike" kern="1200" dirty="0">
                <a:solidFill>
                  <a:schemeClr val="tx1"/>
                </a:solidFill>
                <a:effectLst/>
                <a:latin typeface="+mn-lt"/>
                <a:ea typeface="+mn-ea"/>
                <a:cs typeface="+mn-cs"/>
                <a:hlinkClick r:id="rId15" tooltip="כלכלנית">
                  <a:extLst>
                    <a:ext uri="{A12FA001-AC4F-418D-AE19-62706E023703}">
                      <ahyp:hlinkClr xmlns:ahyp="http://schemas.microsoft.com/office/drawing/2018/hyperlinkcolor" val="tx"/>
                    </a:ext>
                  </a:extLst>
                </a:hlinkClick>
              </a:rPr>
              <a:t>כלכלנית</a:t>
            </a:r>
            <a:r>
              <a:rPr lang="he-IL" sz="1200" b="0" i="0" u="none" strike="noStrike" kern="1200" dirty="0">
                <a:solidFill>
                  <a:schemeClr val="tx1"/>
                </a:solidFill>
                <a:effectLst/>
                <a:latin typeface="+mn-lt"/>
                <a:ea typeface="+mn-ea"/>
                <a:cs typeface="+mn-cs"/>
              </a:rPr>
              <a:t> בהכשרתה. זכתה, יחד עם שתי נשים נוספות, ב</a:t>
            </a:r>
            <a:r>
              <a:rPr lang="he-IL" sz="1200" b="0" i="0" u="none" strike="noStrike" kern="1200" dirty="0">
                <a:solidFill>
                  <a:schemeClr val="tx1"/>
                </a:solidFill>
                <a:effectLst/>
                <a:latin typeface="+mn-lt"/>
                <a:ea typeface="+mn-ea"/>
                <a:cs typeface="+mn-cs"/>
                <a:hlinkClick r:id="rId16" tooltip="פרס נובל לשלום">
                  <a:extLst>
                    <a:ext uri="{A12FA001-AC4F-418D-AE19-62706E023703}">
                      <ahyp:hlinkClr xmlns:ahyp="http://schemas.microsoft.com/office/drawing/2018/hyperlinkcolor" val="tx"/>
                    </a:ext>
                  </a:extLst>
                </a:hlinkClick>
              </a:rPr>
              <a:t>פרס נובל לשלום</a:t>
            </a:r>
            <a:r>
              <a:rPr lang="he-IL" sz="1200" b="0" i="0" u="none" strike="noStrike" kern="1200" dirty="0">
                <a:solidFill>
                  <a:schemeClr val="tx1"/>
                </a:solidFill>
                <a:effectLst/>
                <a:latin typeface="+mn-lt"/>
                <a:ea typeface="+mn-ea"/>
                <a:cs typeface="+mn-cs"/>
              </a:rPr>
              <a:t> לשנת </a:t>
            </a:r>
            <a:r>
              <a:rPr lang="he-IL" sz="1200" b="0" i="0" u="none" strike="noStrike" kern="1200" dirty="0">
                <a:solidFill>
                  <a:schemeClr val="tx1"/>
                </a:solidFill>
                <a:effectLst/>
                <a:latin typeface="+mn-lt"/>
                <a:ea typeface="+mn-ea"/>
                <a:cs typeface="+mn-cs"/>
                <a:hlinkClick r:id="rId17">
                  <a:extLst>
                    <a:ext uri="{A12FA001-AC4F-418D-AE19-62706E023703}">
                      <ahyp:hlinkClr xmlns:ahyp="http://schemas.microsoft.com/office/drawing/2018/hyperlinkcolor" val="tx"/>
                    </a:ext>
                  </a:extLst>
                </a:hlinkClick>
              </a:rPr>
              <a:t>2011</a:t>
            </a:r>
            <a:r>
              <a:rPr lang="he-IL" sz="1200" b="0" i="0" u="none" strike="noStrike" kern="1200" dirty="0">
                <a:solidFill>
                  <a:schemeClr val="tx1"/>
                </a:solidFill>
                <a:effectLst/>
                <a:latin typeface="+mn-lt"/>
                <a:ea typeface="+mn-ea"/>
                <a:cs typeface="+mn-cs"/>
              </a:rPr>
              <a:t>, על מאמציה להענקת שוויון זכויות לנשים ומאבקה לקידום זכויות האדם.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kern="1200" dirty="0">
                <a:solidFill>
                  <a:schemeClr val="tx1"/>
                </a:solidFill>
                <a:effectLst/>
                <a:latin typeface="+mn-lt"/>
                <a:ea typeface="+mn-ea"/>
                <a:cs typeface="+mn-cs"/>
              </a:rPr>
              <a:t>ג'ונסון-</a:t>
            </a:r>
            <a:r>
              <a:rPr lang="he-IL" sz="1200" b="0" i="0" u="none" strike="noStrike" kern="1200" dirty="0" err="1">
                <a:solidFill>
                  <a:schemeClr val="tx1"/>
                </a:solidFill>
                <a:effectLst/>
                <a:latin typeface="+mn-lt"/>
                <a:ea typeface="+mn-ea"/>
                <a:cs typeface="+mn-cs"/>
              </a:rPr>
              <a:t>סירליף</a:t>
            </a:r>
            <a:r>
              <a:rPr lang="he-IL" sz="1200" b="0" i="0" u="none" strike="noStrike" kern="1200" dirty="0">
                <a:solidFill>
                  <a:schemeClr val="tx1"/>
                </a:solidFill>
                <a:effectLst/>
                <a:latin typeface="+mn-lt"/>
                <a:ea typeface="+mn-ea"/>
                <a:cs typeface="+mn-cs"/>
              </a:rPr>
              <a:t> נישאה בגיל 17 והתגרשה בשנת 61. גרושה ואם לארבעה בנים.</a:t>
            </a:r>
          </a:p>
          <a:p>
            <a:endParaRPr lang="he-IL" b="0" dirty="0"/>
          </a:p>
          <a:p>
            <a:pPr marL="171450" indent="-171450">
              <a:buFont typeface="Arial" panose="020B0604020202020204" pitchFamily="34" charset="0"/>
              <a:buChar char="•"/>
            </a:pPr>
            <a:endParaRPr lang="he-IL" b="0" dirty="0"/>
          </a:p>
          <a:p>
            <a:pPr marL="171450" indent="-171450">
              <a:buFont typeface="Arial" panose="020B0604020202020204" pitchFamily="34" charset="0"/>
              <a:buChar char="•"/>
            </a:pPr>
            <a:endParaRPr lang="he-IL" b="0" dirty="0"/>
          </a:p>
          <a:p>
            <a:pPr marL="0" indent="0">
              <a:buFont typeface="Arial" panose="020B0604020202020204" pitchFamily="34" charset="0"/>
              <a:buNone/>
            </a:pPr>
            <a:r>
              <a:rPr lang="he-IL" b="0" u="sng" dirty="0"/>
              <a:t>לקריאה נוספת:</a:t>
            </a:r>
          </a:p>
          <a:p>
            <a:pPr marL="0" indent="0">
              <a:buFont typeface="Arial" panose="020B0604020202020204" pitchFamily="34" charset="0"/>
              <a:buNone/>
            </a:pPr>
            <a:r>
              <a:rPr lang="en-US" b="0" dirty="0"/>
              <a:t>https://he.wikipedia.org/wiki/</a:t>
            </a:r>
            <a:r>
              <a:rPr lang="he-IL" b="0" dirty="0"/>
              <a:t>ג%27סינדה_ארדרן</a:t>
            </a:r>
          </a:p>
          <a:p>
            <a:pPr marL="171450" indent="-171450">
              <a:buFont typeface="Arial" panose="020B0604020202020204" pitchFamily="34" charset="0"/>
              <a:buChar char="•"/>
            </a:pPr>
            <a:endParaRPr lang="he-IL" b="0" dirty="0"/>
          </a:p>
          <a:p>
            <a:pPr marL="171450" indent="-171450">
              <a:buFont typeface="Arial" panose="020B0604020202020204" pitchFamily="34" charset="0"/>
              <a:buChar char="•"/>
            </a:pPr>
            <a:endParaRPr lang="he-IL" b="0" dirty="0"/>
          </a:p>
          <a:p>
            <a:pPr marL="171450" indent="-171450">
              <a:buFont typeface="Arial" panose="020B0604020202020204" pitchFamily="34" charset="0"/>
              <a:buChar char="•"/>
            </a:pPr>
            <a:endParaRPr lang="he-IL" b="0" dirty="0"/>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15</a:t>
            </a:fld>
            <a:endParaRPr lang="he-IL"/>
          </a:p>
        </p:txBody>
      </p:sp>
    </p:spTree>
    <p:extLst>
      <p:ext uri="{BB962C8B-B14F-4D97-AF65-F5344CB8AC3E}">
        <p14:creationId xmlns:p14="http://schemas.microsoft.com/office/powerpoint/2010/main" val="3251615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למנחה:</a:t>
            </a:r>
            <a:endParaRPr lang="he-IL" dirty="0"/>
          </a:p>
          <a:p>
            <a:pPr marL="171450" indent="-171450">
              <a:buFont typeface="Arial" panose="020B0604020202020204" pitchFamily="34" charset="0"/>
              <a:buChar char="•"/>
            </a:pPr>
            <a:r>
              <a:rPr lang="he-IL" b="1" dirty="0"/>
              <a:t>ספרי </a:t>
            </a:r>
            <a:r>
              <a:rPr lang="he-IL" b="0" dirty="0"/>
              <a:t>מעט על איילת שקד:</a:t>
            </a:r>
          </a:p>
          <a:p>
            <a:r>
              <a:rPr lang="he-IL" sz="1200" dirty="0">
                <a:solidFill>
                  <a:schemeClr val="bg1"/>
                </a:solidFill>
                <a:latin typeface="Gisha" panose="020B0502040204020203" pitchFamily="34" charset="-79"/>
                <a:cs typeface="Gisha" panose="020B0502040204020203" pitchFamily="34" charset="-79"/>
              </a:rPr>
              <a:t>חברת כנסת מטעם הימין </a:t>
            </a:r>
            <a:r>
              <a:rPr lang="he-IL" sz="1200" kern="1200" dirty="0">
                <a:solidFill>
                  <a:schemeClr val="bg1"/>
                </a:solidFill>
                <a:latin typeface="Gisha" panose="020B0502040204020203" pitchFamily="34" charset="-79"/>
                <a:ea typeface="+mn-ea"/>
                <a:cs typeface="Gisha" panose="020B0502040204020203" pitchFamily="34" charset="-79"/>
              </a:rPr>
              <a:t>החדש בסיעת ימינה.</a:t>
            </a:r>
          </a:p>
          <a:p>
            <a:r>
              <a:rPr lang="he-IL" sz="1200" kern="1200" dirty="0">
                <a:solidFill>
                  <a:schemeClr val="bg1"/>
                </a:solidFill>
                <a:latin typeface="Gisha" panose="020B0502040204020203" pitchFamily="34" charset="-79"/>
                <a:ea typeface="+mn-ea"/>
                <a:cs typeface="Gisha" panose="020B0502040204020203" pitchFamily="34" charset="-79"/>
              </a:rPr>
              <a:t>כיהנה כשרת המשפטים בשנים 2015-2019. בשנים אלה בולטת הייתה בעמדתה וידועה בתפיסותיה לפיהן בג"צ </a:t>
            </a:r>
            <a:r>
              <a:rPr lang="he-IL" sz="1200" b="0" i="0" u="none" strike="noStrike" kern="1200" dirty="0">
                <a:solidFill>
                  <a:schemeClr val="tx1"/>
                </a:solidFill>
                <a:effectLst/>
                <a:latin typeface="+mn-lt"/>
                <a:ea typeface="+mn-ea"/>
                <a:cs typeface="+mn-cs"/>
              </a:rPr>
              <a:t>והיועץ המשפטי לממשלה נטלו לעצמם כוח רב המפר את האיזון בין הרשויות, ושיש לבצע שינויי חקיקה כדי לתת יותר סמכות לכנסת ולממשלה מול המערכת המשפטית.</a:t>
            </a:r>
            <a:endParaRPr lang="he-IL" sz="1200" kern="1200" dirty="0">
              <a:solidFill>
                <a:schemeClr val="bg1"/>
              </a:solidFill>
              <a:latin typeface="Gisha" panose="020B0502040204020203" pitchFamily="34" charset="-79"/>
              <a:ea typeface="+mn-ea"/>
              <a:cs typeface="Gisha" panose="020B0502040204020203" pitchFamily="34" charset="-79"/>
            </a:endParaRPr>
          </a:p>
          <a:p>
            <a:r>
              <a:rPr lang="he-IL" sz="1200" kern="1200" dirty="0">
                <a:solidFill>
                  <a:schemeClr val="bg1"/>
                </a:solidFill>
                <a:latin typeface="Gisha" panose="020B0502040204020203" pitchFamily="34" charset="-79"/>
                <a:ea typeface="+mn-ea"/>
                <a:cs typeface="Gisha" panose="020B0502040204020203" pitchFamily="34" charset="-79"/>
                <a:hlinkClick r:id="rId3" tooltip="הכנסת ה-19">
                  <a:extLst>
                    <a:ext uri="{A12FA001-AC4F-418D-AE19-62706E023703}">
                      <ahyp:hlinkClr xmlns:ahyp="http://schemas.microsoft.com/office/drawing/2018/hyperlinkcolor" val="tx"/>
                    </a:ext>
                  </a:extLst>
                </a:hlinkClick>
              </a:rPr>
              <a:t>בכנסת ה-19</a:t>
            </a:r>
            <a:r>
              <a:rPr lang="he-IL" sz="1200" kern="1200" dirty="0">
                <a:solidFill>
                  <a:schemeClr val="bg1"/>
                </a:solidFill>
                <a:latin typeface="Gisha" panose="020B0502040204020203" pitchFamily="34" charset="-79"/>
                <a:ea typeface="+mn-ea"/>
                <a:cs typeface="Gisha" panose="020B0502040204020203" pitchFamily="34" charset="-79"/>
              </a:rPr>
              <a:t> הייתה שקד יושבת ראש סיעת </a:t>
            </a:r>
            <a:r>
              <a:rPr lang="he-IL" sz="1200" kern="1200" dirty="0">
                <a:solidFill>
                  <a:schemeClr val="bg1"/>
                </a:solidFill>
                <a:latin typeface="Gisha" panose="020B0502040204020203" pitchFamily="34" charset="-79"/>
                <a:ea typeface="+mn-ea"/>
                <a:cs typeface="Gisha" panose="020B0502040204020203" pitchFamily="34" charset="-79"/>
                <a:hlinkClick r:id="rId4" tooltip="הבית היהודי">
                  <a:extLst>
                    <a:ext uri="{A12FA001-AC4F-418D-AE19-62706E023703}">
                      <ahyp:hlinkClr xmlns:ahyp="http://schemas.microsoft.com/office/drawing/2018/hyperlinkcolor" val="tx"/>
                    </a:ext>
                  </a:extLst>
                </a:hlinkClick>
              </a:rPr>
              <a:t>הבית היהודי</a:t>
            </a:r>
            <a:r>
              <a:rPr lang="he-IL" sz="1200" kern="1200" dirty="0">
                <a:solidFill>
                  <a:schemeClr val="bg1"/>
                </a:solidFill>
                <a:latin typeface="Gisha" panose="020B0502040204020203" pitchFamily="34" charset="-79"/>
                <a:ea typeface="+mn-ea"/>
                <a:cs typeface="Gisha" panose="020B0502040204020203" pitchFamily="34" charset="-79"/>
              </a:rPr>
              <a:t> בכנסת. בשלהי </a:t>
            </a:r>
            <a:r>
              <a:rPr lang="he-IL" sz="1200" kern="1200" dirty="0">
                <a:solidFill>
                  <a:schemeClr val="bg1"/>
                </a:solidFill>
                <a:latin typeface="Gisha" panose="020B0502040204020203" pitchFamily="34" charset="-79"/>
                <a:ea typeface="+mn-ea"/>
                <a:cs typeface="Gisha" panose="020B0502040204020203" pitchFamily="34" charset="-79"/>
                <a:hlinkClick r:id="rId5" tooltip="הכנסת העשרים">
                  <a:extLst>
                    <a:ext uri="{A12FA001-AC4F-418D-AE19-62706E023703}">
                      <ahyp:hlinkClr xmlns:ahyp="http://schemas.microsoft.com/office/drawing/2018/hyperlinkcolor" val="tx"/>
                    </a:ext>
                  </a:extLst>
                </a:hlinkClick>
              </a:rPr>
              <a:t>הכנסת העשרים</a:t>
            </a:r>
            <a:r>
              <a:rPr lang="he-IL" sz="1200" kern="1200" dirty="0">
                <a:solidFill>
                  <a:schemeClr val="bg1"/>
                </a:solidFill>
                <a:latin typeface="Gisha" panose="020B0502040204020203" pitchFamily="34" charset="-79"/>
                <a:ea typeface="+mn-ea"/>
                <a:cs typeface="Gisha" panose="020B0502040204020203" pitchFamily="34" charset="-79"/>
              </a:rPr>
              <a:t> התפלגה עם </a:t>
            </a:r>
            <a:r>
              <a:rPr lang="he-IL" sz="1200" kern="1200" dirty="0">
                <a:solidFill>
                  <a:schemeClr val="bg1"/>
                </a:solidFill>
                <a:latin typeface="Gisha" panose="020B0502040204020203" pitchFamily="34" charset="-79"/>
                <a:ea typeface="+mn-ea"/>
                <a:cs typeface="Gisha" panose="020B0502040204020203" pitchFamily="34" charset="-79"/>
                <a:hlinkClick r:id="rId6" tooltip="נפתלי בנט">
                  <a:extLst>
                    <a:ext uri="{A12FA001-AC4F-418D-AE19-62706E023703}">
                      <ahyp:hlinkClr xmlns:ahyp="http://schemas.microsoft.com/office/drawing/2018/hyperlinkcolor" val="tx"/>
                    </a:ext>
                  </a:extLst>
                </a:hlinkClick>
              </a:rPr>
              <a:t>נפתלי בנט</a:t>
            </a:r>
            <a:r>
              <a:rPr lang="he-IL" sz="1200" kern="1200" dirty="0">
                <a:solidFill>
                  <a:schemeClr val="bg1"/>
                </a:solidFill>
                <a:latin typeface="Gisha" panose="020B0502040204020203" pitchFamily="34" charset="-79"/>
                <a:ea typeface="+mn-ea"/>
                <a:cs typeface="Gisha" panose="020B0502040204020203" pitchFamily="34" charset="-79"/>
              </a:rPr>
              <a:t> מסיעת </a:t>
            </a:r>
            <a:r>
              <a:rPr lang="he-IL" sz="1200" kern="1200" dirty="0">
                <a:solidFill>
                  <a:schemeClr val="bg1"/>
                </a:solidFill>
                <a:latin typeface="Gisha" panose="020B0502040204020203" pitchFamily="34" charset="-79"/>
                <a:ea typeface="+mn-ea"/>
                <a:cs typeface="Gisha" panose="020B0502040204020203" pitchFamily="34" charset="-79"/>
                <a:hlinkClick r:id="rId4" tooltip="הבית היהודי">
                  <a:extLst>
                    <a:ext uri="{A12FA001-AC4F-418D-AE19-62706E023703}">
                      <ahyp:hlinkClr xmlns:ahyp="http://schemas.microsoft.com/office/drawing/2018/hyperlinkcolor" val="tx"/>
                    </a:ext>
                  </a:extLst>
                </a:hlinkClick>
              </a:rPr>
              <a:t>הבית היהודי</a:t>
            </a:r>
            <a:r>
              <a:rPr lang="he-IL" sz="1200" kern="1200" dirty="0">
                <a:solidFill>
                  <a:schemeClr val="bg1"/>
                </a:solidFill>
                <a:latin typeface="Gisha" panose="020B0502040204020203" pitchFamily="34" charset="-79"/>
                <a:ea typeface="+mn-ea"/>
                <a:cs typeface="Gisha" panose="020B0502040204020203" pitchFamily="34" charset="-79"/>
              </a:rPr>
              <a:t> שבמסגרתה נבחרו, והשניים הקימו את מפלגת הימין החדש. הרשימה לא עברה את </a:t>
            </a:r>
            <a:r>
              <a:rPr lang="he-IL" sz="1200" kern="1200" dirty="0">
                <a:solidFill>
                  <a:schemeClr val="bg1"/>
                </a:solidFill>
                <a:latin typeface="Gisha" panose="020B0502040204020203" pitchFamily="34" charset="-79"/>
                <a:ea typeface="+mn-ea"/>
                <a:cs typeface="Gisha" panose="020B0502040204020203" pitchFamily="34" charset="-79"/>
                <a:hlinkClick r:id="rId7" tooltip="אחוז החסימה (ישראל)">
                  <a:extLst>
                    <a:ext uri="{A12FA001-AC4F-418D-AE19-62706E023703}">
                      <ahyp:hlinkClr xmlns:ahyp="http://schemas.microsoft.com/office/drawing/2018/hyperlinkcolor" val="tx"/>
                    </a:ext>
                  </a:extLst>
                </a:hlinkClick>
              </a:rPr>
              <a:t>אחוז החסימה</a:t>
            </a:r>
            <a:r>
              <a:rPr lang="he-IL" sz="1200" kern="1200" dirty="0">
                <a:solidFill>
                  <a:schemeClr val="bg1"/>
                </a:solidFill>
                <a:latin typeface="Gisha" panose="020B0502040204020203" pitchFamily="34" charset="-79"/>
                <a:ea typeface="+mn-ea"/>
                <a:cs typeface="Gisha" panose="020B0502040204020203" pitchFamily="34" charset="-79"/>
              </a:rPr>
              <a:t> ב</a:t>
            </a:r>
            <a:r>
              <a:rPr lang="he-IL" sz="1200" kern="1200" dirty="0">
                <a:solidFill>
                  <a:schemeClr val="bg1"/>
                </a:solidFill>
                <a:latin typeface="Gisha" panose="020B0502040204020203" pitchFamily="34" charset="-79"/>
                <a:ea typeface="+mn-ea"/>
                <a:cs typeface="Gisha" panose="020B0502040204020203" pitchFamily="34" charset="-79"/>
                <a:hlinkClick r:id="rId8" tooltip="הבחירות לכנסת העשרים ואחת">
                  <a:extLst>
                    <a:ext uri="{A12FA001-AC4F-418D-AE19-62706E023703}">
                      <ahyp:hlinkClr xmlns:ahyp="http://schemas.microsoft.com/office/drawing/2018/hyperlinkcolor" val="tx"/>
                    </a:ext>
                  </a:extLst>
                </a:hlinkClick>
              </a:rPr>
              <a:t>בחירות לכנסת העשרים ואחת</a:t>
            </a:r>
            <a:r>
              <a:rPr lang="he-IL" sz="1200" kern="1200" dirty="0">
                <a:solidFill>
                  <a:schemeClr val="bg1"/>
                </a:solidFill>
                <a:latin typeface="Gisha" panose="020B0502040204020203" pitchFamily="34" charset="-79"/>
                <a:ea typeface="+mn-ea"/>
                <a:cs typeface="Gisha" panose="020B0502040204020203" pitchFamily="34" charset="-79"/>
              </a:rPr>
              <a:t>. ב</a:t>
            </a:r>
            <a:r>
              <a:rPr lang="he-IL" sz="1200" kern="1200" dirty="0">
                <a:solidFill>
                  <a:schemeClr val="bg1"/>
                </a:solidFill>
                <a:latin typeface="Gisha" panose="020B0502040204020203" pitchFamily="34" charset="-79"/>
                <a:ea typeface="+mn-ea"/>
                <a:cs typeface="Gisha" panose="020B0502040204020203" pitchFamily="34" charset="-79"/>
                <a:hlinkClick r:id="rId9" tooltip="הבחירות לכנסת ה-22">
                  <a:extLst>
                    <a:ext uri="{A12FA001-AC4F-418D-AE19-62706E023703}">
                      <ahyp:hlinkClr xmlns:ahyp="http://schemas.microsoft.com/office/drawing/2018/hyperlinkcolor" val="tx"/>
                    </a:ext>
                  </a:extLst>
                </a:hlinkClick>
              </a:rPr>
              <a:t>בחירות לכנסת ה-22</a:t>
            </a:r>
            <a:r>
              <a:rPr lang="he-IL" sz="1200" kern="1200" dirty="0">
                <a:solidFill>
                  <a:schemeClr val="bg1"/>
                </a:solidFill>
                <a:latin typeface="Gisha" panose="020B0502040204020203" pitchFamily="34" charset="-79"/>
                <a:ea typeface="+mn-ea"/>
                <a:cs typeface="Gisha" panose="020B0502040204020203" pitchFamily="34" charset="-79"/>
              </a:rPr>
              <a:t> עמדה בראש רשימת </a:t>
            </a:r>
            <a:r>
              <a:rPr lang="he-IL" sz="1200" kern="1200" dirty="0">
                <a:solidFill>
                  <a:schemeClr val="bg1"/>
                </a:solidFill>
                <a:latin typeface="Gisha" panose="020B0502040204020203" pitchFamily="34" charset="-79"/>
                <a:ea typeface="+mn-ea"/>
                <a:cs typeface="Gisha" panose="020B0502040204020203" pitchFamily="34" charset="-79"/>
                <a:hlinkClick r:id="rId10" tooltip="ימינה">
                  <a:extLst>
                    <a:ext uri="{A12FA001-AC4F-418D-AE19-62706E023703}">
                      <ahyp:hlinkClr xmlns:ahyp="http://schemas.microsoft.com/office/drawing/2018/hyperlinkcolor" val="tx"/>
                    </a:ext>
                  </a:extLst>
                </a:hlinkClick>
              </a:rPr>
              <a:t>ימינה</a:t>
            </a:r>
            <a:r>
              <a:rPr lang="he-IL" sz="1200" kern="1200" dirty="0">
                <a:solidFill>
                  <a:schemeClr val="bg1"/>
                </a:solidFill>
                <a:latin typeface="Gisha" panose="020B0502040204020203" pitchFamily="34" charset="-79"/>
                <a:ea typeface="+mn-ea"/>
                <a:cs typeface="Gisha" panose="020B0502040204020203" pitchFamily="34" charset="-79"/>
              </a:rPr>
              <a:t> ובראש </a:t>
            </a:r>
            <a:r>
              <a:rPr lang="he-IL" sz="1200" kern="1200" dirty="0">
                <a:solidFill>
                  <a:schemeClr val="bg1"/>
                </a:solidFill>
                <a:latin typeface="Gisha" panose="020B0502040204020203" pitchFamily="34" charset="-79"/>
                <a:ea typeface="+mn-ea"/>
                <a:cs typeface="Gisha" panose="020B0502040204020203" pitchFamily="34" charset="-79"/>
                <a:hlinkClick r:id="rId11" tooltip="הימין החדש">
                  <a:extLst>
                    <a:ext uri="{A12FA001-AC4F-418D-AE19-62706E023703}">
                      <ahyp:hlinkClr xmlns:ahyp="http://schemas.microsoft.com/office/drawing/2018/hyperlinkcolor" val="tx"/>
                    </a:ext>
                  </a:extLst>
                </a:hlinkClick>
              </a:rPr>
              <a:t>הימין החדש</a:t>
            </a:r>
            <a:r>
              <a:rPr lang="he-IL" sz="1200" kern="1200" dirty="0">
                <a:solidFill>
                  <a:schemeClr val="bg1"/>
                </a:solidFill>
                <a:latin typeface="Gisha" panose="020B0502040204020203" pitchFamily="34" charset="-79"/>
                <a:ea typeface="+mn-ea"/>
                <a:cs typeface="Gisha" panose="020B0502040204020203" pitchFamily="34" charset="-79"/>
              </a:rPr>
              <a:t>, ונבחרה לכנסת.  </a:t>
            </a:r>
          </a:p>
          <a:p>
            <a:endParaRPr lang="he-IL" sz="1200" dirty="0">
              <a:solidFill>
                <a:schemeClr val="bg1"/>
              </a:solidFill>
              <a:latin typeface="Gisha" panose="020B0502040204020203" pitchFamily="34" charset="-79"/>
              <a:cs typeface="Gisha" panose="020B0502040204020203" pitchFamily="34" charset="-79"/>
            </a:endParaRPr>
          </a:p>
          <a:p>
            <a:r>
              <a:rPr lang="he-IL" sz="1200" dirty="0">
                <a:solidFill>
                  <a:schemeClr val="bg1"/>
                </a:solidFill>
                <a:latin typeface="Gisha" panose="020B0502040204020203" pitchFamily="34" charset="-79"/>
                <a:cs typeface="Gisha" panose="020B0502040204020203" pitchFamily="34" charset="-79"/>
              </a:rPr>
              <a:t>מהנדסת מחשבים בהכשרתה.</a:t>
            </a:r>
          </a:p>
          <a:p>
            <a:r>
              <a:rPr lang="he-IL" sz="1200" dirty="0">
                <a:solidFill>
                  <a:schemeClr val="bg1"/>
                </a:solidFill>
                <a:latin typeface="Gisha" panose="020B0502040204020203" pitchFamily="34" charset="-79"/>
                <a:cs typeface="Gisha" panose="020B0502040204020203" pitchFamily="34" charset="-79"/>
              </a:rPr>
              <a:t>בת להורים חילוניים בצפון תל לאביב. אמה </a:t>
            </a:r>
            <a:r>
              <a:rPr lang="he-IL" sz="1200" dirty="0" err="1">
                <a:solidFill>
                  <a:schemeClr val="bg1"/>
                </a:solidFill>
                <a:latin typeface="Gisha" panose="020B0502040204020203" pitchFamily="34" charset="-79"/>
                <a:cs typeface="Gisha" panose="020B0502040204020203" pitchFamily="34" charset="-79"/>
              </a:rPr>
              <a:t>היתה</a:t>
            </a:r>
            <a:r>
              <a:rPr lang="he-IL" sz="1200" dirty="0">
                <a:solidFill>
                  <a:schemeClr val="bg1"/>
                </a:solidFill>
                <a:latin typeface="Gisha" panose="020B0502040204020203" pitchFamily="34" charset="-79"/>
                <a:cs typeface="Gisha" panose="020B0502040204020203" pitchFamily="34" charset="-79"/>
              </a:rPr>
              <a:t> מורה לתנ"ך ומצביעת מפלגת העבודה. אביה הוא רואה חשבון ואיש עסקים איש ליכוד. </a:t>
            </a:r>
          </a:p>
          <a:p>
            <a:r>
              <a:rPr lang="he-IL" sz="1200" dirty="0">
                <a:solidFill>
                  <a:schemeClr val="bg1"/>
                </a:solidFill>
                <a:latin typeface="Gisha" panose="020B0502040204020203" pitchFamily="34" charset="-79"/>
                <a:cs typeface="Gisha" panose="020B0502040204020203" pitchFamily="34" charset="-79"/>
              </a:rPr>
              <a:t>נשואה ואם לבן ובת.</a:t>
            </a:r>
          </a:p>
          <a:p>
            <a:pPr marL="171450" indent="-171450">
              <a:buFont typeface="Arial" panose="020B0604020202020204" pitchFamily="34" charset="0"/>
              <a:buChar char="•"/>
            </a:pPr>
            <a:endParaRPr lang="he-IL" b="0" dirty="0"/>
          </a:p>
          <a:p>
            <a:pPr marL="171450" indent="-171450">
              <a:buFont typeface="Arial" panose="020B0604020202020204" pitchFamily="34" charset="0"/>
              <a:buChar char="•"/>
            </a:pPr>
            <a:r>
              <a:rPr lang="he-IL" b="1" dirty="0"/>
              <a:t>הראי</a:t>
            </a:r>
            <a:r>
              <a:rPr lang="he-IL" b="0" dirty="0"/>
              <a:t> את </a:t>
            </a:r>
            <a:r>
              <a:rPr lang="he-IL" b="0" dirty="0" err="1"/>
              <a:t>הסירטון</a:t>
            </a:r>
            <a:r>
              <a:rPr lang="he-IL" b="0" dirty="0"/>
              <a:t> מאירוע עזיבתה את משרד המשפטים ועוסק בקידום נשים</a:t>
            </a:r>
          </a:p>
          <a:p>
            <a:pPr marL="171450" indent="-171450">
              <a:buFont typeface="Arial" panose="020B0604020202020204" pitchFamily="34" charset="0"/>
              <a:buChar char="•"/>
            </a:pPr>
            <a:endParaRPr lang="he-IL" b="0" dirty="0"/>
          </a:p>
          <a:p>
            <a:pPr marL="171450" indent="-171450">
              <a:buFont typeface="Arial" panose="020B0604020202020204" pitchFamily="34" charset="0"/>
              <a:buChar char="•"/>
            </a:pPr>
            <a:endParaRPr lang="he-IL" b="0" dirty="0"/>
          </a:p>
          <a:p>
            <a:pPr marL="171450" indent="-171450">
              <a:buFont typeface="Arial" panose="020B0604020202020204" pitchFamily="34" charset="0"/>
              <a:buChar char="•"/>
            </a:pPr>
            <a:endParaRPr lang="he-IL" b="0" dirty="0"/>
          </a:p>
          <a:p>
            <a:pPr marL="0" indent="0">
              <a:buFont typeface="Arial" panose="020B0604020202020204" pitchFamily="34" charset="0"/>
              <a:buNone/>
            </a:pPr>
            <a:r>
              <a:rPr lang="he-IL" b="0" u="sng" dirty="0"/>
              <a:t>לקריאה נוספת:</a:t>
            </a:r>
          </a:p>
          <a:p>
            <a:pPr marL="0" indent="0">
              <a:buFont typeface="Arial" panose="020B0604020202020204" pitchFamily="34" charset="0"/>
              <a:buNone/>
            </a:pPr>
            <a:r>
              <a:rPr lang="en-US" b="0" dirty="0"/>
              <a:t>https://he.wikipedia.org/wiki/</a:t>
            </a:r>
            <a:r>
              <a:rPr lang="he-IL" b="0" dirty="0" err="1"/>
              <a:t>איילת_שקד</a:t>
            </a:r>
            <a:endParaRPr lang="he-IL" b="0" dirty="0"/>
          </a:p>
          <a:p>
            <a:pPr marL="171450" indent="-171450">
              <a:buFont typeface="Arial" panose="020B0604020202020204" pitchFamily="34" charset="0"/>
              <a:buChar char="•"/>
            </a:pPr>
            <a:endParaRPr lang="he-IL" b="0" dirty="0"/>
          </a:p>
          <a:p>
            <a:pPr marL="171450" indent="-171450">
              <a:buFont typeface="Arial" panose="020B0604020202020204" pitchFamily="34" charset="0"/>
              <a:buChar char="•"/>
            </a:pPr>
            <a:endParaRPr lang="he-IL" b="0" dirty="0"/>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16</a:t>
            </a:fld>
            <a:endParaRPr lang="he-IL"/>
          </a:p>
        </p:txBody>
      </p:sp>
    </p:spTree>
    <p:extLst>
      <p:ext uri="{BB962C8B-B14F-4D97-AF65-F5344CB8AC3E}">
        <p14:creationId xmlns:p14="http://schemas.microsoft.com/office/powerpoint/2010/main" val="2154063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למנחה:</a:t>
            </a:r>
            <a:endParaRPr lang="he-IL" dirty="0"/>
          </a:p>
          <a:p>
            <a:pPr marL="171450" indent="-171450">
              <a:buFont typeface="Arial" panose="020B0604020202020204" pitchFamily="34" charset="0"/>
              <a:buChar char="•"/>
            </a:pPr>
            <a:r>
              <a:rPr lang="he-IL" b="1" dirty="0"/>
              <a:t>ספרי </a:t>
            </a:r>
            <a:r>
              <a:rPr lang="he-IL" b="0" dirty="0"/>
              <a:t>מעט על אילה </a:t>
            </a:r>
            <a:r>
              <a:rPr lang="he-IL" b="0" dirty="0" err="1"/>
              <a:t>ויצנר</a:t>
            </a:r>
            <a:r>
              <a:rPr lang="he-IL" b="0" dirty="0"/>
              <a:t>:</a:t>
            </a:r>
          </a:p>
          <a:p>
            <a:pPr algn="r" fontAlgn="base"/>
            <a:r>
              <a:rPr lang="he-IL" b="0" i="0" dirty="0">
                <a:solidFill>
                  <a:srgbClr val="201F1F"/>
                </a:solidFill>
                <a:effectLst/>
                <a:latin typeface="Alef"/>
              </a:rPr>
              <a:t>בת קיבוץ </a:t>
            </a:r>
            <a:r>
              <a:rPr lang="he-IL" b="0" i="0" dirty="0" err="1">
                <a:solidFill>
                  <a:srgbClr val="201F1F"/>
                </a:solidFill>
                <a:effectLst/>
                <a:latin typeface="Alef"/>
              </a:rPr>
              <a:t>מצובה</a:t>
            </a:r>
            <a:r>
              <a:rPr lang="he-IL" b="0" i="0" dirty="0">
                <a:solidFill>
                  <a:srgbClr val="201F1F"/>
                </a:solidFill>
                <a:effectLst/>
                <a:latin typeface="Alef"/>
              </a:rPr>
              <a:t>, ומתגוררת בירושלים בעשור האחרון. נשואה </a:t>
            </a:r>
            <a:r>
              <a:rPr lang="he-IL" b="0" i="0" dirty="0" err="1">
                <a:solidFill>
                  <a:srgbClr val="201F1F"/>
                </a:solidFill>
                <a:effectLst/>
                <a:latin typeface="Alef"/>
              </a:rPr>
              <a:t>לנעם</a:t>
            </a:r>
            <a:r>
              <a:rPr lang="he-IL" b="0" i="0" dirty="0">
                <a:solidFill>
                  <a:srgbClr val="201F1F"/>
                </a:solidFill>
                <a:effectLst/>
                <a:latin typeface="Alef"/>
              </a:rPr>
              <a:t> ואמא של עומר ויונתן. בעלת תואר שני בהיסטוריה של עם ישראל.</a:t>
            </a:r>
          </a:p>
          <a:p>
            <a:pPr algn="r" fontAlgn="base"/>
            <a:r>
              <a:rPr lang="he-IL" b="0" i="0" dirty="0">
                <a:solidFill>
                  <a:srgbClr val="201F1F"/>
                </a:solidFill>
                <a:effectLst/>
                <a:latin typeface="Alef"/>
              </a:rPr>
              <a:t>עוסקת בשנים האחרונות בפיתוח קהילתיות דרך עיצוב אורחות חיים משותפים ועשייה חברתית בירושלים. חברה בקהילת צעירים בשכונת קריית יובל בעיר.</a:t>
            </a:r>
          </a:p>
          <a:p>
            <a:pPr algn="r" fontAlgn="base"/>
            <a:r>
              <a:rPr lang="he-IL" b="0" i="0" dirty="0">
                <a:solidFill>
                  <a:srgbClr val="201F1F"/>
                </a:solidFill>
                <a:effectLst/>
                <a:latin typeface="Alef"/>
              </a:rPr>
              <a:t>היא ובן זוגה התגוררו בבניין דירות בו אף אחד לא רצה להיות בוועד בית כי לבניין היו חובות לחברת חשמל, לא היה אור בחדר מדרגות, השכנים היו זורקים זבל בחדר המדרגות והיה לא נעים לגור שם. אילה ובעלה, החליטו </a:t>
            </a:r>
            <a:r>
              <a:rPr lang="he-IL" b="0" i="0" dirty="0" err="1">
                <a:solidFill>
                  <a:srgbClr val="201F1F"/>
                </a:solidFill>
                <a:effectLst/>
                <a:latin typeface="Alef"/>
              </a:rPr>
              <a:t>להבחר</a:t>
            </a:r>
            <a:r>
              <a:rPr lang="he-IL" b="0" i="0" dirty="0">
                <a:solidFill>
                  <a:srgbClr val="201F1F"/>
                </a:solidFill>
                <a:effectLst/>
                <a:latin typeface="Alef"/>
              </a:rPr>
              <a:t> לוועד הבית ולעשות שינוי בכדי שיהיה להם יותר נעים ונחמד לחזור הביתה. הם עשו מבצע </a:t>
            </a:r>
            <a:r>
              <a:rPr lang="he-IL" b="0" i="0" dirty="0" err="1">
                <a:solidFill>
                  <a:srgbClr val="201F1F"/>
                </a:solidFill>
                <a:effectLst/>
                <a:latin typeface="Alef"/>
              </a:rPr>
              <a:t>נקיון</a:t>
            </a:r>
            <a:r>
              <a:rPr lang="he-IL" b="0" i="0" dirty="0">
                <a:solidFill>
                  <a:srgbClr val="201F1F"/>
                </a:solidFill>
                <a:effectLst/>
                <a:latin typeface="Alef"/>
              </a:rPr>
              <a:t>, קנו מעט עציצים דאגו לחשמל (הסדירו את החוב מול חברת חשמל) והחלו לעשות פגישות אישיות עם הדיירים. מדי פעם- תלו על לוח המודעות: מזל טוב לקובי מדירה 4, בהצלחה לנועה מדירה 8 בבגרויות ועוד </a:t>
            </a:r>
            <a:r>
              <a:rPr lang="he-IL" b="0" i="0" dirty="0" err="1">
                <a:solidFill>
                  <a:srgbClr val="201F1F"/>
                </a:solidFill>
                <a:effectLst/>
                <a:latin typeface="Alef"/>
              </a:rPr>
              <a:t>ועוד</a:t>
            </a:r>
            <a:r>
              <a:rPr lang="he-IL" b="0" i="0" dirty="0">
                <a:solidFill>
                  <a:srgbClr val="201F1F"/>
                </a:solidFill>
                <a:effectLst/>
                <a:latin typeface="Alef"/>
              </a:rPr>
              <a:t>. לאט </a:t>
            </a:r>
            <a:r>
              <a:rPr lang="he-IL" b="0" i="0" dirty="0" err="1">
                <a:solidFill>
                  <a:srgbClr val="201F1F"/>
                </a:solidFill>
                <a:effectLst/>
                <a:latin typeface="Alef"/>
              </a:rPr>
              <a:t>לאט</a:t>
            </a:r>
            <a:r>
              <a:rPr lang="he-IL" b="0" i="0" dirty="0">
                <a:solidFill>
                  <a:srgbClr val="201F1F"/>
                </a:solidFill>
                <a:effectLst/>
                <a:latin typeface="Alef"/>
              </a:rPr>
              <a:t> החלו לפנות אליהם דיירים ולבקש שיתלו עבורם ברכות לאירועים חשובים שעברו. והשכנים החלו </a:t>
            </a:r>
            <a:r>
              <a:rPr lang="he-IL" b="0" i="0" dirty="0" err="1">
                <a:solidFill>
                  <a:srgbClr val="201F1F"/>
                </a:solidFill>
                <a:effectLst/>
                <a:latin typeface="Alef"/>
              </a:rPr>
              <a:t>לאמר</a:t>
            </a:r>
            <a:r>
              <a:rPr lang="he-IL" b="0" i="0" dirty="0">
                <a:solidFill>
                  <a:srgbClr val="201F1F"/>
                </a:solidFill>
                <a:effectLst/>
                <a:latin typeface="Alef"/>
              </a:rPr>
              <a:t> שלום אחד לשני. בד בבד, החלו לדאוג לסביבת המחייה שלהם, לא זרקו זבל בחדר המדרגות ויצרו סביבה נעימה לחיות בה- הן מבחינת </a:t>
            </a:r>
            <a:r>
              <a:rPr lang="he-IL" b="0" i="0" dirty="0" err="1">
                <a:solidFill>
                  <a:srgbClr val="201F1F"/>
                </a:solidFill>
                <a:effectLst/>
                <a:latin typeface="Alef"/>
              </a:rPr>
              <a:t>הנקיון</a:t>
            </a:r>
            <a:r>
              <a:rPr lang="he-IL" b="0" i="0" dirty="0">
                <a:solidFill>
                  <a:srgbClr val="201F1F"/>
                </a:solidFill>
                <a:effectLst/>
                <a:latin typeface="Alef"/>
              </a:rPr>
              <a:t> והן מבחינת יחסי השכנות. לאור הצלחת המהלך, נבנתה תכנית שפעלה במספר ערים שמטרתה לעודד צעירים וצעירות </a:t>
            </a:r>
            <a:r>
              <a:rPr lang="he-IL" b="0" i="0" dirty="0" err="1">
                <a:solidFill>
                  <a:srgbClr val="201F1F"/>
                </a:solidFill>
                <a:effectLst/>
                <a:latin typeface="Alef"/>
              </a:rPr>
              <a:t>להבחר</a:t>
            </a:r>
            <a:r>
              <a:rPr lang="he-IL" b="0" i="0" dirty="0">
                <a:solidFill>
                  <a:srgbClr val="201F1F"/>
                </a:solidFill>
                <a:effectLst/>
                <a:latin typeface="Alef"/>
              </a:rPr>
              <a:t> לוועדי בתים של בניינים משותפים בכדי לייצר קהילה תומכת ושכנות טובה. </a:t>
            </a:r>
          </a:p>
          <a:p>
            <a:pPr algn="r" fontAlgn="base"/>
            <a:r>
              <a:rPr lang="he-IL" b="0" i="0" dirty="0">
                <a:solidFill>
                  <a:srgbClr val="201F1F"/>
                </a:solidFill>
                <a:effectLst/>
                <a:latin typeface="Alef"/>
              </a:rPr>
              <a:t>בימים אלו אלה עובדת בבינה ובתנועה הקיבוצית בהובלת תוכניות של התחדשות יהודית חילונית במסגרות חינוכיות ותרבותיות מגוונות.</a:t>
            </a:r>
          </a:p>
          <a:p>
            <a:pPr algn="r" fontAlgn="base"/>
            <a:r>
              <a:rPr lang="he-IL" b="0" i="0" dirty="0">
                <a:solidFill>
                  <a:srgbClr val="201F1F"/>
                </a:solidFill>
                <a:effectLst/>
                <a:latin typeface="Alef"/>
              </a:rPr>
              <a:t>המציאות משתנה. דור חדש בוחר לקחת אחריות על חייו וזהותו, ולעצב אותם בהתאם לתפיסת עולמו. כמו בדורות קדומים בהיסטוריה של עמנו, יותר ויותר אנשים לא לוקחים כמובן מאליו את המסורות השונות, אלא בוחרים להעמיק בהן, לבחור מתוכן את הערכים שעמם הם מזדהים, לשייף את הזקוק לליטוש, וליצור יש מאיין. אני מודה על ההזדמנות שזכיתי בה, לפעול במסגרת הויה, ולהיות חלק מהמהלך הזה.</a:t>
            </a:r>
          </a:p>
          <a:p>
            <a:pPr marL="171450" indent="-171450">
              <a:buFont typeface="Arial" panose="020B0604020202020204" pitchFamily="34" charset="0"/>
              <a:buChar char="•"/>
            </a:pPr>
            <a:endParaRPr lang="he-IL" b="0" dirty="0"/>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17</a:t>
            </a:fld>
            <a:endParaRPr lang="he-IL"/>
          </a:p>
        </p:txBody>
      </p:sp>
    </p:spTree>
    <p:extLst>
      <p:ext uri="{BB962C8B-B14F-4D97-AF65-F5344CB8AC3E}">
        <p14:creationId xmlns:p14="http://schemas.microsoft.com/office/powerpoint/2010/main" val="2757322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למנחה:</a:t>
            </a:r>
            <a:endParaRPr lang="he-IL" dirty="0"/>
          </a:p>
          <a:p>
            <a:pPr marL="171450" indent="-171450">
              <a:buFont typeface="Arial" panose="020B0604020202020204" pitchFamily="34" charset="0"/>
              <a:buChar char="•"/>
            </a:pPr>
            <a:r>
              <a:rPr lang="he-IL" b="1" dirty="0"/>
              <a:t>ספרי </a:t>
            </a:r>
            <a:r>
              <a:rPr lang="he-IL" b="0" dirty="0"/>
              <a:t>מעט על אורלי לוי </a:t>
            </a:r>
            <a:r>
              <a:rPr lang="he-IL" b="0" dirty="0" err="1"/>
              <a:t>אבקסיס</a:t>
            </a:r>
            <a:r>
              <a:rPr lang="he-IL" b="0" dirty="0"/>
              <a:t>:</a:t>
            </a:r>
          </a:p>
          <a:p>
            <a:r>
              <a:rPr lang="he-IL" sz="1200" dirty="0">
                <a:solidFill>
                  <a:schemeClr val="bg1"/>
                </a:solidFill>
                <a:latin typeface="Gisha" panose="020B0502040204020203" pitchFamily="34" charset="-79"/>
                <a:cs typeface="Gisha" panose="020B0502040204020203" pitchFamily="34" charset="-79"/>
              </a:rPr>
              <a:t>אורלי לוי-</a:t>
            </a:r>
            <a:r>
              <a:rPr lang="he-IL" sz="1200" dirty="0" err="1">
                <a:solidFill>
                  <a:schemeClr val="bg1"/>
                </a:solidFill>
                <a:latin typeface="Gisha" panose="020B0502040204020203" pitchFamily="34" charset="-79"/>
                <a:cs typeface="Gisha" panose="020B0502040204020203" pitchFamily="34" charset="-79"/>
              </a:rPr>
              <a:t>אבקסיס</a:t>
            </a:r>
            <a:r>
              <a:rPr lang="he-IL" sz="1200" dirty="0">
                <a:solidFill>
                  <a:schemeClr val="bg1"/>
                </a:solidFill>
                <a:latin typeface="Gisha" panose="020B0502040204020203" pitchFamily="34" charset="-79"/>
                <a:cs typeface="Gisha" panose="020B0502040204020203" pitchFamily="34" charset="-79"/>
              </a:rPr>
              <a:t> היא השרה לקידום קהילתי, מייסדת ויושבת ראש מפלגת גשר וחברת הכנסת מטעמה. </a:t>
            </a:r>
          </a:p>
          <a:p>
            <a:r>
              <a:rPr lang="he-IL" sz="1200" dirty="0">
                <a:solidFill>
                  <a:schemeClr val="bg1"/>
                </a:solidFill>
                <a:latin typeface="Gisha" panose="020B0502040204020203" pitchFamily="34" charset="-79"/>
                <a:cs typeface="Gisha" panose="020B0502040204020203" pitchFamily="34" charset="-79"/>
              </a:rPr>
              <a:t>בעבר כיהנה כחברת כנסת מטעם ישראל ביתנו ובמפלגת העבודה-גשר ושימשה כיו"ר הוועדה לזכויות הילד בכנסת.</a:t>
            </a:r>
          </a:p>
          <a:p>
            <a:r>
              <a:rPr lang="he-IL" sz="1200" dirty="0">
                <a:solidFill>
                  <a:schemeClr val="bg1"/>
                </a:solidFill>
                <a:latin typeface="Gisha" panose="020B0502040204020203" pitchFamily="34" charset="-79"/>
                <a:cs typeface="Gisha" panose="020B0502040204020203" pitchFamily="34" charset="-79"/>
              </a:rPr>
              <a:t>בעלת תואר ראשון במשפטים מהמרכז הבינתחומי הרצליה.</a:t>
            </a:r>
          </a:p>
          <a:p>
            <a:r>
              <a:rPr lang="he-IL" sz="1200" dirty="0">
                <a:solidFill>
                  <a:schemeClr val="bg1"/>
                </a:solidFill>
                <a:latin typeface="Gisha" panose="020B0502040204020203" pitchFamily="34" charset="-79"/>
                <a:cs typeface="Gisha" panose="020B0502040204020203" pitchFamily="34" charset="-79"/>
              </a:rPr>
              <a:t>נולדה בשם אורלי לוי בבית שאן שם גדלה, ולמדה בתיכון מקיף כללי אורט ביישוב. היא בתם התשיעית מתוך תריסר ילדים, של רחל (</a:t>
            </a:r>
            <a:r>
              <a:rPr lang="he-IL" sz="1200" dirty="0" err="1">
                <a:solidFill>
                  <a:schemeClr val="bg1"/>
                </a:solidFill>
                <a:latin typeface="Gisha" panose="020B0502040204020203" pitchFamily="34" charset="-79"/>
                <a:cs typeface="Gisha" panose="020B0502040204020203" pitchFamily="34" charset="-79"/>
              </a:rPr>
              <a:t>רשל</a:t>
            </a:r>
            <a:r>
              <a:rPr lang="he-IL" sz="1200" dirty="0">
                <a:solidFill>
                  <a:schemeClr val="bg1"/>
                </a:solidFill>
                <a:latin typeface="Gisha" panose="020B0502040204020203" pitchFamily="34" charset="-79"/>
                <a:cs typeface="Gisha" panose="020B0502040204020203" pitchFamily="34" charset="-79"/>
              </a:rPr>
              <a:t>) ושל חבר הכנסת וסגן ראש הממשלה לשעבר דוד לוי שבנעוריו עלה ממרוקו. אחיה הוא </a:t>
            </a:r>
            <a:r>
              <a:rPr lang="he-IL" sz="1200" dirty="0" err="1">
                <a:solidFill>
                  <a:schemeClr val="bg1"/>
                </a:solidFill>
                <a:latin typeface="Gisha" panose="020B0502040204020203" pitchFamily="34" charset="-79"/>
                <a:cs typeface="Gisha" panose="020B0502040204020203" pitchFamily="34" charset="-79"/>
              </a:rPr>
              <a:t>ז'קי</a:t>
            </a:r>
            <a:r>
              <a:rPr lang="he-IL" sz="1200" dirty="0">
                <a:solidFill>
                  <a:schemeClr val="bg1"/>
                </a:solidFill>
                <a:latin typeface="Gisha" panose="020B0502040204020203" pitchFamily="34" charset="-79"/>
                <a:cs typeface="Gisha" panose="020B0502040204020203" pitchFamily="34" charset="-79"/>
              </a:rPr>
              <a:t> לוי, המכהן כראש עיריית בית שאן וכחבר הכנסת לשעבר מטעם מפלגת הליכוד. </a:t>
            </a:r>
          </a:p>
          <a:p>
            <a:r>
              <a:rPr lang="he-IL" sz="1200" dirty="0">
                <a:solidFill>
                  <a:schemeClr val="bg1"/>
                </a:solidFill>
                <a:latin typeface="Gisha" panose="020B0502040204020203" pitchFamily="34" charset="-79"/>
                <a:cs typeface="Gisha" panose="020B0502040204020203" pitchFamily="34" charset="-79"/>
              </a:rPr>
              <a:t>לוי-</a:t>
            </a:r>
            <a:r>
              <a:rPr lang="he-IL" sz="1200" dirty="0" err="1">
                <a:solidFill>
                  <a:schemeClr val="bg1"/>
                </a:solidFill>
                <a:latin typeface="Gisha" panose="020B0502040204020203" pitchFamily="34" charset="-79"/>
                <a:cs typeface="Gisha" panose="020B0502040204020203" pitchFamily="34" charset="-79"/>
              </a:rPr>
              <a:t>אבקסיס</a:t>
            </a:r>
            <a:r>
              <a:rPr lang="he-IL" sz="1200" dirty="0">
                <a:solidFill>
                  <a:schemeClr val="bg1"/>
                </a:solidFill>
                <a:latin typeface="Gisha" panose="020B0502040204020203" pitchFamily="34" charset="-79"/>
                <a:cs typeface="Gisha" panose="020B0502040204020203" pitchFamily="34" charset="-79"/>
              </a:rPr>
              <a:t> שירתה בצה"ל בחיל האוויר. לאחר שירותה הצבאי בשנת 1993, החלה לעסוק בדוגמנות, כשהשתתפה בפרסומת לחטיף השוקולד "מקופלת". בהמשך הייתה דוגמנית הבית של מעצב השיער שוקי </a:t>
            </a:r>
            <a:r>
              <a:rPr lang="he-IL" sz="1200" dirty="0" err="1">
                <a:solidFill>
                  <a:schemeClr val="bg1"/>
                </a:solidFill>
                <a:latin typeface="Gisha" panose="020B0502040204020203" pitchFamily="34" charset="-79"/>
                <a:cs typeface="Gisha" panose="020B0502040204020203" pitchFamily="34" charset="-79"/>
              </a:rPr>
              <a:t>זיקרי</a:t>
            </a:r>
            <a:r>
              <a:rPr lang="he-IL" sz="1200" dirty="0">
                <a:solidFill>
                  <a:schemeClr val="bg1"/>
                </a:solidFill>
                <a:latin typeface="Gisha" panose="020B0502040204020203" pitchFamily="34" charset="-79"/>
                <a:cs typeface="Gisha" panose="020B0502040204020203" pitchFamily="34" charset="-79"/>
              </a:rPr>
              <a:t> ושל המאפר ירין שחף. </a:t>
            </a:r>
          </a:p>
          <a:p>
            <a:r>
              <a:rPr lang="he-IL" sz="1200" dirty="0">
                <a:solidFill>
                  <a:schemeClr val="bg1"/>
                </a:solidFill>
                <a:latin typeface="Gisha" panose="020B0502040204020203" pitchFamily="34" charset="-79"/>
                <a:cs typeface="Gisha" panose="020B0502040204020203" pitchFamily="34" charset="-79"/>
              </a:rPr>
              <a:t>לוי-</a:t>
            </a:r>
            <a:r>
              <a:rPr lang="he-IL" sz="1200" dirty="0" err="1">
                <a:solidFill>
                  <a:schemeClr val="bg1"/>
                </a:solidFill>
                <a:latin typeface="Gisha" panose="020B0502040204020203" pitchFamily="34" charset="-79"/>
                <a:cs typeface="Gisha" panose="020B0502040204020203" pitchFamily="34" charset="-79"/>
              </a:rPr>
              <a:t>אבקסיס</a:t>
            </a:r>
            <a:r>
              <a:rPr lang="he-IL" sz="1200" dirty="0">
                <a:solidFill>
                  <a:schemeClr val="bg1"/>
                </a:solidFill>
                <a:latin typeface="Gisha" panose="020B0502040204020203" pitchFamily="34" charset="-79"/>
                <a:cs typeface="Gisha" panose="020B0502040204020203" pitchFamily="34" charset="-79"/>
              </a:rPr>
              <a:t> עברה חברות מספר מפלגות לאורך פעילותה הפוליטית:</a:t>
            </a:r>
          </a:p>
          <a:p>
            <a:r>
              <a:rPr lang="he-IL" sz="1200" dirty="0">
                <a:solidFill>
                  <a:schemeClr val="bg1"/>
                </a:solidFill>
                <a:latin typeface="Gisha" panose="020B0502040204020203" pitchFamily="34" charset="-79"/>
                <a:cs typeface="Gisha" panose="020B0502040204020203" pitchFamily="34" charset="-79"/>
              </a:rPr>
              <a:t>בשנת 2009 נבחרה לוי-</a:t>
            </a:r>
            <a:r>
              <a:rPr lang="he-IL" sz="1200" dirty="0" err="1">
                <a:solidFill>
                  <a:schemeClr val="bg1"/>
                </a:solidFill>
                <a:latin typeface="Gisha" panose="020B0502040204020203" pitchFamily="34" charset="-79"/>
                <a:cs typeface="Gisha" panose="020B0502040204020203" pitchFamily="34" charset="-79"/>
              </a:rPr>
              <a:t>אבקסיס</a:t>
            </a:r>
            <a:r>
              <a:rPr lang="he-IL" sz="1200" dirty="0">
                <a:solidFill>
                  <a:schemeClr val="bg1"/>
                </a:solidFill>
                <a:latin typeface="Gisha" panose="020B0502040204020203" pitchFamily="34" charset="-79"/>
                <a:cs typeface="Gisha" panose="020B0502040204020203" pitchFamily="34" charset="-79"/>
              </a:rPr>
              <a:t> לראשונה לחברת הכנסת. היא ניהלה מגעים על אפשרות להצטרף לחיים הפוליטיים עם אישים מצדה השמאלי של המפה הפוליטית, כבנימין בן-אליעזר ממפלגת העבודה ויוסי שריד ממרצ, אך לימים הכחישה כי התכוונה להתמודד בבחירות במסגרת מרצ. לקראת הבחירות לכנסת השמונה עשרה הוצע לה להצטרף למפלגת "ישראל ביתנו". היא נענתה להצעה, ונכנסה לכנסת. </a:t>
            </a:r>
          </a:p>
          <a:p>
            <a:r>
              <a:rPr lang="he-IL" sz="1200" dirty="0">
                <a:solidFill>
                  <a:schemeClr val="bg1"/>
                </a:solidFill>
                <a:latin typeface="Gisha" panose="020B0502040204020203" pitchFamily="34" charset="-79"/>
                <a:cs typeface="Gisha" panose="020B0502040204020203" pitchFamily="34" charset="-79"/>
              </a:rPr>
              <a:t>לקראת הבחירות לכנסת העשרים שובצה לוי-</a:t>
            </a:r>
            <a:r>
              <a:rPr lang="he-IL" sz="1200" dirty="0" err="1">
                <a:solidFill>
                  <a:schemeClr val="bg1"/>
                </a:solidFill>
                <a:latin typeface="Gisha" panose="020B0502040204020203" pitchFamily="34" charset="-79"/>
                <a:cs typeface="Gisha" panose="020B0502040204020203" pitchFamily="34" charset="-79"/>
              </a:rPr>
              <a:t>אבקסיס</a:t>
            </a:r>
            <a:r>
              <a:rPr lang="he-IL" sz="1200" dirty="0">
                <a:solidFill>
                  <a:schemeClr val="bg1"/>
                </a:solidFill>
                <a:latin typeface="Gisha" panose="020B0502040204020203" pitchFamily="34" charset="-79"/>
                <a:cs typeface="Gisha" panose="020B0502040204020203" pitchFamily="34" charset="-79"/>
              </a:rPr>
              <a:t> במקום השני ברשימת ישראל ביתנו, כסגניתו של יושב ראש המפלגה אביגדור ליברמן ונבחרה לכנסת בשלישית, לאחר שהרשימה זכתה בבחירות ב-6 מנדטים. מפלגתה נותרה באופוזיציה. ב- 2016 הודיעה על פרישתה ממפלגת ישראל ביתנו, בעקבות הצטרפותה לקואליציה והמשיכה לכהן בכנסת כחברת כנסת יחידה ללא זכויות של סיעה. ב- 2018 הקימה </a:t>
            </a:r>
            <a:r>
              <a:rPr lang="he-IL" sz="1200" dirty="0" err="1">
                <a:solidFill>
                  <a:schemeClr val="bg1"/>
                </a:solidFill>
                <a:latin typeface="Gisha" panose="020B0502040204020203" pitchFamily="34" charset="-79"/>
                <a:cs typeface="Gisha" panose="020B0502040204020203" pitchFamily="34" charset="-79"/>
              </a:rPr>
              <a:t>אבקסיס</a:t>
            </a:r>
            <a:r>
              <a:rPr lang="he-IL" sz="1200" dirty="0">
                <a:solidFill>
                  <a:schemeClr val="bg1"/>
                </a:solidFill>
                <a:latin typeface="Gisha" panose="020B0502040204020203" pitchFamily="34" charset="-79"/>
                <a:cs typeface="Gisha" panose="020B0502040204020203" pitchFamily="34" charset="-79"/>
              </a:rPr>
              <a:t> את מפלגת גשר, ששמה לקוח משם המפלגה שהקים אביה בעבר. המפלגה התמודדה בבחירות לכנסת העשרים ואחת, אך לא עברה את אחוז החסימה. כאשר לא הוקמה ממשלה ונערכו בחירות נוספות, הודיעה לוי-</a:t>
            </a:r>
            <a:r>
              <a:rPr lang="he-IL" sz="1200" dirty="0" err="1">
                <a:solidFill>
                  <a:schemeClr val="bg1"/>
                </a:solidFill>
                <a:latin typeface="Gisha" panose="020B0502040204020203" pitchFamily="34" charset="-79"/>
                <a:cs typeface="Gisha" panose="020B0502040204020203" pitchFamily="34" charset="-79"/>
              </a:rPr>
              <a:t>אבקסיס</a:t>
            </a:r>
            <a:r>
              <a:rPr lang="he-IL" sz="1200" dirty="0">
                <a:solidFill>
                  <a:schemeClr val="bg1"/>
                </a:solidFill>
                <a:latin typeface="Gisha" panose="020B0502040204020203" pitchFamily="34" charset="-79"/>
                <a:cs typeface="Gisha" panose="020B0502040204020203" pitchFamily="34" charset="-79"/>
              </a:rPr>
              <a:t> כי מפלגתה תרוץ ביחד עם מפלגת העבודה בבחירות. היא הוצבה במקום השני ברשימת העבודה-גשר, ונבחרה לכנסת. עם היוודע תוצאות הבחירות, הודיעה לוי-</a:t>
            </a:r>
            <a:r>
              <a:rPr lang="he-IL" sz="1200" dirty="0" err="1">
                <a:solidFill>
                  <a:schemeClr val="bg1"/>
                </a:solidFill>
                <a:latin typeface="Gisha" panose="020B0502040204020203" pitchFamily="34" charset="-79"/>
                <a:cs typeface="Gisha" panose="020B0502040204020203" pitchFamily="34" charset="-79"/>
              </a:rPr>
              <a:t>אבקסיס</a:t>
            </a:r>
            <a:r>
              <a:rPr lang="he-IL" sz="1200" dirty="0">
                <a:solidFill>
                  <a:schemeClr val="bg1"/>
                </a:solidFill>
                <a:latin typeface="Gisha" panose="020B0502040204020203" pitchFamily="34" charset="-79"/>
                <a:cs typeface="Gisha" panose="020B0502040204020203" pitchFamily="34" charset="-79"/>
              </a:rPr>
              <a:t> כי לא תתמוך בממשלה הנשענת על תמיכת בל"ד והרשימה המשותפת וכי אינה רואה עצמה מחויבת לשותפות עם מרצ, ועם התפשטות מגפת הקורונה קראה לממשלת אחדות. מפלגת גשר התפלגה ממרצ לסיעה עצמאית וחתמה על הסכם קואליציוני עם הליכוד, במסגרתו תמונה לוי </a:t>
            </a:r>
            <a:r>
              <a:rPr lang="he-IL" sz="1200" dirty="0" err="1">
                <a:solidFill>
                  <a:schemeClr val="bg1"/>
                </a:solidFill>
                <a:latin typeface="Gisha" panose="020B0502040204020203" pitchFamily="34" charset="-79"/>
                <a:cs typeface="Gisha" panose="020B0502040204020203" pitchFamily="34" charset="-79"/>
              </a:rPr>
              <a:t>אבקסיס</a:t>
            </a:r>
            <a:r>
              <a:rPr lang="he-IL" sz="1200" dirty="0">
                <a:solidFill>
                  <a:schemeClr val="bg1"/>
                </a:solidFill>
                <a:latin typeface="Gisha" panose="020B0502040204020203" pitchFamily="34" charset="-79"/>
                <a:cs typeface="Gisha" panose="020B0502040204020203" pitchFamily="34" charset="-79"/>
              </a:rPr>
              <a:t> לשרה לחיזוק וקידום קהילתי בממשלה.</a:t>
            </a:r>
          </a:p>
          <a:p>
            <a:r>
              <a:rPr lang="he-IL" sz="1200" dirty="0">
                <a:solidFill>
                  <a:schemeClr val="bg1"/>
                </a:solidFill>
                <a:latin typeface="Gisha" panose="020B0502040204020203" pitchFamily="34" charset="-79"/>
                <a:cs typeface="Gisha" panose="020B0502040204020203" pitchFamily="34" charset="-79"/>
              </a:rPr>
              <a:t>כחברת כנסת פעלה לקידום נושאים חברתיים ומגדריים, למשל:</a:t>
            </a:r>
          </a:p>
          <a:p>
            <a:r>
              <a:rPr lang="he-IL" sz="1200" b="0" i="0" u="none" strike="noStrike" kern="1200" dirty="0">
                <a:solidFill>
                  <a:schemeClr val="tx1"/>
                </a:solidFill>
                <a:effectLst/>
                <a:latin typeface="+mn-lt"/>
                <a:ea typeface="+mn-ea"/>
                <a:cs typeface="+mn-cs"/>
              </a:rPr>
              <a:t>בכנסת השמונה-עשרה חוקקה לוי-</a:t>
            </a:r>
            <a:r>
              <a:rPr lang="he-IL" sz="1200" b="0" i="0" u="none" strike="noStrike" kern="1200" dirty="0" err="1">
                <a:solidFill>
                  <a:schemeClr val="tx1"/>
                </a:solidFill>
                <a:effectLst/>
                <a:latin typeface="+mn-lt"/>
                <a:ea typeface="+mn-ea"/>
                <a:cs typeface="+mn-cs"/>
              </a:rPr>
              <a:t>אבקסיס</a:t>
            </a:r>
            <a:r>
              <a:rPr lang="he-IL" sz="1200" b="0" i="0" u="none" strike="noStrike" kern="1200" dirty="0">
                <a:solidFill>
                  <a:schemeClr val="tx1"/>
                </a:solidFill>
                <a:effectLst/>
                <a:latin typeface="+mn-lt"/>
                <a:ea typeface="+mn-ea"/>
                <a:cs typeface="+mn-cs"/>
              </a:rPr>
              <a:t> חוק שהפך את מוקד הסיוע הטלפוני לנפגעות ונפגעי תקיפה מינית (1202) למוקד חירום חינמי וחסוי.</a:t>
            </a:r>
          </a:p>
          <a:p>
            <a:pPr marL="171450" indent="-171450">
              <a:buFont typeface="Arial" panose="020B0604020202020204" pitchFamily="34" charset="0"/>
              <a:buChar char="•"/>
            </a:pPr>
            <a:r>
              <a:rPr lang="he-IL" sz="1200" b="0" i="0" u="none" strike="noStrike" kern="1200" dirty="0">
                <a:solidFill>
                  <a:schemeClr val="tx1"/>
                </a:solidFill>
                <a:effectLst/>
                <a:latin typeface="+mn-lt"/>
                <a:ea typeface="+mn-ea"/>
                <a:cs typeface="+mn-cs"/>
              </a:rPr>
              <a:t>כיהנה כיושבת ראש הוועדה המיוחדת לזכויות הילד.</a:t>
            </a:r>
          </a:p>
          <a:p>
            <a:pPr marL="171450" indent="-171450">
              <a:buFont typeface="Arial" panose="020B0604020202020204" pitchFamily="34" charset="0"/>
              <a:buChar char="•"/>
            </a:pPr>
            <a:r>
              <a:rPr lang="he-IL" sz="1200" b="0" i="0" u="none" strike="noStrike" kern="1200" dirty="0">
                <a:solidFill>
                  <a:schemeClr val="tx1"/>
                </a:solidFill>
                <a:effectLst/>
                <a:latin typeface="+mn-lt"/>
                <a:ea typeface="+mn-ea"/>
                <a:cs typeface="+mn-cs"/>
              </a:rPr>
              <a:t>שימשה יושבת ראש שדולת הדיור החברתי והשדולה למען ילדים ובני נוער בסיכון.</a:t>
            </a:r>
          </a:p>
          <a:p>
            <a:pPr marL="171450" indent="-171450">
              <a:buFont typeface="Arial" panose="020B0604020202020204" pitchFamily="34" charset="0"/>
              <a:buChar char="•"/>
            </a:pPr>
            <a:r>
              <a:rPr lang="he-IL" sz="1200" b="0" i="0" u="none" strike="noStrike" kern="1200" dirty="0">
                <a:solidFill>
                  <a:schemeClr val="tx1"/>
                </a:solidFill>
                <a:effectLst/>
                <a:latin typeface="+mn-lt"/>
                <a:ea typeface="+mn-ea"/>
                <a:cs typeface="+mn-cs"/>
              </a:rPr>
              <a:t>פעלה לחקיקה בנושאים של רווחה, בריאות, חינוך, שוויון מגדרי, טיפול ראוי בעבירות מין ועוד.</a:t>
            </a:r>
            <a:endParaRPr lang="he-IL" sz="1200" dirty="0">
              <a:solidFill>
                <a:schemeClr val="bg1"/>
              </a:solidFill>
              <a:latin typeface="Gisha" panose="020B0502040204020203" pitchFamily="34" charset="-79"/>
              <a:cs typeface="Gisha" panose="020B0502040204020203" pitchFamily="34" charset="-79"/>
            </a:endParaRPr>
          </a:p>
          <a:p>
            <a:r>
              <a:rPr lang="he-IL" sz="1200" dirty="0">
                <a:solidFill>
                  <a:schemeClr val="bg1"/>
                </a:solidFill>
                <a:latin typeface="Gisha" panose="020B0502040204020203" pitchFamily="34" charset="-79"/>
                <a:cs typeface="Gisha" panose="020B0502040204020203" pitchFamily="34" charset="-79"/>
              </a:rPr>
              <a:t>לוי-</a:t>
            </a:r>
            <a:r>
              <a:rPr lang="he-IL" sz="1200" dirty="0" err="1">
                <a:solidFill>
                  <a:schemeClr val="bg1"/>
                </a:solidFill>
                <a:latin typeface="Gisha" panose="020B0502040204020203" pitchFamily="34" charset="-79"/>
                <a:cs typeface="Gisha" panose="020B0502040204020203" pitchFamily="34" charset="-79"/>
              </a:rPr>
              <a:t>אבקסיס</a:t>
            </a:r>
            <a:r>
              <a:rPr lang="he-IL" sz="1200" dirty="0">
                <a:solidFill>
                  <a:schemeClr val="bg1"/>
                </a:solidFill>
                <a:latin typeface="Gisha" panose="020B0502040204020203" pitchFamily="34" charset="-79"/>
                <a:cs typeface="Gisha" panose="020B0502040204020203" pitchFamily="34" charset="-79"/>
              </a:rPr>
              <a:t> נשואה לליאור </a:t>
            </a:r>
            <a:r>
              <a:rPr lang="he-IL" sz="1200" dirty="0" err="1">
                <a:solidFill>
                  <a:schemeClr val="bg1"/>
                </a:solidFill>
                <a:latin typeface="Gisha" panose="020B0502040204020203" pitchFamily="34" charset="-79"/>
                <a:cs typeface="Gisha" panose="020B0502040204020203" pitchFamily="34" charset="-79"/>
              </a:rPr>
              <a:t>אבקסיס</a:t>
            </a:r>
            <a:r>
              <a:rPr lang="he-IL" sz="1200" dirty="0">
                <a:solidFill>
                  <a:schemeClr val="bg1"/>
                </a:solidFill>
                <a:latin typeface="Gisha" panose="020B0502040204020203" pitchFamily="34" charset="-79"/>
                <a:cs typeface="Gisha" panose="020B0502040204020203" pitchFamily="34" charset="-79"/>
              </a:rPr>
              <a:t> ולהם ארבעה ילדים, שהצעיר בהם נולד בעת כהונתה כחברת כנסת.  </a:t>
            </a:r>
          </a:p>
          <a:p>
            <a:endParaRPr lang="he-IL" sz="1200" b="0" i="0" u="none" strike="noStrike" kern="1200" dirty="0">
              <a:solidFill>
                <a:schemeClr val="tx1"/>
              </a:solidFill>
              <a:effectLst/>
              <a:latin typeface="+mn-lt"/>
              <a:ea typeface="+mn-ea"/>
              <a:cs typeface="+mn-cs"/>
            </a:endParaRPr>
          </a:p>
          <a:p>
            <a:endParaRPr lang="he-IL" b="0" dirty="0"/>
          </a:p>
          <a:p>
            <a:pPr marL="171450" indent="-171450">
              <a:buFont typeface="Arial" panose="020B0604020202020204" pitchFamily="34" charset="0"/>
              <a:buChar char="•"/>
            </a:pPr>
            <a:endParaRPr lang="he-IL" b="0" dirty="0"/>
          </a:p>
          <a:p>
            <a:pPr marL="0" indent="0">
              <a:buFont typeface="Arial" panose="020B0604020202020204" pitchFamily="34" charset="0"/>
              <a:buNone/>
            </a:pPr>
            <a:r>
              <a:rPr lang="he-IL" b="0" u="sng" dirty="0"/>
              <a:t>לקריאה נוספת:</a:t>
            </a:r>
          </a:p>
          <a:p>
            <a:pPr marL="0" indent="0">
              <a:buFont typeface="Arial" panose="020B0604020202020204" pitchFamily="34" charset="0"/>
              <a:buNone/>
            </a:pPr>
            <a:r>
              <a:rPr lang="en-US" b="0" dirty="0"/>
              <a:t>https://he.wikipedia.org/wiki/</a:t>
            </a:r>
            <a:r>
              <a:rPr lang="he-IL" b="0" dirty="0" err="1"/>
              <a:t>אורלי_לוי-אבקסיס</a:t>
            </a:r>
            <a:endParaRPr lang="he-IL" b="0" dirty="0"/>
          </a:p>
          <a:p>
            <a:pPr marL="0" indent="0">
              <a:buFont typeface="Arial" panose="020B0604020202020204" pitchFamily="34" charset="0"/>
              <a:buNone/>
            </a:pPr>
            <a:r>
              <a:rPr lang="en-US" b="0" dirty="0"/>
              <a:t>https://main.knesset.gov.il/mk/pages/MkPersonalDetails.aspx?MKID=832</a:t>
            </a:r>
            <a:endParaRPr lang="he-IL" b="0" dirty="0"/>
          </a:p>
          <a:p>
            <a:pPr marL="171450" indent="-171450">
              <a:buFont typeface="Arial" panose="020B0604020202020204" pitchFamily="34" charset="0"/>
              <a:buChar char="•"/>
            </a:pPr>
            <a:endParaRPr lang="he-IL" b="0" dirty="0"/>
          </a:p>
          <a:p>
            <a:pPr marL="171450" indent="-171450">
              <a:buFont typeface="Arial" panose="020B0604020202020204" pitchFamily="34" charset="0"/>
              <a:buChar char="•"/>
            </a:pPr>
            <a:endParaRPr lang="he-IL" b="0" dirty="0"/>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18</a:t>
            </a:fld>
            <a:endParaRPr lang="he-IL"/>
          </a:p>
        </p:txBody>
      </p:sp>
    </p:spTree>
    <p:extLst>
      <p:ext uri="{BB962C8B-B14F-4D97-AF65-F5344CB8AC3E}">
        <p14:creationId xmlns:p14="http://schemas.microsoft.com/office/powerpoint/2010/main" val="679516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למנחה:</a:t>
            </a:r>
            <a:endParaRPr lang="he-IL" dirty="0"/>
          </a:p>
          <a:p>
            <a:pPr marL="171450" indent="-171450">
              <a:buFont typeface="Arial" panose="020B0604020202020204" pitchFamily="34" charset="0"/>
              <a:buChar char="•"/>
            </a:pPr>
            <a:r>
              <a:rPr lang="he-IL" b="1" dirty="0"/>
              <a:t>ספרי </a:t>
            </a:r>
            <a:r>
              <a:rPr lang="he-IL" b="0" dirty="0"/>
              <a:t>מעט על זינב אבו סויד:</a:t>
            </a:r>
          </a:p>
          <a:p>
            <a:r>
              <a:rPr lang="he-IL" sz="1200" dirty="0">
                <a:solidFill>
                  <a:schemeClr val="bg1"/>
                </a:solidFill>
                <a:latin typeface="Gisha" panose="020B0502040204020203" pitchFamily="34" charset="-79"/>
                <a:cs typeface="Gisha" panose="020B0502040204020203" pitchFamily="34" charset="-79"/>
              </a:rPr>
              <a:t>גרה ביישוב כעביה-</a:t>
            </a:r>
            <a:r>
              <a:rPr lang="he-IL" sz="1200" dirty="0" err="1">
                <a:solidFill>
                  <a:schemeClr val="bg1"/>
                </a:solidFill>
                <a:latin typeface="Gisha" panose="020B0502040204020203" pitchFamily="34" charset="-79"/>
                <a:cs typeface="Gisha" panose="020B0502040204020203" pitchFamily="34" charset="-79"/>
              </a:rPr>
              <a:t>טבאש</a:t>
            </a:r>
            <a:r>
              <a:rPr lang="he-IL" sz="1200" dirty="0">
                <a:solidFill>
                  <a:schemeClr val="bg1"/>
                </a:solidFill>
                <a:latin typeface="Gisha" panose="020B0502040204020203" pitchFamily="34" charset="-79"/>
                <a:cs typeface="Gisha" panose="020B0502040204020203" pitchFamily="34" charset="-79"/>
              </a:rPr>
              <a:t>-</a:t>
            </a:r>
            <a:r>
              <a:rPr lang="he-IL" sz="1200" dirty="0" err="1">
                <a:solidFill>
                  <a:schemeClr val="bg1"/>
                </a:solidFill>
                <a:latin typeface="Gisha" panose="020B0502040204020203" pitchFamily="34" charset="-79"/>
                <a:cs typeface="Gisha" panose="020B0502040204020203" pitchFamily="34" charset="-79"/>
              </a:rPr>
              <a:t>חג'אג'רה</a:t>
            </a:r>
            <a:r>
              <a:rPr lang="he-IL" sz="1200" dirty="0">
                <a:solidFill>
                  <a:schemeClr val="bg1"/>
                </a:solidFill>
                <a:latin typeface="Gisha" panose="020B0502040204020203" pitchFamily="34" charset="-79"/>
                <a:cs typeface="Gisha" panose="020B0502040204020203" pitchFamily="34" charset="-79"/>
              </a:rPr>
              <a:t> שבצפון . חברת המועצה הראשונה בתולדות המדינה במגזר הבדואי.</a:t>
            </a:r>
          </a:p>
          <a:p>
            <a:r>
              <a:rPr lang="he-IL" sz="1200" dirty="0">
                <a:solidFill>
                  <a:schemeClr val="bg1"/>
                </a:solidFill>
                <a:latin typeface="Gisha" panose="020B0502040204020203" pitchFamily="34" charset="-79"/>
                <a:cs typeface="Gisha" panose="020B0502040204020203" pitchFamily="34" charset="-79"/>
              </a:rPr>
              <a:t>שמה לה למטרה להציף נושאים שנתפסים כסוג של טאבו בחברה הבדואית: זכויות נשים, גירושים, טבעונות, ביטול פוליגמיה, נישואי קטינים ועוד. </a:t>
            </a:r>
            <a:br>
              <a:rPr lang="en-US" sz="1200" dirty="0">
                <a:solidFill>
                  <a:schemeClr val="bg1"/>
                </a:solidFill>
                <a:latin typeface="Gisha" panose="020B0502040204020203" pitchFamily="34" charset="-79"/>
                <a:cs typeface="Gisha" panose="020B0502040204020203" pitchFamily="34" charset="-79"/>
              </a:rPr>
            </a:br>
            <a:r>
              <a:rPr lang="he-IL" sz="1200" b="0" i="0" u="none" strike="noStrike" kern="1200" dirty="0">
                <a:solidFill>
                  <a:schemeClr val="tx1"/>
                </a:solidFill>
                <a:effectLst/>
                <a:latin typeface="+mn-lt"/>
                <a:ea typeface="+mn-ea"/>
                <a:cs typeface="+mn-cs"/>
              </a:rPr>
              <a:t>אבו </a:t>
            </a:r>
            <a:r>
              <a:rPr lang="he-IL" sz="1200" b="0" i="0" u="none" strike="noStrike" kern="1200" dirty="0" err="1">
                <a:solidFill>
                  <a:schemeClr val="tx1"/>
                </a:solidFill>
                <a:effectLst/>
                <a:latin typeface="+mn-lt"/>
                <a:ea typeface="+mn-ea"/>
                <a:cs typeface="+mn-cs"/>
              </a:rPr>
              <a:t>סוויד</a:t>
            </a:r>
            <a:r>
              <a:rPr lang="he-IL" sz="1200" b="0" i="0" u="none" strike="noStrike" kern="1200" dirty="0">
                <a:solidFill>
                  <a:schemeClr val="tx1"/>
                </a:solidFill>
                <a:effectLst/>
                <a:latin typeface="+mn-lt"/>
                <a:ea typeface="+mn-ea"/>
                <a:cs typeface="+mn-cs"/>
              </a:rPr>
              <a:t> ונשים נוספות ביישוב הקימו קהילה שמטרתה לקדם את זכויותיהן של אוכלוסיות מוחלשות. התחילו לעשוק בקהילתיות ולהרים יחד פרויקטים לנוער בסיכון, לנערות במצוקה, להעצמת נשים, לשילוב אוכלוסיות מיוחדות בקהילה ולרב-תרבותיות". למלאכתה של </a:t>
            </a:r>
            <a:r>
              <a:rPr lang="he-IL" sz="1200" b="0" i="0" u="none" strike="noStrike" kern="1200" dirty="0" err="1">
                <a:solidFill>
                  <a:schemeClr val="tx1"/>
                </a:solidFill>
                <a:effectLst/>
                <a:latin typeface="+mn-lt"/>
                <a:ea typeface="+mn-ea"/>
                <a:cs typeface="+mn-cs"/>
              </a:rPr>
              <a:t>זינאב</a:t>
            </a:r>
            <a:r>
              <a:rPr lang="he-IL" sz="1200" b="0" i="0" u="none" strike="noStrike" kern="1200" dirty="0">
                <a:solidFill>
                  <a:schemeClr val="tx1"/>
                </a:solidFill>
                <a:effectLst/>
                <a:latin typeface="+mn-lt"/>
                <a:ea typeface="+mn-ea"/>
                <a:cs typeface="+mn-cs"/>
              </a:rPr>
              <a:t> מסייעת קרן </a:t>
            </a:r>
            <a:r>
              <a:rPr lang="he-IL" sz="1200" b="0" i="0" u="none" strike="noStrike" kern="1200" dirty="0" err="1">
                <a:solidFill>
                  <a:schemeClr val="tx1"/>
                </a:solidFill>
                <a:effectLst/>
                <a:latin typeface="+mn-lt"/>
                <a:ea typeface="+mn-ea"/>
                <a:cs typeface="+mn-cs"/>
              </a:rPr>
              <a:t>שח"ף</a:t>
            </a:r>
            <a:r>
              <a:rPr lang="he-IL" sz="1200" b="0" i="0" u="none" strike="noStrike" kern="1200" dirty="0">
                <a:solidFill>
                  <a:schemeClr val="tx1"/>
                </a:solidFill>
                <a:effectLst/>
                <a:latin typeface="+mn-lt"/>
                <a:ea typeface="+mn-ea"/>
                <a:cs typeface="+mn-cs"/>
              </a:rPr>
              <a:t>, שהינה גוף פילנטרופי המסייע גם למאות קהילות משימתיות נוספות בכל רחבי הארץ בפרויקטים חברתיים.</a:t>
            </a:r>
          </a:p>
          <a:p>
            <a:r>
              <a:rPr lang="he-IL" sz="1200" dirty="0">
                <a:solidFill>
                  <a:schemeClr val="bg1"/>
                </a:solidFill>
                <a:latin typeface="Gisha" panose="020B0502040204020203" pitchFamily="34" charset="-79"/>
                <a:cs typeface="Gisha" panose="020B0502040204020203" pitchFamily="34" charset="-79"/>
              </a:rPr>
              <a:t>נישאה בגיל 18 ובגיל 25 בעלה ביקש להתגרש. כיום גרושה פלוס שניים ואם לילד בעל צרכים מיוחדים. היא הראשונה להתגרש ביישוב שבו היא גרה. </a:t>
            </a:r>
            <a:br>
              <a:rPr lang="en-US" sz="1200" dirty="0">
                <a:solidFill>
                  <a:schemeClr val="bg1"/>
                </a:solidFill>
                <a:latin typeface="Gisha" panose="020B0502040204020203" pitchFamily="34" charset="-79"/>
                <a:cs typeface="Gisha" panose="020B0502040204020203" pitchFamily="34" charset="-79"/>
              </a:rPr>
            </a:br>
            <a:r>
              <a:rPr lang="he-IL" sz="1200" dirty="0">
                <a:solidFill>
                  <a:schemeClr val="bg1"/>
                </a:solidFill>
                <a:latin typeface="Gisha" panose="020B0502040204020203" pitchFamily="34" charset="-79"/>
                <a:cs typeface="Gisha" panose="020B0502040204020203" pitchFamily="34" charset="-79"/>
              </a:rPr>
              <a:t>טבעונית ואיננה אוכלת מוצרים מן החי.</a:t>
            </a:r>
          </a:p>
          <a:p>
            <a:endParaRPr lang="he-IL" sz="1200" b="0" i="0" u="none" strike="noStrike" kern="1200" dirty="0">
              <a:solidFill>
                <a:schemeClr val="tx1"/>
              </a:solidFill>
              <a:effectLst/>
              <a:latin typeface="+mn-lt"/>
              <a:ea typeface="+mn-ea"/>
              <a:cs typeface="+mn-cs"/>
            </a:endParaRPr>
          </a:p>
          <a:p>
            <a:endParaRPr lang="he-IL" sz="1200" b="0" i="0" u="none" strike="noStrike" kern="1200" dirty="0">
              <a:solidFill>
                <a:schemeClr val="tx1"/>
              </a:solidFill>
              <a:effectLst/>
              <a:latin typeface="+mn-lt"/>
              <a:ea typeface="+mn-ea"/>
              <a:cs typeface="+mn-cs"/>
            </a:endParaRPr>
          </a:p>
          <a:p>
            <a:endParaRPr lang="he-IL" b="0" dirty="0"/>
          </a:p>
          <a:p>
            <a:pPr marL="171450" indent="-171450">
              <a:buFont typeface="Arial" panose="020B0604020202020204" pitchFamily="34" charset="0"/>
              <a:buChar char="•"/>
            </a:pPr>
            <a:endParaRPr lang="he-IL" b="0" dirty="0"/>
          </a:p>
          <a:p>
            <a:pPr marL="0" indent="0">
              <a:buFont typeface="Arial" panose="020B0604020202020204" pitchFamily="34" charset="0"/>
              <a:buNone/>
            </a:pPr>
            <a:r>
              <a:rPr lang="he-IL" b="0" u="sng" dirty="0"/>
              <a:t>לקריאה נוספת:</a:t>
            </a:r>
          </a:p>
          <a:p>
            <a:pPr marL="0" indent="0">
              <a:buFont typeface="Arial" panose="020B0604020202020204" pitchFamily="34" charset="0"/>
              <a:buNone/>
            </a:pPr>
            <a:r>
              <a:rPr lang="en-US" b="0" dirty="0"/>
              <a:t>https://www.ynet.co.il/articles/0,7340,L-5517194,00.html</a:t>
            </a:r>
            <a:endParaRPr lang="he-IL" b="0" dirty="0"/>
          </a:p>
          <a:p>
            <a:pPr marL="171450" indent="-171450">
              <a:buFont typeface="Arial" panose="020B0604020202020204" pitchFamily="34" charset="0"/>
              <a:buChar char="•"/>
            </a:pPr>
            <a:r>
              <a:rPr lang="en-US" b="0" dirty="0"/>
              <a:t>https://www.mekomit.co.il/</a:t>
            </a:r>
            <a:r>
              <a:rPr lang="he-IL" b="0" dirty="0"/>
              <a:t>אני-הנציגה-שלכם-באתי-לקצץ-את-השפמים-</a:t>
            </a:r>
            <a:r>
              <a:rPr lang="he-IL" b="0" dirty="0" err="1"/>
              <a:t>במ</a:t>
            </a:r>
            <a:r>
              <a:rPr lang="he-IL" b="0" dirty="0"/>
              <a:t>/</a:t>
            </a:r>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19</a:t>
            </a:fld>
            <a:endParaRPr lang="he-IL"/>
          </a:p>
        </p:txBody>
      </p:sp>
    </p:spTree>
    <p:extLst>
      <p:ext uri="{BB962C8B-B14F-4D97-AF65-F5344CB8AC3E}">
        <p14:creationId xmlns:p14="http://schemas.microsoft.com/office/powerpoint/2010/main" val="217849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למנחה:</a:t>
            </a:r>
            <a:endParaRPr lang="he-IL" dirty="0"/>
          </a:p>
          <a:p>
            <a:pPr marL="171450" indent="-171450">
              <a:buFont typeface="Arial" panose="020B0604020202020204" pitchFamily="34" charset="0"/>
              <a:buChar char="•"/>
            </a:pPr>
            <a:r>
              <a:rPr lang="he-IL" b="1" dirty="0"/>
              <a:t>ספרי </a:t>
            </a:r>
            <a:r>
              <a:rPr lang="he-IL" b="0" dirty="0"/>
              <a:t>מעט על טל אוחנה, נציגה נוספת של השלטון המקומי ומהצעירות שבין הנשים המוצגות:</a:t>
            </a:r>
          </a:p>
          <a:p>
            <a:r>
              <a:rPr lang="he-IL" sz="1200" dirty="0">
                <a:solidFill>
                  <a:schemeClr val="bg1"/>
                </a:solidFill>
                <a:latin typeface="Gisha" panose="020B0502040204020203" pitchFamily="34" charset="-79"/>
                <a:cs typeface="Gisha" panose="020B0502040204020203" pitchFamily="34" charset="-79"/>
              </a:rPr>
              <a:t>אוחנה נולדה וגדלה בירוחם להורים ילידי מרוקו כאחות לארבעה אחים. במהלך לימודיה היסודיים שימשה </a:t>
            </a:r>
            <a:r>
              <a:rPr lang="he-IL" sz="1200" dirty="0" err="1">
                <a:solidFill>
                  <a:schemeClr val="bg1"/>
                </a:solidFill>
                <a:latin typeface="Gisha" panose="020B0502040204020203" pitchFamily="34" charset="-79"/>
                <a:cs typeface="Gisha" panose="020B0502040204020203" pitchFamily="34" charset="-79"/>
              </a:rPr>
              <a:t>כראשת</a:t>
            </a:r>
            <a:r>
              <a:rPr lang="he-IL" sz="1200" dirty="0">
                <a:solidFill>
                  <a:schemeClr val="bg1"/>
                </a:solidFill>
                <a:latin typeface="Gisha" panose="020B0502040204020203" pitchFamily="34" charset="-79"/>
                <a:cs typeface="Gisha" panose="020B0502040204020203" pitchFamily="34" charset="-79"/>
              </a:rPr>
              <a:t> מועצת התלמידים ובנעוריה כראש מועצת הנוער בירוחם. את שירותה הצבאי בצה"ל, עשתה כמפקדת צוות בבסיס חוות השומר. לאחר תום שירותה הצבאי למדה לתואר ראשון בסוציולוגיה ארגונית במכללת עמק יזרעאל, ולאחריו היא החלה לעבוד בקרן רש"י כרכזת. לאחר שחברת ההסעות של אביה נסגרה ופגעה קשות בפרנסת המשפחה, נאלצה לשוב לבית הוריה על מנת לסייע להם בפרנסתם. בהמשך, היא למדה לתואר שני במדיניות ציבורית במרכז הבינתחומי הרצליה, עם מלגת הצטיינות. במקביל, למדה בתוכנית עמיתי "מעוז" – לפיתוח מנהיגות בחברה הישראלית. בנוסף, במהלך לימודיה האקדמיים הייתה חברה </a:t>
            </a:r>
            <a:r>
              <a:rPr lang="he-IL" sz="1200" dirty="0" err="1">
                <a:solidFill>
                  <a:schemeClr val="bg1"/>
                </a:solidFill>
                <a:latin typeface="Gisha" panose="020B0502040204020203" pitchFamily="34" charset="-79"/>
                <a:cs typeface="Gisha" panose="020B0502040204020203" pitchFamily="34" charset="-79"/>
              </a:rPr>
              <a:t>באייסף</a:t>
            </a:r>
            <a:r>
              <a:rPr lang="he-IL" sz="1200" dirty="0">
                <a:solidFill>
                  <a:schemeClr val="bg1"/>
                </a:solidFill>
                <a:latin typeface="Gisha" panose="020B0502040204020203" pitchFamily="34" charset="-79"/>
                <a:cs typeface="Gisha" panose="020B0502040204020203" pitchFamily="34" charset="-79"/>
              </a:rPr>
              <a:t> - הקרן הבינלאומית לחינוך למצוינות חברתית ואקדמית. </a:t>
            </a:r>
          </a:p>
          <a:p>
            <a:r>
              <a:rPr lang="he-IL" sz="1200" dirty="0">
                <a:solidFill>
                  <a:schemeClr val="bg1"/>
                </a:solidFill>
                <a:latin typeface="Gisha" panose="020B0502040204020203" pitchFamily="34" charset="-79"/>
                <a:cs typeface="Gisha" panose="020B0502040204020203" pitchFamily="34" charset="-79"/>
              </a:rPr>
              <a:t>בשנת 2010 היא נבחרה לכהן כחברת מועצת העיר ירוחם. במהלך הקדנציה שימשה סגנית ראש המועצה מיכאל ביטון, </a:t>
            </a:r>
            <a:r>
              <a:rPr lang="he-IL" sz="1200" dirty="0" err="1">
                <a:solidFill>
                  <a:schemeClr val="bg1"/>
                </a:solidFill>
                <a:latin typeface="Gisha" panose="020B0502040204020203" pitchFamily="34" charset="-79"/>
                <a:cs typeface="Gisha" panose="020B0502040204020203" pitchFamily="34" charset="-79"/>
              </a:rPr>
              <a:t>וכמחזיקת</a:t>
            </a:r>
            <a:r>
              <a:rPr lang="he-IL" sz="1200" dirty="0">
                <a:solidFill>
                  <a:schemeClr val="bg1"/>
                </a:solidFill>
                <a:latin typeface="Gisha" panose="020B0502040204020203" pitchFamily="34" charset="-79"/>
                <a:cs typeface="Gisha" panose="020B0502040204020203" pitchFamily="34" charset="-79"/>
              </a:rPr>
              <a:t> תיק החינוך המקומי. </a:t>
            </a:r>
          </a:p>
          <a:p>
            <a:r>
              <a:rPr lang="he-IL" sz="1200" dirty="0">
                <a:solidFill>
                  <a:schemeClr val="bg1"/>
                </a:solidFill>
                <a:latin typeface="Gisha" panose="020B0502040204020203" pitchFamily="34" charset="-79"/>
                <a:cs typeface="Gisha" panose="020B0502040204020203" pitchFamily="34" charset="-79"/>
              </a:rPr>
              <a:t>בבחירות למועצת העיר בשנת 2018, התמודדה מטעם רשימה משותפת של סיעות הבית היהודי וכולנו על ראשות המועצה וניצחה בבחירות. בכך אוחנה הייתה גם לאישה הראשונה העומדת בראשות המועצה המקומית ירוחם. </a:t>
            </a:r>
          </a:p>
          <a:p>
            <a:r>
              <a:rPr lang="he-IL" sz="1200" dirty="0">
                <a:solidFill>
                  <a:schemeClr val="bg1"/>
                </a:solidFill>
                <a:latin typeface="Gisha" panose="020B0502040204020203" pitchFamily="34" charset="-79"/>
                <a:cs typeface="Gisha" panose="020B0502040204020203" pitchFamily="34" charset="-79"/>
              </a:rPr>
              <a:t>נכון ל-2019, אוחנה מתגוררת עם הוריה.</a:t>
            </a:r>
            <a:endParaRPr lang="he-IL" sz="1200" b="0" i="0" u="none" strike="noStrike" kern="1200" dirty="0">
              <a:solidFill>
                <a:schemeClr val="tx1"/>
              </a:solidFill>
              <a:effectLst/>
              <a:latin typeface="+mn-lt"/>
              <a:ea typeface="+mn-ea"/>
              <a:cs typeface="+mn-cs"/>
            </a:endParaRPr>
          </a:p>
          <a:p>
            <a:endParaRPr lang="he-IL" b="0" dirty="0"/>
          </a:p>
          <a:p>
            <a:pPr marL="171450" indent="-171450">
              <a:buFont typeface="Arial" panose="020B0604020202020204" pitchFamily="34" charset="0"/>
              <a:buChar char="•"/>
            </a:pPr>
            <a:endParaRPr lang="he-IL" b="0" dirty="0"/>
          </a:p>
          <a:p>
            <a:pPr marL="0" indent="0">
              <a:buFont typeface="Arial" panose="020B0604020202020204" pitchFamily="34" charset="0"/>
              <a:buNone/>
            </a:pPr>
            <a:r>
              <a:rPr lang="he-IL" b="0" u="sng" dirty="0"/>
              <a:t>לקריאה נוספת:</a:t>
            </a:r>
          </a:p>
          <a:p>
            <a:pPr marL="0" indent="0">
              <a:buFont typeface="Arial" panose="020B0604020202020204" pitchFamily="34" charset="0"/>
              <a:buNone/>
            </a:pPr>
            <a:r>
              <a:rPr lang="en-US" b="0" dirty="0"/>
              <a:t>https://he.wikipedia.org/wiki/</a:t>
            </a:r>
            <a:r>
              <a:rPr lang="he-IL" b="0" dirty="0" err="1"/>
              <a:t>טל_אוחנה</a:t>
            </a:r>
            <a:endParaRPr lang="he-IL" b="0" dirty="0"/>
          </a:p>
          <a:p>
            <a:pPr marL="171450" indent="-171450">
              <a:buFont typeface="Arial" panose="020B0604020202020204" pitchFamily="34" charset="0"/>
              <a:buChar char="•"/>
            </a:pPr>
            <a:endParaRPr lang="he-IL" b="0" dirty="0"/>
          </a:p>
          <a:p>
            <a:pPr marL="171450" indent="-171450">
              <a:buFont typeface="Arial" panose="020B0604020202020204" pitchFamily="34" charset="0"/>
              <a:buChar char="•"/>
            </a:pPr>
            <a:endParaRPr lang="he-IL" b="0" dirty="0"/>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20</a:t>
            </a:fld>
            <a:endParaRPr lang="he-IL"/>
          </a:p>
        </p:txBody>
      </p:sp>
    </p:spTree>
    <p:extLst>
      <p:ext uri="{BB962C8B-B14F-4D97-AF65-F5344CB8AC3E}">
        <p14:creationId xmlns:p14="http://schemas.microsoft.com/office/powerpoint/2010/main" val="777839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למנחה:</a:t>
            </a:r>
          </a:p>
          <a:p>
            <a:pPr marL="171450" indent="-171450">
              <a:buFont typeface="Arial" panose="020B0604020202020204" pitchFamily="34" charset="0"/>
              <a:buChar char="•"/>
            </a:pPr>
            <a:r>
              <a:rPr lang="he-IL" b="1" dirty="0"/>
              <a:t>הזכירי </a:t>
            </a:r>
            <a:r>
              <a:rPr lang="he-IL" b="0" dirty="0"/>
              <a:t>את המחוון וה- 8 הזירות המוגדרות בו</a:t>
            </a:r>
          </a:p>
          <a:p>
            <a:pPr marL="171450" indent="-171450">
              <a:buFont typeface="Arial" panose="020B0604020202020204" pitchFamily="34" charset="0"/>
              <a:buChar char="•"/>
            </a:pPr>
            <a:r>
              <a:rPr lang="he-IL" b="1" dirty="0"/>
              <a:t>הסבירי </a:t>
            </a:r>
            <a:r>
              <a:rPr lang="he-IL" b="0" dirty="0"/>
              <a:t>כי במפגש זה נתמקד בזירת ההשתתפות הפוליטית</a:t>
            </a:r>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3</a:t>
            </a:fld>
            <a:endParaRPr lang="he-IL"/>
          </a:p>
        </p:txBody>
      </p:sp>
    </p:spTree>
    <p:extLst>
      <p:ext uri="{BB962C8B-B14F-4D97-AF65-F5344CB8AC3E}">
        <p14:creationId xmlns:p14="http://schemas.microsoft.com/office/powerpoint/2010/main" val="2134296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למנחה:</a:t>
            </a:r>
            <a:endParaRPr lang="he-IL" dirty="0"/>
          </a:p>
          <a:p>
            <a:pPr marL="171450" indent="-171450">
              <a:buFont typeface="Arial" panose="020B0604020202020204" pitchFamily="34" charset="0"/>
              <a:buChar char="•"/>
            </a:pPr>
            <a:r>
              <a:rPr lang="he-IL" b="1" dirty="0"/>
              <a:t>ספרי </a:t>
            </a:r>
            <a:r>
              <a:rPr lang="he-IL" b="0" dirty="0"/>
              <a:t>מעט על יפה בן דוד מזכ"לית הסתדרות המורים:</a:t>
            </a:r>
          </a:p>
          <a:p>
            <a:r>
              <a:rPr lang="he-IL" sz="1200" b="0" i="0" u="none" strike="noStrike" kern="1200" dirty="0">
                <a:solidFill>
                  <a:schemeClr val="tx1"/>
                </a:solidFill>
                <a:effectLst/>
                <a:latin typeface="+mn-lt"/>
                <a:ea typeface="+mn-ea"/>
                <a:cs typeface="+mn-cs"/>
              </a:rPr>
              <a:t>יפה בן דוד נולדה בישראל להורים ש</a:t>
            </a:r>
            <a:r>
              <a:rPr lang="he-IL" sz="1200" b="0" i="0" u="none" strike="noStrike" kern="1200" dirty="0">
                <a:solidFill>
                  <a:schemeClr val="tx1"/>
                </a:solidFill>
                <a:effectLst/>
                <a:latin typeface="+mn-lt"/>
                <a:ea typeface="+mn-ea"/>
                <a:cs typeface="+mn-cs"/>
                <a:hlinkClick r:id="rId3" tooltip="העלייה ממרוקו">
                  <a:extLst>
                    <a:ext uri="{A12FA001-AC4F-418D-AE19-62706E023703}">
                      <ahyp:hlinkClr xmlns:ahyp="http://schemas.microsoft.com/office/drawing/2018/hyperlinkcolor" val="tx"/>
                    </a:ext>
                  </a:extLst>
                </a:hlinkClick>
              </a:rPr>
              <a:t>עלו ממרוקו</a:t>
            </a:r>
            <a:r>
              <a:rPr lang="he-IL" sz="1200" b="0" i="0" u="none" strike="noStrike" kern="1200" dirty="0">
                <a:solidFill>
                  <a:schemeClr val="tx1"/>
                </a:solidFill>
                <a:effectLst/>
                <a:latin typeface="+mn-lt"/>
                <a:ea typeface="+mn-ea"/>
                <a:cs typeface="+mn-cs"/>
              </a:rPr>
              <a:t> וגדלה במושב </a:t>
            </a:r>
            <a:r>
              <a:rPr lang="he-IL" sz="1200" b="0" i="0" u="none" strike="noStrike" kern="1200" dirty="0">
                <a:solidFill>
                  <a:schemeClr val="tx1"/>
                </a:solidFill>
                <a:effectLst/>
                <a:latin typeface="+mn-lt"/>
                <a:ea typeface="+mn-ea"/>
                <a:cs typeface="+mn-cs"/>
                <a:hlinkClick r:id="rId4" tooltip="נועם (מושב)">
                  <a:extLst>
                    <a:ext uri="{A12FA001-AC4F-418D-AE19-62706E023703}">
                      <ahyp:hlinkClr xmlns:ahyp="http://schemas.microsoft.com/office/drawing/2018/hyperlinkcolor" val="tx"/>
                    </a:ext>
                  </a:extLst>
                </a:hlinkClick>
              </a:rPr>
              <a:t>נועם</a:t>
            </a:r>
            <a:r>
              <a:rPr lang="he-IL" sz="1200" b="0" i="0" u="none" strike="noStrike" kern="1200" dirty="0">
                <a:solidFill>
                  <a:schemeClr val="tx1"/>
                </a:solidFill>
                <a:effectLst/>
                <a:latin typeface="+mn-lt"/>
                <a:ea typeface="+mn-ea"/>
                <a:cs typeface="+mn-cs"/>
              </a:rPr>
              <a:t> שב</a:t>
            </a:r>
            <a:r>
              <a:rPr lang="he-IL" sz="1200" b="0" i="0" u="none" strike="noStrike" kern="1200" dirty="0">
                <a:solidFill>
                  <a:schemeClr val="tx1"/>
                </a:solidFill>
                <a:effectLst/>
                <a:latin typeface="+mn-lt"/>
                <a:ea typeface="+mn-ea"/>
                <a:cs typeface="+mn-cs"/>
                <a:hlinkClick r:id="rId5" tooltip="חבל לכיש">
                  <a:extLst>
                    <a:ext uri="{A12FA001-AC4F-418D-AE19-62706E023703}">
                      <ahyp:hlinkClr xmlns:ahyp="http://schemas.microsoft.com/office/drawing/2018/hyperlinkcolor" val="tx"/>
                    </a:ext>
                  </a:extLst>
                </a:hlinkClick>
              </a:rPr>
              <a:t>חבל לכיש</a:t>
            </a:r>
            <a:r>
              <a:rPr lang="he-IL" sz="1200" b="0" i="0" u="none" strike="noStrike" kern="1200" dirty="0">
                <a:solidFill>
                  <a:schemeClr val="tx1"/>
                </a:solidFill>
                <a:effectLst/>
                <a:latin typeface="+mn-lt"/>
                <a:ea typeface="+mn-ea"/>
                <a:cs typeface="+mn-cs"/>
              </a:rPr>
              <a:t>. היא השישית מבין שבעה אחים. למדה במסגרות </a:t>
            </a:r>
            <a:r>
              <a:rPr lang="he-IL" sz="1200" b="0" i="0" u="none" strike="noStrike" kern="1200" dirty="0">
                <a:solidFill>
                  <a:schemeClr val="tx1"/>
                </a:solidFill>
                <a:effectLst/>
                <a:latin typeface="+mn-lt"/>
                <a:ea typeface="+mn-ea"/>
                <a:cs typeface="+mn-cs"/>
                <a:hlinkClick r:id="rId6" tooltip="חינוך ממלכתי דתי">
                  <a:extLst>
                    <a:ext uri="{A12FA001-AC4F-418D-AE19-62706E023703}">
                      <ahyp:hlinkClr xmlns:ahyp="http://schemas.microsoft.com/office/drawing/2018/hyperlinkcolor" val="tx"/>
                    </a:ext>
                  </a:extLst>
                </a:hlinkClick>
              </a:rPr>
              <a:t>חינוך ממלכתית-דתית</a:t>
            </a:r>
            <a:r>
              <a:rPr lang="he-IL" sz="1200" b="0" i="0" u="none" strike="noStrike" kern="1200" dirty="0">
                <a:solidFill>
                  <a:schemeClr val="tx1"/>
                </a:solidFill>
                <a:effectLst/>
                <a:latin typeface="+mn-lt"/>
                <a:ea typeface="+mn-ea"/>
                <a:cs typeface="+mn-cs"/>
              </a:rPr>
              <a:t> וסיימה את לימודיה התיכוניים ב</a:t>
            </a:r>
            <a:r>
              <a:rPr lang="he-IL" sz="1200" b="0" i="0" u="none" strike="noStrike" kern="1200" dirty="0">
                <a:solidFill>
                  <a:schemeClr val="tx1"/>
                </a:solidFill>
                <a:effectLst/>
                <a:latin typeface="+mn-lt"/>
                <a:ea typeface="+mn-ea"/>
                <a:cs typeface="+mn-cs"/>
                <a:hlinkClick r:id="rId7" tooltip="חברת נוער">
                  <a:extLst>
                    <a:ext uri="{A12FA001-AC4F-418D-AE19-62706E023703}">
                      <ahyp:hlinkClr xmlns:ahyp="http://schemas.microsoft.com/office/drawing/2018/hyperlinkcolor" val="tx"/>
                    </a:ext>
                  </a:extLst>
                </a:hlinkClick>
              </a:rPr>
              <a:t>חברת הנוער</a:t>
            </a:r>
            <a:r>
              <a:rPr lang="he-IL" sz="1200" b="0" i="0" u="none" strike="noStrike" kern="1200" dirty="0">
                <a:solidFill>
                  <a:schemeClr val="tx1"/>
                </a:solidFill>
                <a:effectLst/>
                <a:latin typeface="+mn-lt"/>
                <a:ea typeface="+mn-ea"/>
                <a:cs typeface="+mn-cs"/>
              </a:rPr>
              <a:t> שבקיבוץ </a:t>
            </a:r>
            <a:r>
              <a:rPr lang="he-IL" sz="1200" b="0" i="0" u="none" strike="noStrike" kern="1200" dirty="0">
                <a:solidFill>
                  <a:schemeClr val="tx1"/>
                </a:solidFill>
                <a:effectLst/>
                <a:latin typeface="+mn-lt"/>
                <a:ea typeface="+mn-ea"/>
                <a:cs typeface="+mn-cs"/>
                <a:hlinkClick r:id="rId8" tooltip="סעד">
                  <a:extLst>
                    <a:ext uri="{A12FA001-AC4F-418D-AE19-62706E023703}">
                      <ahyp:hlinkClr xmlns:ahyp="http://schemas.microsoft.com/office/drawing/2018/hyperlinkcolor" val="tx"/>
                    </a:ext>
                  </a:extLst>
                </a:hlinkClick>
              </a:rPr>
              <a:t>סעד</a:t>
            </a:r>
            <a:r>
              <a:rPr lang="he-IL" sz="1200" b="0" i="0" u="none" strike="noStrike" kern="1200" dirty="0">
                <a:solidFill>
                  <a:schemeClr val="tx1"/>
                </a:solidFill>
                <a:effectLst/>
                <a:latin typeface="+mn-lt"/>
                <a:ea typeface="+mn-ea"/>
                <a:cs typeface="+mn-cs"/>
                <a:hlinkClick r:id="rId9">
                  <a:extLst>
                    <a:ext uri="{A12FA001-AC4F-418D-AE19-62706E023703}">
                      <ahyp:hlinkClr xmlns:ahyp="http://schemas.microsoft.com/office/drawing/2018/hyperlinkcolor" val="tx"/>
                    </a:ext>
                  </a:extLst>
                </a:hlinkClick>
              </a:rPr>
              <a:t>[1]</a:t>
            </a:r>
            <a:r>
              <a:rPr lang="he-IL" sz="1200" b="0" i="0" u="none" strike="noStrike" kern="1200" dirty="0">
                <a:solidFill>
                  <a:schemeClr val="tx1"/>
                </a:solidFill>
                <a:effectLst/>
                <a:latin typeface="+mn-lt"/>
                <a:ea typeface="+mn-ea"/>
                <a:cs typeface="+mn-cs"/>
              </a:rPr>
              <a:t>. בן דוד למדה ל</a:t>
            </a:r>
            <a:r>
              <a:rPr lang="he-IL" sz="1200" b="0" i="0" u="none" strike="noStrike" kern="1200" dirty="0">
                <a:solidFill>
                  <a:schemeClr val="tx1"/>
                </a:solidFill>
                <a:effectLst/>
                <a:latin typeface="+mn-lt"/>
                <a:ea typeface="+mn-ea"/>
                <a:cs typeface="+mn-cs"/>
                <a:hlinkClick r:id="rId10" tooltip="תואר ראשון">
                  <a:extLst>
                    <a:ext uri="{A12FA001-AC4F-418D-AE19-62706E023703}">
                      <ahyp:hlinkClr xmlns:ahyp="http://schemas.microsoft.com/office/drawing/2018/hyperlinkcolor" val="tx"/>
                    </a:ext>
                  </a:extLst>
                </a:hlinkClick>
              </a:rPr>
              <a:t>תואר ראשון</a:t>
            </a:r>
            <a:r>
              <a:rPr lang="he-IL" sz="1200" b="0" i="0" u="none" strike="noStrike" kern="1200" dirty="0">
                <a:solidFill>
                  <a:schemeClr val="tx1"/>
                </a:solidFill>
                <a:effectLst/>
                <a:latin typeface="+mn-lt"/>
                <a:ea typeface="+mn-ea"/>
                <a:cs typeface="+mn-cs"/>
              </a:rPr>
              <a:t> ב</a:t>
            </a:r>
            <a:r>
              <a:rPr lang="he-IL" sz="1200" b="0" i="0" u="none" strike="noStrike" kern="1200" dirty="0">
                <a:solidFill>
                  <a:schemeClr val="tx1"/>
                </a:solidFill>
                <a:effectLst/>
                <a:latin typeface="+mn-lt"/>
                <a:ea typeface="+mn-ea"/>
                <a:cs typeface="+mn-cs"/>
                <a:hlinkClick r:id="rId11" tooltip="חינוך גופני">
                  <a:extLst>
                    <a:ext uri="{A12FA001-AC4F-418D-AE19-62706E023703}">
                      <ahyp:hlinkClr xmlns:ahyp="http://schemas.microsoft.com/office/drawing/2018/hyperlinkcolor" val="tx"/>
                    </a:ext>
                  </a:extLst>
                </a:hlinkClick>
              </a:rPr>
              <a:t>חינוך גופני</a:t>
            </a:r>
            <a:r>
              <a:rPr lang="he-IL" sz="1200" b="0" i="0" u="none" strike="noStrike" kern="1200" dirty="0">
                <a:solidFill>
                  <a:schemeClr val="tx1"/>
                </a:solidFill>
                <a:effectLst/>
                <a:latin typeface="+mn-lt"/>
                <a:ea typeface="+mn-ea"/>
                <a:cs typeface="+mn-cs"/>
              </a:rPr>
              <a:t> כ</a:t>
            </a:r>
            <a:r>
              <a:rPr lang="he-IL" sz="1200" b="0" i="0" u="none" strike="noStrike" kern="1200" dirty="0">
                <a:solidFill>
                  <a:schemeClr val="tx1"/>
                </a:solidFill>
                <a:effectLst/>
                <a:latin typeface="+mn-lt"/>
                <a:ea typeface="+mn-ea"/>
                <a:cs typeface="+mn-cs"/>
                <a:hlinkClick r:id="rId12" tooltip="עתודאי">
                  <a:extLst>
                    <a:ext uri="{A12FA001-AC4F-418D-AE19-62706E023703}">
                      <ahyp:hlinkClr xmlns:ahyp="http://schemas.microsoft.com/office/drawing/2018/hyperlinkcolor" val="tx"/>
                    </a:ext>
                  </a:extLst>
                </a:hlinkClick>
              </a:rPr>
              <a:t>עתודאית</a:t>
            </a:r>
            <a:r>
              <a:rPr lang="he-IL" sz="1200" b="0" i="0" u="none" strike="noStrike" kern="1200" dirty="0">
                <a:solidFill>
                  <a:schemeClr val="tx1"/>
                </a:solidFill>
                <a:effectLst/>
                <a:latin typeface="+mn-lt"/>
                <a:ea typeface="+mn-ea"/>
                <a:cs typeface="+mn-cs"/>
              </a:rPr>
              <a:t> ב</a:t>
            </a:r>
            <a:r>
              <a:rPr lang="he-IL" sz="1200" b="0" i="0" u="none" strike="noStrike" kern="1200" dirty="0">
                <a:solidFill>
                  <a:schemeClr val="tx1"/>
                </a:solidFill>
                <a:effectLst/>
                <a:latin typeface="+mn-lt"/>
                <a:ea typeface="+mn-ea"/>
                <a:cs typeface="+mn-cs"/>
                <a:hlinkClick r:id="rId13" tooltip="מכללת קיי">
                  <a:extLst>
                    <a:ext uri="{A12FA001-AC4F-418D-AE19-62706E023703}">
                      <ahyp:hlinkClr xmlns:ahyp="http://schemas.microsoft.com/office/drawing/2018/hyperlinkcolor" val="tx"/>
                    </a:ext>
                  </a:extLst>
                </a:hlinkClick>
              </a:rPr>
              <a:t>מכללת קיי</a:t>
            </a:r>
            <a:r>
              <a:rPr lang="he-IL" sz="1200" b="0" i="0" u="none" strike="noStrike" kern="1200" dirty="0">
                <a:solidFill>
                  <a:schemeClr val="tx1"/>
                </a:solidFill>
                <a:effectLst/>
                <a:latin typeface="+mn-lt"/>
                <a:ea typeface="+mn-ea"/>
                <a:cs typeface="+mn-cs"/>
              </a:rPr>
              <a:t> לחינוך. בשנת 1993 החלה לשמש כמורה לחינוך גופני ב</a:t>
            </a:r>
            <a:r>
              <a:rPr lang="he-IL" sz="1200" b="0" i="0" u="none" strike="noStrike" kern="1200" dirty="0">
                <a:solidFill>
                  <a:schemeClr val="tx1"/>
                </a:solidFill>
                <a:effectLst/>
                <a:latin typeface="+mn-lt"/>
                <a:ea typeface="+mn-ea"/>
                <a:cs typeface="+mn-cs"/>
                <a:hlinkClick r:id="rId14" tooltip="ירוחם">
                  <a:extLst>
                    <a:ext uri="{A12FA001-AC4F-418D-AE19-62706E023703}">
                      <ahyp:hlinkClr xmlns:ahyp="http://schemas.microsoft.com/office/drawing/2018/hyperlinkcolor" val="tx"/>
                    </a:ext>
                  </a:extLst>
                </a:hlinkClick>
              </a:rPr>
              <a:t>ירוחם</a:t>
            </a:r>
            <a:r>
              <a:rPr lang="he-IL" sz="1200" b="0" i="0" u="none" strike="noStrike" kern="1200" dirty="0">
                <a:solidFill>
                  <a:schemeClr val="tx1"/>
                </a:solidFill>
                <a:effectLst/>
                <a:latin typeface="+mn-lt"/>
                <a:ea typeface="+mn-ea"/>
                <a:cs typeface="+mn-cs"/>
              </a:rPr>
              <a:t>, ולאחר מכן ב</a:t>
            </a:r>
            <a:r>
              <a:rPr lang="he-IL" sz="1200" b="0" i="0" u="none" strike="noStrike" kern="1200" dirty="0">
                <a:solidFill>
                  <a:schemeClr val="tx1"/>
                </a:solidFill>
                <a:effectLst/>
                <a:latin typeface="+mn-lt"/>
                <a:ea typeface="+mn-ea"/>
                <a:cs typeface="+mn-cs"/>
                <a:hlinkClick r:id="rId15" tooltip="קריית גת">
                  <a:extLst>
                    <a:ext uri="{A12FA001-AC4F-418D-AE19-62706E023703}">
                      <ahyp:hlinkClr xmlns:ahyp="http://schemas.microsoft.com/office/drawing/2018/hyperlinkcolor" val="tx"/>
                    </a:ext>
                  </a:extLst>
                </a:hlinkClick>
              </a:rPr>
              <a:t>קריית גת</a:t>
            </a:r>
            <a:r>
              <a:rPr lang="he-IL" sz="1200" b="0" i="0" u="none" strike="noStrike" kern="1200" dirty="0">
                <a:solidFill>
                  <a:schemeClr val="tx1"/>
                </a:solidFill>
                <a:effectLst/>
                <a:latin typeface="+mn-lt"/>
                <a:ea typeface="+mn-ea"/>
                <a:cs typeface="+mn-cs"/>
              </a:rPr>
              <a:t>. </a:t>
            </a:r>
          </a:p>
          <a:p>
            <a:r>
              <a:rPr lang="he-IL" sz="1200" b="0" i="0" u="none" strike="noStrike" kern="1200" dirty="0">
                <a:solidFill>
                  <a:schemeClr val="tx1"/>
                </a:solidFill>
                <a:effectLst/>
                <a:latin typeface="+mn-lt"/>
                <a:ea typeface="+mn-ea"/>
                <a:cs typeface="+mn-cs"/>
              </a:rPr>
              <a:t>בשנת 2001 נבחרה לתפקיד יו"ר הסתדרות המורים בעירה. משנת 2005 שימשה כסגניתו של מזכ"ל הארגון </a:t>
            </a:r>
            <a:r>
              <a:rPr lang="he-IL" sz="1200" b="0" i="0" u="none" strike="noStrike" kern="1200" dirty="0">
                <a:solidFill>
                  <a:schemeClr val="tx1"/>
                </a:solidFill>
                <a:effectLst/>
                <a:latin typeface="+mn-lt"/>
                <a:ea typeface="+mn-ea"/>
                <a:cs typeface="+mn-cs"/>
                <a:hlinkClick r:id="rId16" tooltip="יוסי וסרמן">
                  <a:extLst>
                    <a:ext uri="{A12FA001-AC4F-418D-AE19-62706E023703}">
                      <ahyp:hlinkClr xmlns:ahyp="http://schemas.microsoft.com/office/drawing/2018/hyperlinkcolor" val="tx"/>
                    </a:ext>
                  </a:extLst>
                </a:hlinkClick>
              </a:rPr>
              <a:t>יוסי וסרמן</a:t>
            </a:r>
            <a:r>
              <a:rPr lang="he-IL" sz="1200" b="0" i="0" u="none" strike="noStrike" kern="1200" dirty="0">
                <a:solidFill>
                  <a:schemeClr val="tx1"/>
                </a:solidFill>
                <a:effectLst/>
                <a:latin typeface="+mn-lt"/>
                <a:ea typeface="+mn-ea"/>
                <a:cs typeface="+mn-cs"/>
              </a:rPr>
              <a:t>. נבחרה ליו"ר סיעת אמ"י בהסתדרות ועם התפטרותו של המזכ"ל יוסי וסרמן בשל </a:t>
            </a:r>
            <a:r>
              <a:rPr lang="he-IL" sz="1200" b="0" i="0" u="none" strike="noStrike" kern="1200" dirty="0" err="1">
                <a:solidFill>
                  <a:schemeClr val="tx1"/>
                </a:solidFill>
                <a:effectLst/>
                <a:latin typeface="+mn-lt"/>
                <a:ea typeface="+mn-ea"/>
                <a:cs typeface="+mn-cs"/>
              </a:rPr>
              <a:t>האשמתו</a:t>
            </a:r>
            <a:r>
              <a:rPr lang="he-IL" sz="1200" b="0" i="0" u="none" strike="noStrike" kern="1200" dirty="0">
                <a:solidFill>
                  <a:schemeClr val="tx1"/>
                </a:solidFill>
                <a:effectLst/>
                <a:latin typeface="+mn-lt"/>
                <a:ea typeface="+mn-ea"/>
                <a:cs typeface="+mn-cs"/>
              </a:rPr>
              <a:t> בפלילים, נבחרה לתפקיד מזכ"לית הארגון. בן דוד היא האישה הראשונה שנבחרה לשמש כראש הסתדרות המורים מאז הקמתו. הארגון מאגד 120 אלף עובדי הוראה ועוד 40 אלף </a:t>
            </a:r>
            <a:r>
              <a:rPr lang="he-IL" sz="1200" b="0" i="0" u="none" strike="noStrike" kern="1200" dirty="0">
                <a:solidFill>
                  <a:schemeClr val="tx1"/>
                </a:solidFill>
                <a:effectLst/>
                <a:latin typeface="+mn-lt"/>
                <a:ea typeface="+mn-ea"/>
                <a:cs typeface="+mn-cs"/>
                <a:hlinkClick r:id="rId17" tooltip="גמלאי">
                  <a:extLst>
                    <a:ext uri="{A12FA001-AC4F-418D-AE19-62706E023703}">
                      <ahyp:hlinkClr xmlns:ahyp="http://schemas.microsoft.com/office/drawing/2018/hyperlinkcolor" val="tx"/>
                    </a:ext>
                  </a:extLst>
                </a:hlinkClick>
              </a:rPr>
              <a:t>גמלאים</a:t>
            </a:r>
            <a:r>
              <a:rPr lang="he-IL" sz="1200" b="0" i="0" u="none" strike="noStrike" kern="1200" dirty="0">
                <a:solidFill>
                  <a:schemeClr val="tx1"/>
                </a:solidFill>
                <a:effectLst/>
                <a:latin typeface="+mn-lt"/>
                <a:ea typeface="+mn-ea"/>
                <a:cs typeface="+mn-cs"/>
              </a:rPr>
              <a:t>. </a:t>
            </a:r>
          </a:p>
          <a:p>
            <a:r>
              <a:rPr lang="he-IL" sz="1200" b="0" i="0" u="none" strike="noStrike" kern="1200" dirty="0">
                <a:solidFill>
                  <a:schemeClr val="tx1"/>
                </a:solidFill>
                <a:effectLst/>
                <a:latin typeface="+mn-lt"/>
                <a:ea typeface="+mn-ea"/>
                <a:cs typeface="+mn-cs"/>
              </a:rPr>
              <a:t>בשנת 2008 התמודדה על ראשות עיריית </a:t>
            </a:r>
            <a:r>
              <a:rPr lang="he-IL" sz="1200" b="0" i="0" u="none" strike="noStrike" kern="1200" dirty="0">
                <a:solidFill>
                  <a:schemeClr val="tx1"/>
                </a:solidFill>
                <a:effectLst/>
                <a:latin typeface="+mn-lt"/>
                <a:ea typeface="+mn-ea"/>
                <a:cs typeface="+mn-cs"/>
                <a:hlinkClick r:id="rId15" tooltip="קריית גת">
                  <a:extLst>
                    <a:ext uri="{A12FA001-AC4F-418D-AE19-62706E023703}">
                      <ahyp:hlinkClr xmlns:ahyp="http://schemas.microsoft.com/office/drawing/2018/hyperlinkcolor" val="tx"/>
                    </a:ext>
                  </a:extLst>
                </a:hlinkClick>
              </a:rPr>
              <a:t>קריית גת</a:t>
            </a:r>
            <a:r>
              <a:rPr lang="he-IL" sz="1200" b="0" i="0" u="none" strike="noStrike" kern="1200" dirty="0">
                <a:solidFill>
                  <a:schemeClr val="tx1"/>
                </a:solidFill>
                <a:effectLst/>
                <a:latin typeface="+mn-lt"/>
                <a:ea typeface="+mn-ea"/>
                <a:cs typeface="+mn-cs"/>
              </a:rPr>
              <a:t>, אך קיבלה 10% מהקולות בלבד, ולא הצליחה להיבחר למועצת העיר. </a:t>
            </a:r>
          </a:p>
          <a:p>
            <a:r>
              <a:rPr lang="he-IL" sz="1200" b="0" i="0" u="none" strike="noStrike" kern="1200" dirty="0">
                <a:solidFill>
                  <a:schemeClr val="tx1"/>
                </a:solidFill>
                <a:effectLst/>
                <a:latin typeface="+mn-lt"/>
                <a:ea typeface="+mn-ea"/>
                <a:cs typeface="+mn-cs"/>
              </a:rPr>
              <a:t>בתקופת הקורונה, התראיינה לחדשות ערוץ 2 ראיון שעורר סערה רבה, כאשר המראיינות תקפו אותה על כך שהמורים לא "נכנסים מתחת לאלונקה" ומתגייסים לתת יותר ימי לימודים במהלך החופש הגדול. דבריה גררו שלל תגובות - מורים והורים יצאו נגד הסגנון ו"חוסר הרגישות" בזמן משבר כה חמור ומצד שני היו כאלה שהחמיאו לה על עמידתה האיתנה ויצאו נגד תוקפנותה של המראיינת.</a:t>
            </a:r>
          </a:p>
          <a:p>
            <a:endParaRPr lang="he-IL" sz="1200" b="0" i="0" u="none" strike="noStrike" kern="1200" dirty="0">
              <a:solidFill>
                <a:schemeClr val="tx1"/>
              </a:solidFill>
              <a:effectLst/>
              <a:latin typeface="+mn-lt"/>
              <a:ea typeface="+mn-ea"/>
              <a:cs typeface="+mn-cs"/>
            </a:endParaRPr>
          </a:p>
          <a:p>
            <a:endParaRPr lang="he-IL"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he-IL" b="0" dirty="0"/>
          </a:p>
          <a:p>
            <a:pPr marL="0" indent="0">
              <a:buFont typeface="Arial" panose="020B0604020202020204" pitchFamily="34" charset="0"/>
              <a:buNone/>
            </a:pPr>
            <a:r>
              <a:rPr lang="he-IL" b="0" u="sng" dirty="0"/>
              <a:t>לקריאה נוספת:</a:t>
            </a:r>
          </a:p>
          <a:p>
            <a:pPr marL="0" indent="0">
              <a:buFont typeface="Arial" panose="020B0604020202020204" pitchFamily="34" charset="0"/>
              <a:buNone/>
            </a:pPr>
            <a:r>
              <a:rPr lang="en-US" b="0" dirty="0"/>
              <a:t>https://he.wikipedia.org/wiki/</a:t>
            </a:r>
            <a:r>
              <a:rPr lang="he-IL" b="0" dirty="0" err="1"/>
              <a:t>יפה_בן_דוד</a:t>
            </a:r>
            <a:endParaRPr lang="he-IL" b="0" dirty="0"/>
          </a:p>
          <a:p>
            <a:pPr marL="0" indent="0">
              <a:buFont typeface="Arial" panose="020B0604020202020204" pitchFamily="34" charset="0"/>
              <a:buNone/>
            </a:pPr>
            <a:r>
              <a:rPr lang="en-US" b="0" dirty="0"/>
              <a:t>https://www.mako.co.il/news-education/2020_q2/Article-769f85a10269171026.htm</a:t>
            </a:r>
            <a:endParaRPr lang="he-IL" b="0" dirty="0"/>
          </a:p>
          <a:p>
            <a:pPr marL="171450" indent="-171450">
              <a:buFont typeface="Arial" panose="020B0604020202020204" pitchFamily="34" charset="0"/>
              <a:buChar char="•"/>
            </a:pPr>
            <a:endParaRPr lang="he-IL" b="0" dirty="0"/>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21</a:t>
            </a:fld>
            <a:endParaRPr lang="he-IL"/>
          </a:p>
        </p:txBody>
      </p:sp>
    </p:spTree>
    <p:extLst>
      <p:ext uri="{BB962C8B-B14F-4D97-AF65-F5344CB8AC3E}">
        <p14:creationId xmlns:p14="http://schemas.microsoft.com/office/powerpoint/2010/main" val="3126096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למנחה:</a:t>
            </a:r>
            <a:endParaRPr lang="he-IL" dirty="0"/>
          </a:p>
          <a:p>
            <a:pPr marL="171450" indent="-171450">
              <a:buFont typeface="Arial" panose="020B0604020202020204" pitchFamily="34" charset="0"/>
              <a:buChar char="•"/>
            </a:pPr>
            <a:r>
              <a:rPr lang="he-IL" b="1" dirty="0"/>
              <a:t>הסבירי:</a:t>
            </a:r>
            <a:r>
              <a:rPr lang="en-US" b="1" dirty="0"/>
              <a:t> </a:t>
            </a:r>
            <a:r>
              <a:rPr lang="he-IL" b="0" dirty="0"/>
              <a:t>אחרי שהכרנו כמה נשים משפיעות, נתבונן בקצרה בנתונים של ישראל לאורך זמן</a:t>
            </a:r>
          </a:p>
          <a:p>
            <a:pPr marL="171450" indent="-171450">
              <a:buFont typeface="Arial" panose="020B0604020202020204" pitchFamily="34" charset="0"/>
              <a:buChar char="•"/>
            </a:pPr>
            <a:r>
              <a:rPr lang="he-IL" b="1" dirty="0"/>
              <a:t>הציגי </a:t>
            </a:r>
            <a:r>
              <a:rPr lang="he-IL" b="0" dirty="0"/>
              <a:t>את הגרף והסבירי:</a:t>
            </a:r>
          </a:p>
          <a:p>
            <a:pPr marL="628650" lvl="1" indent="-171450">
              <a:buFont typeface="Arial" panose="020B0604020202020204" pitchFamily="34" charset="0"/>
              <a:buChar char="•"/>
            </a:pPr>
            <a:r>
              <a:rPr lang="he-IL" b="0" dirty="0"/>
              <a:t>בכנסת ישראל הנוכחית 30 נשים מתוך 120 חברי כנסת. כלומר 25% (רבע מהנבחרים).</a:t>
            </a:r>
          </a:p>
          <a:p>
            <a:pPr marL="628650" lvl="1" indent="-171450">
              <a:buFont typeface="Arial" panose="020B0604020202020204" pitchFamily="34" charset="0"/>
              <a:buChar char="•"/>
            </a:pPr>
            <a:r>
              <a:rPr lang="he-IL" b="0" dirty="0"/>
              <a:t>במערכות הבחירות האחרונות אפשר לראות מעין התייצבות לאחר עליה במערכות הבחירות הקודמות. התייצבות זו כנראה מבטאת את העובדה שהיה מדובר במערכות בחירות צמודות, בהן היו שינויים קלים בהרכב המועמדים (פרט </a:t>
            </a:r>
            <a:r>
              <a:rPr lang="he-IL" b="0" dirty="0" err="1"/>
              <a:t>לאיחודים</a:t>
            </a:r>
            <a:r>
              <a:rPr lang="he-IL" b="0" dirty="0"/>
              <a:t> ופיצולים של רשימות).</a:t>
            </a:r>
          </a:p>
          <a:p>
            <a:pPr marL="628650" lvl="1" indent="-171450">
              <a:buFont typeface="Arial" panose="020B0604020202020204" pitchFamily="34" charset="0"/>
              <a:buChar char="•"/>
            </a:pPr>
            <a:r>
              <a:rPr lang="he-IL" b="0" dirty="0"/>
              <a:t>שיעור זה מעמיד את ישראל כיום במקום </a:t>
            </a:r>
            <a:r>
              <a:rPr lang="he-IL" b="0" dirty="0" err="1"/>
              <a:t>הכיום</a:t>
            </a:r>
            <a:r>
              <a:rPr lang="he-IL" b="0" dirty="0"/>
              <a:t> ישראל מדורגת בעולם במקום ה- 83 מבין 189 מדינות שיש להן פרלמנט, ובמקום ה- 27 מתוך 36 במדינות ה- </a:t>
            </a:r>
            <a:r>
              <a:rPr lang="en-US" b="0" dirty="0"/>
              <a:t>OECD</a:t>
            </a:r>
            <a:r>
              <a:rPr lang="he-IL" b="0" dirty="0"/>
              <a:t> (ארגון בינלאומי של המדינות המפותחות).</a:t>
            </a:r>
          </a:p>
          <a:p>
            <a:pPr marL="628650" lvl="1" indent="-171450">
              <a:buFont typeface="Arial" panose="020B0604020202020204" pitchFamily="34" charset="0"/>
              <a:buChar char="•"/>
            </a:pPr>
            <a:r>
              <a:rPr lang="he-IL" sz="1200" b="0" i="0" u="none" strike="noStrike" kern="1200" dirty="0">
                <a:solidFill>
                  <a:schemeClr val="tx1"/>
                </a:solidFill>
                <a:effectLst/>
                <a:latin typeface="+mn-lt"/>
                <a:ea typeface="+mn-ea"/>
                <a:cs typeface="+mn-cs"/>
              </a:rPr>
              <a:t>הזכירי כי עד שנות ה- 70-80 היו מדינות שלא </a:t>
            </a:r>
            <a:r>
              <a:rPr lang="he-IL" sz="1200" b="0" i="0" u="none" strike="noStrike" kern="1200" dirty="0" err="1">
                <a:solidFill>
                  <a:schemeClr val="tx1"/>
                </a:solidFill>
                <a:effectLst/>
                <a:latin typeface="+mn-lt"/>
                <a:ea typeface="+mn-ea"/>
                <a:cs typeface="+mn-cs"/>
              </a:rPr>
              <a:t>היתה</a:t>
            </a:r>
            <a:r>
              <a:rPr lang="he-IL" sz="1200" b="0" i="0" u="none" strike="noStrike" kern="1200" dirty="0">
                <a:solidFill>
                  <a:schemeClr val="tx1"/>
                </a:solidFill>
                <a:effectLst/>
                <a:latin typeface="+mn-lt"/>
                <a:ea typeface="+mn-ea"/>
                <a:cs typeface="+mn-cs"/>
              </a:rPr>
              <a:t> בהן לנשים גם זכות הצבעה0</a:t>
            </a:r>
            <a:endParaRPr lang="he-IL" b="0" dirty="0"/>
          </a:p>
          <a:p>
            <a:pPr marL="171450" indent="-171450">
              <a:buFont typeface="Arial" panose="020B0604020202020204" pitchFamily="34" charset="0"/>
              <a:buChar char="•"/>
            </a:pPr>
            <a:r>
              <a:rPr lang="he-IL" b="1" dirty="0"/>
              <a:t>נהלי</a:t>
            </a:r>
            <a:r>
              <a:rPr lang="he-IL" b="0" dirty="0"/>
              <a:t> דיון קצר:</a:t>
            </a:r>
          </a:p>
          <a:p>
            <a:pPr marL="628650" lvl="1" indent="-171450">
              <a:buFont typeface="Arial" panose="020B0604020202020204" pitchFamily="34" charset="0"/>
              <a:buChar char="•"/>
            </a:pPr>
            <a:r>
              <a:rPr lang="he-IL" b="0" dirty="0"/>
              <a:t>מה זה אומר לדעתכן?</a:t>
            </a:r>
            <a:r>
              <a:rPr lang="en-US" b="0" dirty="0"/>
              <a:t> </a:t>
            </a:r>
            <a:r>
              <a:rPr lang="he-IL" b="0" dirty="0"/>
              <a:t>האם ישראל במקום טוב או רע? </a:t>
            </a:r>
          </a:p>
          <a:p>
            <a:pPr marL="628650" lvl="1" indent="-171450">
              <a:buFont typeface="Arial" panose="020B0604020202020204" pitchFamily="34" charset="0"/>
              <a:buChar char="•"/>
            </a:pPr>
            <a:r>
              <a:rPr lang="he-IL" b="0" dirty="0"/>
              <a:t>האם צריך יותר נשים בפוליטיקה בישראל/בעולם?</a:t>
            </a:r>
            <a:r>
              <a:rPr lang="en-US" b="0" dirty="0"/>
              <a:t> </a:t>
            </a:r>
            <a:r>
              <a:rPr lang="he-IL" b="0" dirty="0"/>
              <a:t>למה בעצם?</a:t>
            </a:r>
            <a:r>
              <a:rPr lang="en-US" b="0" dirty="0"/>
              <a:t> </a:t>
            </a:r>
            <a:r>
              <a:rPr lang="he-IL" b="0" dirty="0"/>
              <a:t>מה זה משנה אם נבחר ציבור הוא גבר או אישה? </a:t>
            </a:r>
          </a:p>
          <a:p>
            <a:pPr marL="628650" lvl="1" indent="-171450">
              <a:buFont typeface="Arial" panose="020B0604020202020204" pitchFamily="34" charset="0"/>
              <a:buChar char="•"/>
            </a:pPr>
            <a:endParaRPr lang="he-IL" b="0" dirty="0"/>
          </a:p>
          <a:p>
            <a:pPr marL="628650" lvl="1" indent="-171450">
              <a:buFont typeface="Arial" panose="020B0604020202020204" pitchFamily="34" charset="0"/>
              <a:buChar char="•"/>
            </a:pPr>
            <a:endParaRPr lang="he-IL" b="0" dirty="0"/>
          </a:p>
          <a:p>
            <a:pPr marL="457200" lvl="1" indent="0">
              <a:buFont typeface="Arial" panose="020B0604020202020204" pitchFamily="34" charset="0"/>
              <a:buNone/>
            </a:pPr>
            <a:endParaRPr lang="he-IL" b="0" dirty="0"/>
          </a:p>
          <a:p>
            <a:pPr marL="457200" lvl="1" indent="0">
              <a:buFont typeface="Arial" panose="020B0604020202020204" pitchFamily="34" charset="0"/>
              <a:buNone/>
            </a:pPr>
            <a:r>
              <a:rPr lang="he-IL" b="0" dirty="0"/>
              <a:t>למקור ולקריאה נוספת:</a:t>
            </a:r>
          </a:p>
          <a:p>
            <a:pPr marL="457200" lvl="1" indent="0">
              <a:buFont typeface="Arial" panose="020B0604020202020204" pitchFamily="34" charset="0"/>
              <a:buNone/>
            </a:pPr>
            <a:r>
              <a:rPr lang="en-US" b="0" dirty="0"/>
              <a:t>https://fs.knesset.gov.il/globaldocs/MMM/4ad30756-c15e-ea11-8104-00155d0aee38/2_4ad30756-c15e-ea11-8104-00155d0aee38_11_13735.pdf</a:t>
            </a:r>
            <a:endParaRPr lang="he-IL" b="0" dirty="0"/>
          </a:p>
          <a:p>
            <a:pPr marL="457200" lvl="1" indent="0">
              <a:buFont typeface="Arial" panose="020B0604020202020204" pitchFamily="34" charset="0"/>
              <a:buNone/>
            </a:pPr>
            <a:endParaRPr lang="he-IL" b="0" dirty="0"/>
          </a:p>
          <a:p>
            <a:pPr marL="0" indent="0">
              <a:buFont typeface="Arial" panose="020B0604020202020204" pitchFamily="34" charset="0"/>
              <a:buNone/>
            </a:pPr>
            <a:endParaRPr lang="he-IL" b="0" dirty="0"/>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22</a:t>
            </a:fld>
            <a:endParaRPr lang="he-IL"/>
          </a:p>
        </p:txBody>
      </p:sp>
    </p:spTree>
    <p:extLst>
      <p:ext uri="{BB962C8B-B14F-4D97-AF65-F5344CB8AC3E}">
        <p14:creationId xmlns:p14="http://schemas.microsoft.com/office/powerpoint/2010/main" val="1493355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למנחה:</a:t>
            </a:r>
            <a:endParaRPr lang="he-IL"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b="1" dirty="0"/>
              <a:t>חזרי </a:t>
            </a:r>
            <a:r>
              <a:rPr lang="he-IL" sz="1200" b="0" kern="1200" dirty="0">
                <a:solidFill>
                  <a:schemeClr val="tx1"/>
                </a:solidFill>
                <a:latin typeface="+mn-lt"/>
                <a:ea typeface="+mn-ea"/>
                <a:cs typeface="+mn-cs"/>
              </a:rPr>
              <a:t>להצגת שקף הזירה</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200" b="1" kern="1200" dirty="0">
                <a:solidFill>
                  <a:schemeClr val="tx1"/>
                </a:solidFill>
                <a:latin typeface="+mn-lt"/>
                <a:ea typeface="+mn-ea"/>
                <a:cs typeface="+mn-cs"/>
              </a:rPr>
              <a:t>הסבירי</a:t>
            </a:r>
            <a:r>
              <a:rPr lang="he-IL" sz="1200" b="0" kern="1200" dirty="0">
                <a:solidFill>
                  <a:schemeClr val="tx1"/>
                </a:solidFill>
                <a:latin typeface="+mn-lt"/>
                <a:ea typeface="+mn-ea"/>
                <a:cs typeface="+mn-cs"/>
              </a:rPr>
              <a:t> כי כפי שראינו בתחילת המפגש השתתפות פוליטית היא לא רק פוליטיקה ארצית. יחד עם זאת, בחלק האחרון של המפגש כן הדלקנו זרקור על נשים מובילות בפוליטיקה בישראל ובעולם כדי להתרשם מפעילותן. כעת נחזור לזירת ההשתתפות הפוליטית ונבחן איזה עוד פעולות נכללות בזירה</a:t>
            </a:r>
          </a:p>
          <a:p>
            <a:pPr marL="171450" indent="-171450">
              <a:buFont typeface="Arial" panose="020B0604020202020204" pitchFamily="34" charset="0"/>
              <a:buChar char="•"/>
            </a:pPr>
            <a:r>
              <a:rPr lang="he-IL" b="1" dirty="0"/>
              <a:t>עברי</a:t>
            </a:r>
            <a:r>
              <a:rPr lang="he-IL" b="0" dirty="0"/>
              <a:t> להצגת דוגמאות מעניינות להשתתפות פוליטית בשקפים הבאים</a:t>
            </a:r>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23</a:t>
            </a:fld>
            <a:endParaRPr lang="he-IL"/>
          </a:p>
        </p:txBody>
      </p:sp>
    </p:spTree>
    <p:extLst>
      <p:ext uri="{BB962C8B-B14F-4D97-AF65-F5344CB8AC3E}">
        <p14:creationId xmlns:p14="http://schemas.microsoft.com/office/powerpoint/2010/main" val="3181276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למנחה:</a:t>
            </a:r>
            <a:endParaRPr lang="he-IL" dirty="0"/>
          </a:p>
          <a:p>
            <a:pPr marL="171450" indent="-171450">
              <a:buFont typeface="Arial" panose="020B0604020202020204" pitchFamily="34" charset="0"/>
              <a:buChar char="•"/>
            </a:pPr>
            <a:r>
              <a:rPr lang="he-IL" b="1" dirty="0"/>
              <a:t>הקריני </a:t>
            </a:r>
            <a:r>
              <a:rPr lang="he-IL" b="0" dirty="0"/>
              <a:t>את הסרטון המציג את לובי99 ופעילותו.</a:t>
            </a:r>
          </a:p>
          <a:p>
            <a:pPr marL="171450" indent="-171450">
              <a:buFont typeface="Arial" panose="020B0604020202020204" pitchFamily="34" charset="0"/>
              <a:buChar char="•"/>
            </a:pPr>
            <a:r>
              <a:rPr lang="he-IL" b="1" dirty="0"/>
              <a:t>שאלי</a:t>
            </a:r>
            <a:r>
              <a:rPr lang="he-IL" b="0" dirty="0"/>
              <a:t> את המשתתפות:</a:t>
            </a:r>
          </a:p>
          <a:p>
            <a:pPr marL="628650" lvl="1" indent="-171450">
              <a:buFont typeface="Arial" panose="020B0604020202020204" pitchFamily="34" charset="0"/>
              <a:buChar char="•"/>
            </a:pPr>
            <a:r>
              <a:rPr lang="he-IL" sz="1200" kern="1200" dirty="0">
                <a:solidFill>
                  <a:schemeClr val="tx1"/>
                </a:solidFill>
                <a:effectLst/>
                <a:latin typeface="+mn-lt"/>
                <a:ea typeface="+mn-ea"/>
                <a:cs typeface="+mn-cs"/>
              </a:rPr>
              <a:t>האם הייתן רוצות לפעול בדרך זו (כיחידות / כקהילה)?</a:t>
            </a:r>
            <a:endParaRPr lang="he-IL"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he-IL" sz="1200" kern="1200" dirty="0">
                <a:solidFill>
                  <a:schemeClr val="tx1"/>
                </a:solidFill>
                <a:effectLst/>
                <a:latin typeface="+mn-lt"/>
                <a:ea typeface="+mn-ea"/>
                <a:cs typeface="+mn-cs"/>
              </a:rPr>
              <a:t>האם יש לכן את הכישורים לפעול בדרך זו?</a:t>
            </a:r>
            <a:endParaRPr lang="he-IL" b="0" dirty="0"/>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24</a:t>
            </a:fld>
            <a:endParaRPr lang="he-IL"/>
          </a:p>
        </p:txBody>
      </p:sp>
    </p:spTree>
    <p:extLst>
      <p:ext uri="{BB962C8B-B14F-4D97-AF65-F5344CB8AC3E}">
        <p14:creationId xmlns:p14="http://schemas.microsoft.com/office/powerpoint/2010/main" val="3965333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למנחה:</a:t>
            </a:r>
            <a:endParaRPr lang="he-IL" dirty="0"/>
          </a:p>
          <a:p>
            <a:pPr marL="171450" indent="-171450">
              <a:buFont typeface="Arial" panose="020B0604020202020204" pitchFamily="34" charset="0"/>
              <a:buChar char="•"/>
            </a:pPr>
            <a:r>
              <a:rPr lang="he-IL" b="1" dirty="0"/>
              <a:t>הסבירי </a:t>
            </a:r>
            <a:r>
              <a:rPr lang="he-IL" b="0" dirty="0"/>
              <a:t>מעט על תהליך ההתפקדות למפלגות ומשמעויותיו:</a:t>
            </a:r>
          </a:p>
          <a:p>
            <a:pPr marL="628650" lvl="1" indent="-171450">
              <a:buFont typeface="Arial" panose="020B0604020202020204" pitchFamily="34" charset="0"/>
              <a:buChar char="•"/>
            </a:pPr>
            <a:r>
              <a:rPr lang="he-IL" b="0" dirty="0"/>
              <a:t>ההתפקדות למפלגות היא לרוב תהליך קל, שדורש מילוי טופס ידני או מקוון </a:t>
            </a:r>
          </a:p>
          <a:p>
            <a:pPr marL="628650" lvl="1" indent="-171450">
              <a:buFont typeface="Arial" panose="020B0604020202020204" pitchFamily="34" charset="0"/>
              <a:buChar char="•"/>
            </a:pPr>
            <a:r>
              <a:rPr lang="he-IL" b="0" i="0" dirty="0">
                <a:solidFill>
                  <a:srgbClr val="212220"/>
                </a:solidFill>
                <a:effectLst/>
                <a:latin typeface="Arial" panose="020B0604020202020204" pitchFamily="34" charset="0"/>
              </a:rPr>
              <a:t>כל אזרח מעל גיל 17 יכול להתפקד למפלגה. כיום רק 2% מהציבור רשום למפלגות.  </a:t>
            </a:r>
          </a:p>
          <a:p>
            <a:pPr marL="628650" lvl="1" indent="-171450">
              <a:buFont typeface="Arial" panose="020B0604020202020204" pitchFamily="34" charset="0"/>
              <a:buChar char="•"/>
            </a:pPr>
            <a:r>
              <a:rPr lang="he-IL" b="0" i="0" dirty="0">
                <a:solidFill>
                  <a:srgbClr val="212220"/>
                </a:solidFill>
                <a:effectLst/>
                <a:latin typeface="Arial" panose="020B0604020202020204" pitchFamily="34" charset="0"/>
              </a:rPr>
              <a:t>התפקדות למפלגה מאפשר לך לקחת חלק בתהליך קבלת ההחלטות שלה, בקביעת מדיניות. </a:t>
            </a:r>
          </a:p>
          <a:p>
            <a:pPr marL="628650" lvl="1" indent="-171450">
              <a:buFont typeface="Arial" panose="020B0604020202020204" pitchFamily="34" charset="0"/>
              <a:buChar char="•"/>
            </a:pPr>
            <a:r>
              <a:rPr lang="he-IL" b="0" i="0" dirty="0">
                <a:solidFill>
                  <a:srgbClr val="212220"/>
                </a:solidFill>
                <a:effectLst/>
                <a:latin typeface="Arial" panose="020B0604020202020204" pitchFamily="34" charset="0"/>
              </a:rPr>
              <a:t>ניתן להתפקד לכל מפלגה, אולם רק במפלגות דמוקרטיות (למשל – ליכוד, עבודה)  כלל חברי המפלגה בוחרים הן את יו"ר המפלגה, והן את רשימת המועמדים של המפלגה לכנסת בתהליך שנקרא "פריימריז". </a:t>
            </a:r>
          </a:p>
          <a:p>
            <a:pPr marL="628650" lvl="1" indent="-171450">
              <a:buFont typeface="Arial" panose="020B0604020202020204" pitchFamily="34" charset="0"/>
              <a:buChar char="•"/>
            </a:pPr>
            <a:r>
              <a:rPr lang="he-IL" b="0" i="0" dirty="0">
                <a:solidFill>
                  <a:srgbClr val="212220"/>
                </a:solidFill>
                <a:effectLst/>
                <a:cs typeface="Arial" panose="020B0604020202020204" pitchFamily="34" charset="0"/>
              </a:rPr>
              <a:t>עלות ההתפקדות למפלגה הינה מאוד סמלית ונעה</a:t>
            </a:r>
            <a:r>
              <a:rPr lang="he-IL" b="0" i="0" dirty="0">
                <a:solidFill>
                  <a:srgbClr val="212220"/>
                </a:solidFill>
                <a:effectLst/>
                <a:latin typeface="Arial" panose="020B0604020202020204" pitchFamily="34" charset="0"/>
              </a:rPr>
              <a:t> בין 39 ל -75 שקלים בשנה - תלוי במפלגה</a:t>
            </a:r>
          </a:p>
          <a:p>
            <a:pPr marL="628650" lvl="1" indent="-171450">
              <a:buFont typeface="Arial" panose="020B0604020202020204" pitchFamily="34" charset="0"/>
              <a:buChar char="•"/>
            </a:pPr>
            <a:r>
              <a:rPr lang="he-IL" b="0" dirty="0"/>
              <a:t>מידע נוסף </a:t>
            </a:r>
            <a:r>
              <a:rPr lang="en-US" b="0" dirty="0"/>
              <a:t>www.mitpakdim.co.il</a:t>
            </a:r>
            <a:endParaRPr lang="he-IL" b="0" dirty="0"/>
          </a:p>
          <a:p>
            <a:pPr marL="171450" indent="-171450">
              <a:buFont typeface="Arial" panose="020B0604020202020204" pitchFamily="34" charset="0"/>
              <a:buChar char="•"/>
            </a:pPr>
            <a:r>
              <a:rPr lang="he-IL" b="1" dirty="0"/>
              <a:t>שאלי</a:t>
            </a:r>
            <a:r>
              <a:rPr lang="he-IL" b="0" dirty="0"/>
              <a:t> את המשתתפות:</a:t>
            </a:r>
          </a:p>
          <a:p>
            <a:pPr marL="628650" lvl="1" indent="-171450">
              <a:buFont typeface="Arial" panose="020B0604020202020204" pitchFamily="34" charset="0"/>
              <a:buChar char="•"/>
            </a:pPr>
            <a:r>
              <a:rPr lang="he-IL" sz="1200" kern="1200" dirty="0">
                <a:solidFill>
                  <a:schemeClr val="tx1"/>
                </a:solidFill>
                <a:effectLst/>
                <a:latin typeface="+mn-lt"/>
                <a:ea typeface="+mn-ea"/>
                <a:cs typeface="+mn-cs"/>
              </a:rPr>
              <a:t>האם הייתן רוצות לפעול בדרך זו (כיחידות / כקהילה)?</a:t>
            </a:r>
            <a:endParaRPr lang="he-IL"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he-IL" sz="1200" kern="1200" dirty="0">
                <a:solidFill>
                  <a:schemeClr val="tx1"/>
                </a:solidFill>
                <a:effectLst/>
                <a:latin typeface="+mn-lt"/>
                <a:ea typeface="+mn-ea"/>
                <a:cs typeface="+mn-cs"/>
              </a:rPr>
              <a:t>האם יש לכן את הכישורים לפעול בדרך זו?</a:t>
            </a:r>
            <a:endParaRPr lang="he-IL" b="0" dirty="0"/>
          </a:p>
          <a:p>
            <a:pPr marL="171450" indent="-171450">
              <a:buFont typeface="Arial" panose="020B0604020202020204" pitchFamily="34" charset="0"/>
              <a:buChar char="•"/>
            </a:pPr>
            <a:endParaRPr lang="he-IL" b="0" dirty="0"/>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25</a:t>
            </a:fld>
            <a:endParaRPr lang="he-IL"/>
          </a:p>
        </p:txBody>
      </p:sp>
    </p:spTree>
    <p:extLst>
      <p:ext uri="{BB962C8B-B14F-4D97-AF65-F5344CB8AC3E}">
        <p14:creationId xmlns:p14="http://schemas.microsoft.com/office/powerpoint/2010/main" val="3530097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למנחה:</a:t>
            </a:r>
            <a:endParaRPr lang="he-IL" dirty="0"/>
          </a:p>
          <a:p>
            <a:pPr marL="171450" indent="-171450">
              <a:buFont typeface="Arial" panose="020B0604020202020204" pitchFamily="34" charset="0"/>
              <a:buChar char="•"/>
            </a:pPr>
            <a:r>
              <a:rPr lang="he-IL" b="1" dirty="0"/>
              <a:t>הסבירי </a:t>
            </a:r>
            <a:r>
              <a:rPr lang="he-IL" b="0" dirty="0"/>
              <a:t>מעט על מפלגות צעירים (בלחיצה על התמונות </a:t>
            </a:r>
            <a:r>
              <a:rPr lang="he-IL" b="1" dirty="0"/>
              <a:t>הראי</a:t>
            </a:r>
            <a:r>
              <a:rPr lang="he-IL" b="0" dirty="0"/>
              <a:t> את הסרטונים של כל מפלגה):</a:t>
            </a:r>
            <a:endParaRPr lang="en-US" b="0" dirty="0"/>
          </a:p>
          <a:p>
            <a:pPr marL="171450" indent="-171450">
              <a:buFont typeface="Arial" panose="020B0604020202020204" pitchFamily="34" charset="0"/>
              <a:buChar char="•"/>
            </a:pPr>
            <a:r>
              <a:rPr lang="he-IL" b="0" u="sng" dirty="0"/>
              <a:t>הליכודניקים החדשים </a:t>
            </a:r>
            <a:r>
              <a:rPr lang="he-IL" b="0" dirty="0"/>
              <a:t>הוא שמה של קבוצה פוליטית הפועלת כסיעה פנים-מפלגתית בתוך הליכוד. </a:t>
            </a:r>
          </a:p>
          <a:p>
            <a:pPr marL="171450" indent="-171450">
              <a:buFont typeface="Arial" panose="020B0604020202020204" pitchFamily="34" charset="0"/>
              <a:buChar char="•"/>
            </a:pPr>
            <a:r>
              <a:rPr lang="he-IL" b="0" dirty="0"/>
              <a:t>הקבוצה הוקמה ב- 2011 במטרה לקדם ערכים ליברליים בתוך הליכוד ולשינוי התנהלות המפלגה מבפנים, על ידי השפעה בפריימריז.</a:t>
            </a:r>
          </a:p>
          <a:p>
            <a:pPr marL="171450" indent="-171450">
              <a:buFont typeface="Arial" panose="020B0604020202020204" pitchFamily="34" charset="0"/>
              <a:buChar char="•"/>
            </a:pPr>
            <a:r>
              <a:rPr lang="he-IL" b="0" dirty="0"/>
              <a:t>הקבוצה התפצלה ב- 2019</a:t>
            </a:r>
          </a:p>
          <a:p>
            <a:pPr marL="171450" indent="-171450">
              <a:buFont typeface="Arial" panose="020B0604020202020204" pitchFamily="34" charset="0"/>
              <a:buChar char="•"/>
            </a:pPr>
            <a:r>
              <a:rPr lang="he-IL" b="0" u="sng" dirty="0"/>
              <a:t>צעירי דימונה </a:t>
            </a:r>
            <a:r>
              <a:rPr lang="he-IL" b="0" dirty="0"/>
              <a:t>– מפלגת צעירים שהתמודדה לרשות מועצת דימונה.</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200" b="0" i="0" u="none" strike="noStrike" kern="1200" dirty="0">
                <a:solidFill>
                  <a:schemeClr val="tx1"/>
                </a:solidFill>
                <a:effectLst/>
                <a:latin typeface="+mn-lt"/>
                <a:ea typeface="+mn-ea"/>
                <a:cs typeface="+mn-cs"/>
              </a:rPr>
              <a:t>המפלגה בראשותו של חבר המועצה יהודה בצלאל (35), נשוי ואב לשניים, ובשותפות עם יערית </a:t>
            </a:r>
            <a:r>
              <a:rPr lang="he-IL" sz="1200" b="0" i="0" u="none" strike="noStrike" kern="1200" dirty="0" err="1">
                <a:solidFill>
                  <a:schemeClr val="tx1"/>
                </a:solidFill>
                <a:effectLst/>
                <a:latin typeface="+mn-lt"/>
                <a:ea typeface="+mn-ea"/>
                <a:cs typeface="+mn-cs"/>
              </a:rPr>
              <a:t>לובל</a:t>
            </a:r>
            <a:r>
              <a:rPr lang="he-IL" sz="1200" b="0" i="0" u="none" strike="noStrike" kern="1200" dirty="0">
                <a:solidFill>
                  <a:schemeClr val="tx1"/>
                </a:solidFill>
                <a:effectLst/>
                <a:latin typeface="+mn-lt"/>
                <a:ea typeface="+mn-ea"/>
                <a:cs typeface="+mn-cs"/>
              </a:rPr>
              <a:t> אשוש- שהיא גם המובילה של קהילת דימונה במיזם שלנו. המפלגה חרטה על דגלה נושאים חברתיים בתחומים מגוונים וטיפלה בהם, כמו דיור </a:t>
            </a:r>
            <a:r>
              <a:rPr lang="he-IL" sz="1200" b="0" i="0" u="none" strike="noStrike" kern="1200" dirty="0" err="1">
                <a:solidFill>
                  <a:schemeClr val="tx1"/>
                </a:solidFill>
                <a:effectLst/>
                <a:latin typeface="+mn-lt"/>
                <a:ea typeface="+mn-ea"/>
                <a:cs typeface="+mn-cs"/>
              </a:rPr>
              <a:t>בר־השגה</a:t>
            </a:r>
            <a:r>
              <a:rPr lang="he-IL" sz="1200" b="0" i="0" u="none" strike="noStrike" kern="1200" dirty="0">
                <a:solidFill>
                  <a:schemeClr val="tx1"/>
                </a:solidFill>
                <a:effectLst/>
                <a:latin typeface="+mn-lt"/>
                <a:ea typeface="+mn-ea"/>
                <a:cs typeface="+mn-cs"/>
              </a:rPr>
              <a:t>, מחיר למשתכן בדימונה, שלוחת האוניברסיטה הפתוחה בעיר, אירועי תרבות ופנאי לצעירים, ועוד. ופעם ראשונה נבחרה </a:t>
            </a:r>
            <a:r>
              <a:rPr lang="he-IL" sz="1200" b="0" i="0" u="none" strike="noStrike" kern="1200" dirty="0" err="1">
                <a:solidFill>
                  <a:schemeClr val="tx1"/>
                </a:solidFill>
                <a:effectLst/>
                <a:latin typeface="+mn-lt"/>
                <a:ea typeface="+mn-ea"/>
                <a:cs typeface="+mn-cs"/>
              </a:rPr>
              <a:t>להכנס</a:t>
            </a:r>
            <a:r>
              <a:rPr lang="he-IL" sz="1200" b="0" i="0" u="none" strike="noStrike" kern="1200" dirty="0">
                <a:solidFill>
                  <a:schemeClr val="tx1"/>
                </a:solidFill>
                <a:effectLst/>
                <a:latin typeface="+mn-lt"/>
                <a:ea typeface="+mn-ea"/>
                <a:cs typeface="+mn-cs"/>
              </a:rPr>
              <a:t> למועצת העיר של הרשות. </a:t>
            </a:r>
          </a:p>
          <a:p>
            <a:pPr marL="171450" indent="-171450">
              <a:buFont typeface="Arial" panose="020B0604020202020204" pitchFamily="34" charset="0"/>
              <a:buChar char="•"/>
            </a:pPr>
            <a:endParaRPr lang="he-IL" b="0" dirty="0"/>
          </a:p>
          <a:p>
            <a:pPr marL="171450" indent="-171450">
              <a:buFont typeface="Arial" panose="020B0604020202020204" pitchFamily="34" charset="0"/>
              <a:buChar char="•"/>
            </a:pPr>
            <a:endParaRPr lang="he-IL" b="0" dirty="0"/>
          </a:p>
          <a:p>
            <a:pPr marL="171450" indent="-171450">
              <a:buFont typeface="Arial" panose="020B0604020202020204" pitchFamily="34" charset="0"/>
              <a:buChar char="•"/>
            </a:pPr>
            <a:endParaRPr lang="he-IL" b="0" dirty="0"/>
          </a:p>
          <a:p>
            <a:pPr marL="171450" indent="-171450">
              <a:buFont typeface="Arial" panose="020B0604020202020204" pitchFamily="34" charset="0"/>
              <a:buChar char="•"/>
            </a:pPr>
            <a:r>
              <a:rPr lang="he-IL" b="1" dirty="0"/>
              <a:t>שאלי</a:t>
            </a:r>
            <a:r>
              <a:rPr lang="he-IL" b="0" dirty="0"/>
              <a:t> את המשתתפות:</a:t>
            </a:r>
          </a:p>
          <a:p>
            <a:pPr marL="628650" lvl="1" indent="-171450">
              <a:buFont typeface="Arial" panose="020B0604020202020204" pitchFamily="34" charset="0"/>
              <a:buChar char="•"/>
            </a:pPr>
            <a:r>
              <a:rPr lang="he-IL" sz="1200" kern="1200" dirty="0">
                <a:solidFill>
                  <a:schemeClr val="tx1"/>
                </a:solidFill>
                <a:effectLst/>
                <a:latin typeface="+mn-lt"/>
                <a:ea typeface="+mn-ea"/>
                <a:cs typeface="+mn-cs"/>
              </a:rPr>
              <a:t>האם הייתן רוצות לפעול בדרך זו (כיחידות / כקהילה)?</a:t>
            </a:r>
            <a:endParaRPr lang="he-IL"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he-IL" sz="1200" kern="1200" dirty="0">
                <a:solidFill>
                  <a:schemeClr val="tx1"/>
                </a:solidFill>
                <a:effectLst/>
                <a:latin typeface="+mn-lt"/>
                <a:ea typeface="+mn-ea"/>
                <a:cs typeface="+mn-cs"/>
              </a:rPr>
              <a:t>האם יש לכן את הכישורים לפעול בדרך זו?</a:t>
            </a:r>
            <a:endParaRPr lang="he-IL" b="0" dirty="0"/>
          </a:p>
          <a:p>
            <a:pPr marL="171450" indent="-171450">
              <a:buFont typeface="Arial" panose="020B0604020202020204" pitchFamily="34" charset="0"/>
              <a:buChar char="•"/>
            </a:pPr>
            <a:endParaRPr lang="he-IL" b="0" dirty="0"/>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26</a:t>
            </a:fld>
            <a:endParaRPr lang="he-IL"/>
          </a:p>
        </p:txBody>
      </p:sp>
    </p:spTree>
    <p:extLst>
      <p:ext uri="{BB962C8B-B14F-4D97-AF65-F5344CB8AC3E}">
        <p14:creationId xmlns:p14="http://schemas.microsoft.com/office/powerpoint/2010/main" val="1645953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למנחה:</a:t>
            </a:r>
            <a:endParaRPr lang="he-IL" dirty="0"/>
          </a:p>
          <a:p>
            <a:pPr marL="171450" indent="-171450">
              <a:buFont typeface="Arial" panose="020B0604020202020204" pitchFamily="34" charset="0"/>
              <a:buChar char="•"/>
            </a:pPr>
            <a:r>
              <a:rPr lang="he-IL" b="1" dirty="0"/>
              <a:t>הציגי </a:t>
            </a:r>
            <a:r>
              <a:rPr lang="he-IL" b="0" dirty="0"/>
              <a:t>למשתתפות את הדוגמאות של מכתבים לנציגי ציבור (הקריאי מתוך המודגש):</a:t>
            </a:r>
          </a:p>
          <a:p>
            <a:pPr marL="685800" lvl="1" indent="-228600">
              <a:buFont typeface="+mj-lt"/>
              <a:buAutoNum type="arabicPeriod"/>
            </a:pPr>
            <a:r>
              <a:rPr lang="he-IL" b="0" dirty="0"/>
              <a:t>פנייה לשר הרווחה, שר החינוך, הממונה על מעונות משרד הרווחה ועוד – בנוגע לבני נוער דיירי פנימיות בתקופת הקורונה. הפנייה נעשתה מקהילת "אקטיביסטיות עצבניות" במיזם צעירות בראש- עמותת מקום ברמת גן </a:t>
            </a:r>
          </a:p>
          <a:p>
            <a:pPr marL="685800" marR="0" lvl="1" indent="-228600" algn="r" defTabSz="914400" rtl="1" eaLnBrk="1" fontAlgn="auto" latinLnBrk="0" hangingPunct="1">
              <a:lnSpc>
                <a:spcPct val="100000"/>
              </a:lnSpc>
              <a:spcBef>
                <a:spcPts val="0"/>
              </a:spcBef>
              <a:spcAft>
                <a:spcPts val="0"/>
              </a:spcAft>
              <a:buClrTx/>
              <a:buSzTx/>
              <a:buFont typeface="+mj-lt"/>
              <a:buAutoNum type="arabicPeriod"/>
              <a:tabLst/>
              <a:defRPr/>
            </a:pPr>
            <a:r>
              <a:rPr lang="he-IL" b="0" dirty="0"/>
              <a:t>פוסט </a:t>
            </a:r>
            <a:r>
              <a:rPr lang="he-IL" b="0" dirty="0" err="1"/>
              <a:t>בפייסבוק</a:t>
            </a:r>
            <a:r>
              <a:rPr lang="he-IL" b="0" dirty="0"/>
              <a:t> המופנה לראש הממשלה בנוגע להעדר נשים מצוות קבלת ההחלטות בתקופת משבר הקורונה</a:t>
            </a:r>
          </a:p>
          <a:p>
            <a:pPr marL="457200" lvl="1" indent="0">
              <a:buFont typeface="+mj-lt"/>
              <a:buNone/>
            </a:pPr>
            <a:endParaRPr lang="he-IL" b="0" dirty="0"/>
          </a:p>
          <a:p>
            <a:pPr marL="685800" lvl="1" indent="-228600">
              <a:buFont typeface="+mj-lt"/>
              <a:buAutoNum type="arabicPeriod"/>
            </a:pPr>
            <a:endParaRPr lang="he-IL" b="0" dirty="0"/>
          </a:p>
          <a:p>
            <a:pPr marL="171450" indent="-171450">
              <a:buFont typeface="Arial" panose="020B0604020202020204" pitchFamily="34" charset="0"/>
              <a:buChar char="•"/>
            </a:pPr>
            <a:endParaRPr lang="he-IL" b="0" dirty="0"/>
          </a:p>
          <a:p>
            <a:pPr marL="171450" indent="-171450">
              <a:buFont typeface="Arial" panose="020B0604020202020204" pitchFamily="34" charset="0"/>
              <a:buChar char="•"/>
            </a:pPr>
            <a:endParaRPr lang="he-IL" b="0" dirty="0"/>
          </a:p>
          <a:p>
            <a:pPr marL="171450" indent="-171450">
              <a:buFont typeface="Arial" panose="020B0604020202020204" pitchFamily="34" charset="0"/>
              <a:buChar char="•"/>
            </a:pPr>
            <a:endParaRPr lang="he-IL" b="0" dirty="0"/>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27</a:t>
            </a:fld>
            <a:endParaRPr lang="he-IL"/>
          </a:p>
        </p:txBody>
      </p:sp>
    </p:spTree>
    <p:extLst>
      <p:ext uri="{BB962C8B-B14F-4D97-AF65-F5344CB8AC3E}">
        <p14:creationId xmlns:p14="http://schemas.microsoft.com/office/powerpoint/2010/main" val="24693006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למנחה:</a:t>
            </a:r>
            <a:endParaRPr lang="he-IL" dirty="0"/>
          </a:p>
          <a:p>
            <a:pPr marL="171450" indent="-171450">
              <a:buFont typeface="Arial" panose="020B0604020202020204" pitchFamily="34" charset="0"/>
              <a:buChar char="•"/>
            </a:pPr>
            <a:r>
              <a:rPr lang="he-IL" b="1" dirty="0"/>
              <a:t>הציגי </a:t>
            </a:r>
            <a:r>
              <a:rPr lang="he-IL" b="0" dirty="0"/>
              <a:t>למשתתפות את הדוגמאות של מכתבים לנציגי ציבור (הקריאי מתוך המודגש):</a:t>
            </a:r>
          </a:p>
          <a:p>
            <a:pPr marL="685800" lvl="1" indent="-228600">
              <a:buFont typeface="+mj-lt"/>
              <a:buAutoNum type="arabicPeriod"/>
            </a:pPr>
            <a:r>
              <a:rPr lang="he-IL" b="0" dirty="0"/>
              <a:t>פנייה לשר הרווחה, שר החינוך, הממונה על מעונות משרד הרווחה ועוד – בנוגע לבני נוער דיירי פנימיות בתקופת הקורונה</a:t>
            </a:r>
          </a:p>
          <a:p>
            <a:pPr marL="685800" lvl="1" indent="-228600">
              <a:buFont typeface="+mj-lt"/>
              <a:buAutoNum type="arabicPeriod"/>
            </a:pPr>
            <a:r>
              <a:rPr lang="he-IL" b="0" dirty="0"/>
              <a:t>פוסט </a:t>
            </a:r>
            <a:r>
              <a:rPr lang="he-IL" b="0" dirty="0" err="1"/>
              <a:t>בפייסבוק</a:t>
            </a:r>
            <a:r>
              <a:rPr lang="he-IL" b="0" dirty="0"/>
              <a:t> המופנה לראש הממשלה בנוגע להעדר נשים מצוות קבלת ההחלטות בתקופת משבר הקורונה</a:t>
            </a:r>
          </a:p>
          <a:p>
            <a:pPr marL="171450" indent="-171450">
              <a:buFont typeface="Arial" panose="020B0604020202020204" pitchFamily="34" charset="0"/>
              <a:buChar char="•"/>
            </a:pPr>
            <a:endParaRPr lang="he-IL" b="0" dirty="0"/>
          </a:p>
          <a:p>
            <a:pPr marL="171450" indent="-171450">
              <a:buFont typeface="Arial" panose="020B0604020202020204" pitchFamily="34" charset="0"/>
              <a:buChar char="•"/>
            </a:pPr>
            <a:endParaRPr lang="he-IL" b="0" dirty="0"/>
          </a:p>
          <a:p>
            <a:pPr marL="171450" indent="-171450">
              <a:buFont typeface="Arial" panose="020B0604020202020204" pitchFamily="34" charset="0"/>
              <a:buChar char="•"/>
            </a:pPr>
            <a:r>
              <a:rPr lang="he-IL" b="1" dirty="0"/>
              <a:t>שאלי</a:t>
            </a:r>
            <a:r>
              <a:rPr lang="he-IL" b="0" dirty="0"/>
              <a:t> את המשתתפות:</a:t>
            </a:r>
          </a:p>
          <a:p>
            <a:pPr marL="628650" lvl="1" indent="-171450">
              <a:buFont typeface="Arial" panose="020B0604020202020204" pitchFamily="34" charset="0"/>
              <a:buChar char="•"/>
            </a:pPr>
            <a:r>
              <a:rPr lang="he-IL" sz="1200" kern="1200" dirty="0">
                <a:solidFill>
                  <a:schemeClr val="tx1"/>
                </a:solidFill>
                <a:effectLst/>
                <a:latin typeface="+mn-lt"/>
                <a:ea typeface="+mn-ea"/>
                <a:cs typeface="+mn-cs"/>
              </a:rPr>
              <a:t>האם הייתן רוצות לפעול בדרך זו (כיחידות / כקהילה)?</a:t>
            </a:r>
            <a:endParaRPr lang="he-IL"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he-IL" sz="1200" kern="1200" dirty="0">
                <a:solidFill>
                  <a:schemeClr val="tx1"/>
                </a:solidFill>
                <a:effectLst/>
                <a:latin typeface="+mn-lt"/>
                <a:ea typeface="+mn-ea"/>
                <a:cs typeface="+mn-cs"/>
              </a:rPr>
              <a:t>האם יש לכן את הכישורים לפעול בדרך זו?</a:t>
            </a:r>
          </a:p>
          <a:p>
            <a:pPr marL="628650" lvl="1" indent="-171450">
              <a:buFont typeface="Arial" panose="020B0604020202020204" pitchFamily="34" charset="0"/>
              <a:buChar char="•"/>
            </a:pPr>
            <a:r>
              <a:rPr lang="he-IL" sz="1200" b="0" kern="1200" dirty="0">
                <a:solidFill>
                  <a:schemeClr val="tx1"/>
                </a:solidFill>
                <a:effectLst/>
                <a:latin typeface="+mn-lt"/>
                <a:ea typeface="+mn-ea"/>
                <a:cs typeface="+mn-cs"/>
              </a:rPr>
              <a:t>איזה נושא בוער בכן?</a:t>
            </a:r>
            <a:endParaRPr lang="he-IL" b="0" dirty="0"/>
          </a:p>
          <a:p>
            <a:pPr marL="171450" indent="-171450">
              <a:buFont typeface="Arial" panose="020B0604020202020204" pitchFamily="34" charset="0"/>
              <a:buChar char="•"/>
            </a:pPr>
            <a:endParaRPr lang="he-IL" b="0" dirty="0"/>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28</a:t>
            </a:fld>
            <a:endParaRPr lang="he-IL"/>
          </a:p>
        </p:txBody>
      </p:sp>
    </p:spTree>
    <p:extLst>
      <p:ext uri="{BB962C8B-B14F-4D97-AF65-F5344CB8AC3E}">
        <p14:creationId xmlns:p14="http://schemas.microsoft.com/office/powerpoint/2010/main" val="3229921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למנחה:</a:t>
            </a:r>
            <a:endParaRPr lang="he-IL" dirty="0"/>
          </a:p>
          <a:p>
            <a:pPr marL="171450" indent="-171450">
              <a:buFont typeface="Arial" panose="020B0604020202020204" pitchFamily="34" charset="0"/>
              <a:buChar char="•"/>
            </a:pPr>
            <a:r>
              <a:rPr lang="he-IL" b="1" dirty="0"/>
              <a:t>הסבירי </a:t>
            </a:r>
            <a:r>
              <a:rPr lang="he-IL" b="0" dirty="0"/>
              <a:t>כי השתתפות פוליטית היא לא רק ברמה של פוליטיקה ארצית. הצטרפות, או אפילו רק הגשת מועמדות, לכל ועד נבחר, כמו ועד בית, ועד הורים או ועד מנהל של מתנ"ס היא השתתפות פוליטית</a:t>
            </a:r>
          </a:p>
          <a:p>
            <a:pPr marL="171450" indent="-171450">
              <a:buFont typeface="Arial" panose="020B0604020202020204" pitchFamily="34" charset="0"/>
              <a:buChar char="•"/>
            </a:pPr>
            <a:r>
              <a:rPr lang="he-IL" b="1" dirty="0"/>
              <a:t>הוסיפי</a:t>
            </a:r>
            <a:r>
              <a:rPr lang="he-IL" b="0" dirty="0"/>
              <a:t> כי לחברי ועד כזה יש חובות וזכויות מעצם השתייכותם </a:t>
            </a:r>
            <a:r>
              <a:rPr lang="he-IL" b="0" dirty="0" err="1"/>
              <a:t>לועד</a:t>
            </a:r>
            <a:br>
              <a:rPr lang="en-US" b="0" dirty="0"/>
            </a:br>
            <a:r>
              <a:rPr lang="he-IL" b="0" dirty="0"/>
              <a:t>(ניתן בלחיצה לעבור לעמוד הנושא ב"כל זכות" ולעיין ביחד בתפקידי ועד הבית)</a:t>
            </a:r>
          </a:p>
          <a:p>
            <a:pPr marL="0" indent="0">
              <a:buFont typeface="Arial" panose="020B0604020202020204" pitchFamily="34" charset="0"/>
              <a:buNone/>
            </a:pPr>
            <a:endParaRPr lang="he-IL" b="0" dirty="0"/>
          </a:p>
          <a:p>
            <a:pPr marL="171450" indent="-171450">
              <a:buFont typeface="Arial" panose="020B0604020202020204" pitchFamily="34" charset="0"/>
              <a:buChar char="•"/>
            </a:pPr>
            <a:endParaRPr lang="he-IL" b="0" dirty="0"/>
          </a:p>
          <a:p>
            <a:pPr marL="171450" indent="-171450">
              <a:buFont typeface="Arial" panose="020B0604020202020204" pitchFamily="34" charset="0"/>
              <a:buChar char="•"/>
            </a:pPr>
            <a:r>
              <a:rPr lang="he-IL" b="1" dirty="0"/>
              <a:t>שאלי</a:t>
            </a:r>
            <a:r>
              <a:rPr lang="he-IL" b="0" dirty="0"/>
              <a:t> את המשתתפות:</a:t>
            </a:r>
          </a:p>
          <a:p>
            <a:pPr marL="628650" lvl="1" indent="-171450">
              <a:buFont typeface="Arial" panose="020B0604020202020204" pitchFamily="34" charset="0"/>
              <a:buChar char="•"/>
            </a:pPr>
            <a:r>
              <a:rPr lang="he-IL" sz="1200" kern="1200" dirty="0">
                <a:solidFill>
                  <a:schemeClr val="tx1"/>
                </a:solidFill>
                <a:effectLst/>
                <a:highlight>
                  <a:srgbClr val="FFFF00"/>
                </a:highlight>
                <a:latin typeface="+mn-lt"/>
                <a:ea typeface="+mn-ea"/>
                <a:cs typeface="+mn-cs"/>
              </a:rPr>
              <a:t>האם אתן מכירות עוד וועדים / וועדות סביבתן? מילדותכן? (וועד כיתה / מועצת תלמידים / וועדות בישוב, / </a:t>
            </a:r>
            <a:r>
              <a:rPr lang="he-IL" sz="1200" kern="1200" dirty="0" err="1">
                <a:solidFill>
                  <a:schemeClr val="tx1"/>
                </a:solidFill>
                <a:effectLst/>
                <a:highlight>
                  <a:srgbClr val="FFFF00"/>
                </a:highlight>
                <a:latin typeface="+mn-lt"/>
                <a:ea typeface="+mn-ea"/>
                <a:cs typeface="+mn-cs"/>
              </a:rPr>
              <a:t>במתנס</a:t>
            </a:r>
            <a:r>
              <a:rPr lang="he-IL" sz="1200" kern="1200" dirty="0">
                <a:solidFill>
                  <a:schemeClr val="tx1"/>
                </a:solidFill>
                <a:effectLst/>
                <a:highlight>
                  <a:srgbClr val="FFFF00"/>
                </a:highlight>
                <a:latin typeface="+mn-lt"/>
                <a:ea typeface="+mn-ea"/>
                <a:cs typeface="+mn-cs"/>
              </a:rPr>
              <a:t> קהילתי)</a:t>
            </a:r>
          </a:p>
          <a:p>
            <a:pPr marL="628650" lvl="1" indent="-171450">
              <a:buFont typeface="Arial" panose="020B0604020202020204" pitchFamily="34" charset="0"/>
              <a:buChar char="•"/>
            </a:pPr>
            <a:r>
              <a:rPr lang="he-IL" sz="1200" kern="1200" dirty="0">
                <a:solidFill>
                  <a:schemeClr val="tx1"/>
                </a:solidFill>
                <a:effectLst/>
                <a:highlight>
                  <a:srgbClr val="FFFF00"/>
                </a:highlight>
                <a:latin typeface="+mn-lt"/>
                <a:ea typeface="+mn-ea"/>
                <a:cs typeface="+mn-cs"/>
              </a:rPr>
              <a:t>האם השתתפתן בוועד בעבר?</a:t>
            </a:r>
          </a:p>
          <a:p>
            <a:pPr marL="628650" lvl="1" indent="-171450">
              <a:buFont typeface="Arial" panose="020B0604020202020204" pitchFamily="34" charset="0"/>
              <a:buChar char="•"/>
            </a:pPr>
            <a:r>
              <a:rPr lang="he-IL" sz="1200" kern="1200" dirty="0">
                <a:solidFill>
                  <a:schemeClr val="tx1"/>
                </a:solidFill>
                <a:effectLst/>
                <a:latin typeface="+mn-lt"/>
                <a:ea typeface="+mn-ea"/>
                <a:cs typeface="+mn-cs"/>
              </a:rPr>
              <a:t>האם הייתן רוצות לפעול בדרך זו (כיחידות / כקהילה)?</a:t>
            </a:r>
            <a:endParaRPr lang="he-IL"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he-IL" sz="1200" kern="1200" dirty="0">
                <a:solidFill>
                  <a:schemeClr val="tx1"/>
                </a:solidFill>
                <a:effectLst/>
                <a:latin typeface="+mn-lt"/>
                <a:ea typeface="+mn-ea"/>
                <a:cs typeface="+mn-cs"/>
              </a:rPr>
              <a:t>האם יש לכן את הכישורים לפעול בדרך זו?</a:t>
            </a:r>
            <a:endParaRPr lang="he-IL" b="0" dirty="0"/>
          </a:p>
          <a:p>
            <a:pPr marL="0" indent="0">
              <a:buFont typeface="Arial" panose="020B0604020202020204" pitchFamily="34" charset="0"/>
              <a:buNone/>
            </a:pPr>
            <a:endParaRPr lang="he-IL" b="0" dirty="0"/>
          </a:p>
          <a:p>
            <a:pPr marL="0" indent="0">
              <a:buFont typeface="Arial" panose="020B0604020202020204" pitchFamily="34" charset="0"/>
              <a:buNone/>
            </a:pPr>
            <a:r>
              <a:rPr lang="he-IL" b="0" dirty="0"/>
              <a:t>לקריאה נוספת:</a:t>
            </a:r>
          </a:p>
          <a:p>
            <a:pPr marL="171450" indent="-171450">
              <a:buFont typeface="Arial" panose="020B0604020202020204" pitchFamily="34" charset="0"/>
              <a:buChar char="•"/>
            </a:pPr>
            <a:r>
              <a:rPr lang="en-US" b="0" dirty="0"/>
              <a:t>https://www.ynet.co.il/articles/0,7340,L-4739814,00.html</a:t>
            </a:r>
            <a:endParaRPr lang="he-IL" b="0" dirty="0"/>
          </a:p>
          <a:p>
            <a:pPr marL="171450" indent="-171450">
              <a:buFont typeface="Arial" panose="020B0604020202020204" pitchFamily="34" charset="0"/>
              <a:buChar char="•"/>
            </a:pPr>
            <a:r>
              <a:rPr lang="en-US" b="0" dirty="0"/>
              <a:t>https://www.kolzchut.org.il/he/</a:t>
            </a:r>
            <a:r>
              <a:rPr lang="he-IL" b="0" dirty="0" err="1"/>
              <a:t>ועד_הבית</a:t>
            </a:r>
            <a:endParaRPr lang="he-IL" b="0" dirty="0"/>
          </a:p>
          <a:p>
            <a:pPr marL="171450" indent="-171450">
              <a:buFont typeface="Arial" panose="020B0604020202020204" pitchFamily="34" charset="0"/>
              <a:buChar char="•"/>
            </a:pPr>
            <a:endParaRPr lang="he-IL" b="0" dirty="0"/>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29</a:t>
            </a:fld>
            <a:endParaRPr lang="he-IL"/>
          </a:p>
        </p:txBody>
      </p:sp>
    </p:spTree>
    <p:extLst>
      <p:ext uri="{BB962C8B-B14F-4D97-AF65-F5344CB8AC3E}">
        <p14:creationId xmlns:p14="http://schemas.microsoft.com/office/powerpoint/2010/main" val="16751430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למנחה:</a:t>
            </a:r>
          </a:p>
          <a:p>
            <a:pPr marL="171450" indent="-171450">
              <a:buFont typeface="Arial" panose="020B0604020202020204" pitchFamily="34" charset="0"/>
              <a:buChar char="•"/>
            </a:pPr>
            <a:r>
              <a:rPr lang="he-IL" b="1" dirty="0"/>
              <a:t>הסבירי</a:t>
            </a:r>
            <a:r>
              <a:rPr lang="he-IL" b="0" dirty="0"/>
              <a:t> כי מכתב לנבחר ציבור יכול לשמש ל:</a:t>
            </a:r>
          </a:p>
          <a:p>
            <a:pPr marL="628650" lvl="1" indent="-171450">
              <a:buFont typeface="Arial" panose="020B0604020202020204" pitchFamily="34" charset="0"/>
              <a:buChar char="•"/>
            </a:pPr>
            <a:r>
              <a:rPr lang="he-IL" b="0" dirty="0"/>
              <a:t>הבעת עמדה / מחאה</a:t>
            </a:r>
          </a:p>
          <a:p>
            <a:pPr marL="628650" lvl="1" indent="-171450">
              <a:buFont typeface="Arial" panose="020B0604020202020204" pitchFamily="34" charset="0"/>
              <a:buChar char="•"/>
            </a:pPr>
            <a:r>
              <a:rPr lang="he-IL" b="0" dirty="0"/>
              <a:t>בקשת מידע</a:t>
            </a:r>
          </a:p>
          <a:p>
            <a:pPr marL="628650" lvl="1" indent="-171450">
              <a:buFont typeface="Arial" panose="020B0604020202020204" pitchFamily="34" charset="0"/>
              <a:buChar char="•"/>
            </a:pPr>
            <a:r>
              <a:rPr lang="he-IL" b="0" dirty="0"/>
              <a:t>קריאה לפעולה</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b="1" dirty="0"/>
              <a:t>הסבירי </a:t>
            </a:r>
            <a:r>
              <a:rPr lang="he-IL" b="0" dirty="0"/>
              <a:t>את התרגיל בהתאם להנחיות על השקף</a:t>
            </a:r>
          </a:p>
          <a:p>
            <a:pPr marL="171450" indent="-171450">
              <a:buFont typeface="Arial" panose="020B0604020202020204" pitchFamily="34" charset="0"/>
              <a:buChar char="•"/>
            </a:pPr>
            <a:r>
              <a:rPr lang="he-IL" b="1" dirty="0"/>
              <a:t>הקצי</a:t>
            </a:r>
            <a:r>
              <a:rPr lang="he-IL" b="0" dirty="0"/>
              <a:t> 10 דקות לעבודת הזוגות</a:t>
            </a:r>
          </a:p>
          <a:p>
            <a:pPr marL="171450" indent="-171450">
              <a:buFont typeface="Arial" panose="020B0604020202020204" pitchFamily="34" charset="0"/>
              <a:buChar char="•"/>
            </a:pPr>
            <a:r>
              <a:rPr lang="he-IL" b="1" dirty="0"/>
              <a:t>הזמיני</a:t>
            </a:r>
            <a:r>
              <a:rPr lang="he-IL" b="0" dirty="0"/>
              <a:t> מתנדבות לשיתוף במליאה</a:t>
            </a:r>
          </a:p>
          <a:p>
            <a:pPr marL="171450" indent="-171450">
              <a:buFont typeface="Arial" panose="020B0604020202020204" pitchFamily="34" charset="0"/>
              <a:buChar char="•"/>
            </a:pPr>
            <a:r>
              <a:rPr lang="he-IL" b="0" dirty="0"/>
              <a:t>עברי לשקף הבא לסבב משוב</a:t>
            </a:r>
          </a:p>
          <a:p>
            <a:pPr marL="171450" indent="-171450">
              <a:buFont typeface="Arial" panose="020B0604020202020204" pitchFamily="34" charset="0"/>
              <a:buChar char="•"/>
            </a:pPr>
            <a:endParaRPr lang="he-IL" b="0" dirty="0"/>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30</a:t>
            </a:fld>
            <a:endParaRPr lang="he-IL"/>
          </a:p>
        </p:txBody>
      </p:sp>
    </p:spTree>
    <p:extLst>
      <p:ext uri="{BB962C8B-B14F-4D97-AF65-F5344CB8AC3E}">
        <p14:creationId xmlns:p14="http://schemas.microsoft.com/office/powerpoint/2010/main" val="1078254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למנחה:</a:t>
            </a:r>
            <a:endParaRPr lang="he-IL" dirty="0"/>
          </a:p>
          <a:p>
            <a:pPr marL="171450" indent="-171450">
              <a:buFont typeface="Arial" panose="020B0604020202020204" pitchFamily="34" charset="0"/>
              <a:buChar char="•"/>
            </a:pPr>
            <a:r>
              <a:rPr lang="he-IL" b="1" dirty="0"/>
              <a:t>הסבירי </a:t>
            </a:r>
            <a:r>
              <a:rPr lang="he-IL" b="0" dirty="0"/>
              <a:t>כי ניקח רגע "צעד אחורה". מה נדרש מאיתנו כדי לפעול בזירה כלשהי?</a:t>
            </a:r>
            <a:br>
              <a:rPr lang="en-US" b="0" dirty="0"/>
            </a:br>
            <a:r>
              <a:rPr lang="he-IL" b="0" dirty="0"/>
              <a:t>שילוב של סט ערכים מתאים ושל תשתית תפיסתית (יוצגו בשני השקפים הבאים)</a:t>
            </a:r>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4</a:t>
            </a:fld>
            <a:endParaRPr lang="he-IL"/>
          </a:p>
        </p:txBody>
      </p:sp>
    </p:spTree>
    <p:extLst>
      <p:ext uri="{BB962C8B-B14F-4D97-AF65-F5344CB8AC3E}">
        <p14:creationId xmlns:p14="http://schemas.microsoft.com/office/powerpoint/2010/main" val="28337037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למנחה:</a:t>
            </a:r>
          </a:p>
          <a:p>
            <a:pPr marL="171450" indent="-171450">
              <a:buFont typeface="Arial" panose="020B0604020202020204" pitchFamily="34" charset="0"/>
              <a:buChar char="•"/>
            </a:pPr>
            <a:r>
              <a:rPr lang="he-IL" b="1" dirty="0"/>
              <a:t>בצעי</a:t>
            </a:r>
            <a:r>
              <a:rPr lang="he-IL" b="0" dirty="0"/>
              <a:t> סבב משוב קצר של המשתתפות האחרות והקפידי על משוב חיובי ובונה</a:t>
            </a:r>
          </a:p>
          <a:p>
            <a:pPr marL="171450" indent="-171450">
              <a:buFont typeface="Arial" panose="020B0604020202020204" pitchFamily="34" charset="0"/>
              <a:buChar char="•"/>
            </a:pPr>
            <a:r>
              <a:rPr lang="he-IL" b="1" dirty="0"/>
              <a:t>התייחסי</a:t>
            </a:r>
            <a:r>
              <a:rPr lang="he-IL" b="0" dirty="0"/>
              <a:t> גם את לדברים שהוצגו והדגישי – </a:t>
            </a:r>
          </a:p>
          <a:p>
            <a:pPr marL="628650" lvl="1" indent="-171450">
              <a:buFont typeface="Arial" panose="020B0604020202020204" pitchFamily="34" charset="0"/>
              <a:buChar char="•"/>
            </a:pPr>
            <a:r>
              <a:rPr lang="he-IL" b="0" dirty="0"/>
              <a:t>האם הפנייה בוצעה באופן מכובד?</a:t>
            </a:r>
          </a:p>
          <a:p>
            <a:pPr marL="628650" lvl="1" indent="-171450">
              <a:buFont typeface="Arial" panose="020B0604020202020204" pitchFamily="34" charset="0"/>
              <a:buChar char="•"/>
            </a:pPr>
            <a:r>
              <a:rPr lang="he-IL" b="0" dirty="0"/>
              <a:t>האם הדברים נאמרו באופן משכנע, תוך שימוש בטיעונים משכנעים ובעובדות?</a:t>
            </a:r>
          </a:p>
          <a:p>
            <a:pPr marL="628650" lvl="1" indent="-171450">
              <a:buFont typeface="Arial" panose="020B0604020202020204" pitchFamily="34" charset="0"/>
              <a:buChar char="•"/>
            </a:pPr>
            <a:r>
              <a:rPr lang="he-IL" b="0" dirty="0"/>
              <a:t>האם אותרו נמענים שהם גם רלוונטיים וגם בעלי יכולת להשפיע?</a:t>
            </a:r>
          </a:p>
          <a:p>
            <a:pPr marL="628650" lvl="1" indent="-171450">
              <a:buFont typeface="Arial" panose="020B0604020202020204" pitchFamily="34" charset="0"/>
              <a:buChar char="•"/>
            </a:pPr>
            <a:r>
              <a:rPr lang="he-IL" b="0" dirty="0"/>
              <a:t>האם הוגדרה מטרת פנייה או בקשה/דרישה רלוונטית וברת ביצוע?</a:t>
            </a:r>
          </a:p>
          <a:p>
            <a:pPr marL="171450" indent="-171450">
              <a:buFont typeface="Arial" panose="020B0604020202020204" pitchFamily="34" charset="0"/>
              <a:buChar char="•"/>
            </a:pPr>
            <a:endParaRPr lang="he-IL" b="0" dirty="0"/>
          </a:p>
          <a:p>
            <a:pPr marL="171450" indent="-171450">
              <a:buFont typeface="Arial" panose="020B0604020202020204" pitchFamily="34" charset="0"/>
              <a:buChar char="•"/>
            </a:pPr>
            <a:r>
              <a:rPr lang="he-IL" b="1" dirty="0"/>
              <a:t>נהלי</a:t>
            </a:r>
            <a:r>
              <a:rPr lang="he-IL" b="0" dirty="0"/>
              <a:t> דיון קצר בעקבות הנושא – </a:t>
            </a:r>
          </a:p>
          <a:p>
            <a:pPr marL="171450" indent="-171450">
              <a:buFont typeface="Arial" panose="020B0604020202020204" pitchFamily="34" charset="0"/>
              <a:buChar char="•"/>
            </a:pPr>
            <a:r>
              <a:rPr lang="he-IL" b="0" dirty="0"/>
              <a:t>אם תקבלו מענה חיובי או שלילי לפנייתכן, כיצד זה ישפיע עליכן?</a:t>
            </a:r>
            <a:r>
              <a:rPr lang="en-US" b="0" dirty="0"/>
              <a:t> </a:t>
            </a:r>
            <a:r>
              <a:rPr lang="he-IL" b="0" dirty="0"/>
              <a:t>מה יכולים להיות הצעדים הבאים? מה עוד ניתן לעשות כדי לקדם את הנושא הזה?</a:t>
            </a:r>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31</a:t>
            </a:fld>
            <a:endParaRPr lang="he-IL"/>
          </a:p>
        </p:txBody>
      </p:sp>
    </p:spTree>
    <p:extLst>
      <p:ext uri="{BB962C8B-B14F-4D97-AF65-F5344CB8AC3E}">
        <p14:creationId xmlns:p14="http://schemas.microsoft.com/office/powerpoint/2010/main" val="4277205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למנחה:</a:t>
            </a:r>
          </a:p>
          <a:p>
            <a:pPr marL="171450" indent="-171450">
              <a:buFont typeface="Arial" panose="020B0604020202020204" pitchFamily="34" charset="0"/>
              <a:buChar char="•"/>
            </a:pPr>
            <a:r>
              <a:rPr lang="he-IL" b="1" dirty="0"/>
              <a:t>הציגי</a:t>
            </a:r>
            <a:r>
              <a:rPr lang="he-IL" dirty="0"/>
              <a:t> שקף זה בחלק הסיכום של המפגש להסבר משימת "מכוונות שעונים"</a:t>
            </a:r>
            <a:br>
              <a:rPr lang="en-US" dirty="0"/>
            </a:br>
            <a:r>
              <a:rPr lang="he-IL" dirty="0"/>
              <a:t>(אם נוח לך יותר – ניתן להציג באמצעות דף שעונים מודפס וללא המצגת)</a:t>
            </a:r>
          </a:p>
          <a:p>
            <a:pPr marL="171450" indent="-171450">
              <a:buFont typeface="Arial" panose="020B0604020202020204" pitchFamily="34" charset="0"/>
              <a:buChar char="•"/>
            </a:pPr>
            <a:r>
              <a:rPr lang="he-IL" dirty="0"/>
              <a:t>אם אין אפשרות להביא שני צבעים לכל המשתתפות – </a:t>
            </a:r>
            <a:r>
              <a:rPr lang="he-IL" b="1" dirty="0"/>
              <a:t>בקשי</a:t>
            </a:r>
            <a:r>
              <a:rPr lang="he-IL" dirty="0"/>
              <a:t> להשתמש בקו מקווקוו לסימון המיקום של תחילת המפגש.</a:t>
            </a:r>
          </a:p>
          <a:p>
            <a:pPr marL="171450" indent="-171450">
              <a:buFont typeface="Arial" panose="020B0604020202020204" pitchFamily="34" charset="0"/>
              <a:buChar char="•"/>
            </a:pPr>
            <a:endParaRPr lang="he-IL" dirty="0"/>
          </a:p>
          <a:p>
            <a:pPr marL="171450" indent="-171450">
              <a:buFont typeface="Arial" panose="020B0604020202020204" pitchFamily="34" charset="0"/>
              <a:buChar char="•"/>
            </a:pPr>
            <a:endParaRPr lang="he-IL" dirty="0"/>
          </a:p>
          <a:p>
            <a:pPr marL="171450" indent="-171450">
              <a:buFont typeface="Arial" panose="020B0604020202020204" pitchFamily="34" charset="0"/>
              <a:buChar char="•"/>
            </a:pPr>
            <a:endParaRPr lang="he-IL" dirty="0"/>
          </a:p>
          <a:p>
            <a:pPr marL="0" indent="0">
              <a:buFont typeface="Arial" panose="020B0604020202020204" pitchFamily="34" charset="0"/>
              <a:buNone/>
            </a:pPr>
            <a:r>
              <a:rPr lang="he-IL" b="1" dirty="0"/>
              <a:t>* שקף זה מיועד להדפסה למשימת "מכוונות שעונים". הדפיסי לפני המפגש בהתאם למספר המשתתפות הצפוי.</a:t>
            </a:r>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32</a:t>
            </a:fld>
            <a:endParaRPr lang="he-IL"/>
          </a:p>
        </p:txBody>
      </p:sp>
    </p:spTree>
    <p:extLst>
      <p:ext uri="{BB962C8B-B14F-4D97-AF65-F5344CB8AC3E}">
        <p14:creationId xmlns:p14="http://schemas.microsoft.com/office/powerpoint/2010/main" val="21962498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למנחה:</a:t>
            </a:r>
          </a:p>
          <a:p>
            <a:r>
              <a:rPr lang="he-IL" b="0" dirty="0"/>
              <a:t>הסבר זה הוצג גם בשני המפגשים הקודמים. חיזרי עליו במידת הצורך.</a:t>
            </a:r>
          </a:p>
          <a:p>
            <a:endParaRPr lang="he-IL" b="1" dirty="0"/>
          </a:p>
          <a:p>
            <a:pPr marL="171450" indent="-171450">
              <a:buFont typeface="Arial" panose="020B0604020202020204" pitchFamily="34" charset="0"/>
              <a:buChar char="•"/>
            </a:pPr>
            <a:r>
              <a:rPr lang="he-IL" b="1" dirty="0"/>
              <a:t>הסבירי </a:t>
            </a:r>
            <a:r>
              <a:rPr lang="he-IL" b="0" dirty="0"/>
              <a:t>לגבי שעון החשיבות:</a:t>
            </a:r>
          </a:p>
          <a:p>
            <a:pPr marL="628650" lvl="1" indent="-171450">
              <a:buFont typeface="Arial" panose="020B0604020202020204" pitchFamily="34" charset="0"/>
              <a:buChar char="•"/>
            </a:pPr>
            <a:r>
              <a:rPr lang="he-IL" b="0" dirty="0"/>
              <a:t>הפעילה שבדוגמה ייחסה מעט מאוד חשיבות לזירת ההשתתפות הפוליטית בתחילת המפגש (המחוג האדום)</a:t>
            </a:r>
          </a:p>
          <a:p>
            <a:pPr marL="628650" lvl="1" indent="-171450">
              <a:buFont typeface="Arial" panose="020B0604020202020204" pitchFamily="34" charset="0"/>
              <a:buChar char="•"/>
            </a:pPr>
            <a:r>
              <a:rPr lang="he-IL" b="0" dirty="0"/>
              <a:t>בסוף המפגש השתנתה עמדתה והיא מייחסת לזירה זו חשיבות גבוהה למדי (המחוג הכחול)</a:t>
            </a:r>
          </a:p>
          <a:p>
            <a:pPr marL="171450" indent="-171450">
              <a:buFont typeface="Arial" panose="020B0604020202020204" pitchFamily="34" charset="0"/>
              <a:buChar char="•"/>
            </a:pPr>
            <a:r>
              <a:rPr lang="he-IL" b="1" dirty="0"/>
              <a:t>לחצי</a:t>
            </a:r>
            <a:r>
              <a:rPr lang="he-IL" b="0" dirty="0"/>
              <a:t> להופעת שעון הפעילות </a:t>
            </a:r>
            <a:r>
              <a:rPr lang="he-IL" b="1" dirty="0"/>
              <a:t>והסבירי</a:t>
            </a:r>
            <a:r>
              <a:rPr lang="he-IL" b="0" dirty="0"/>
              <a:t>:</a:t>
            </a:r>
          </a:p>
          <a:p>
            <a:pPr marL="628650" lvl="1" indent="-171450">
              <a:buFont typeface="Arial" panose="020B0604020202020204" pitchFamily="34" charset="0"/>
              <a:buChar char="•"/>
            </a:pPr>
            <a:r>
              <a:rPr lang="he-IL" b="0" dirty="0"/>
              <a:t>בדומה לחשיבות, גם הרצון לפעילות בזירה היה נמוך בתחילת המפגש (מחוג אדום)</a:t>
            </a:r>
          </a:p>
          <a:p>
            <a:pPr marL="628650" lvl="1" indent="-171450">
              <a:buFont typeface="Arial" panose="020B0604020202020204" pitchFamily="34" charset="0"/>
              <a:buChar char="•"/>
            </a:pPr>
            <a:r>
              <a:rPr lang="he-IL" b="0" dirty="0"/>
              <a:t>בשונה מהחשיבות, הפעילות בסוף המפגש עדיין נמוכה יחסית – גבוהה מאשר בתחילתו אבל השינוי קטן יחסית (מחוג כחול)</a:t>
            </a:r>
          </a:p>
          <a:p>
            <a:pPr marL="171450" indent="-171450">
              <a:buFont typeface="Arial" panose="020B0604020202020204" pitchFamily="34" charset="0"/>
              <a:buChar char="•"/>
            </a:pPr>
            <a:r>
              <a:rPr lang="he-IL" b="1" dirty="0"/>
              <a:t>הסבירי</a:t>
            </a:r>
            <a:r>
              <a:rPr lang="he-IL" b="0" dirty="0"/>
              <a:t>: בשעונים לדוגמה אלה רואים שדעתה של אותה פעילה </a:t>
            </a:r>
            <a:r>
              <a:rPr lang="he-IL" b="0" dirty="0" err="1"/>
              <a:t>השתנתנה</a:t>
            </a:r>
            <a:r>
              <a:rPr lang="he-IL" b="0" dirty="0"/>
              <a:t> בסוף המפגש והיא מייחסת לזירה יותר חשיבות. </a:t>
            </a:r>
            <a:br>
              <a:rPr lang="en-US" b="0" dirty="0"/>
            </a:br>
            <a:r>
              <a:rPr lang="he-IL" b="0" dirty="0"/>
              <a:t>אבל היא עדיין לא מאוד רוצה לפעול דווקא בזירה זו. יכולות להיות לכך סיבות שונות, כמו למשל תחושת מסוגלות נמוכה ("אני לא מספיק מוכשרת לזירה הזו") – ברגע שנהיה מודעות לפערים האלה אפשר גם להחליט לעבוד עליהם ולעשות בהם שינוי אישי.</a:t>
            </a:r>
          </a:p>
          <a:p>
            <a:pPr marL="171450" indent="-171450">
              <a:buFont typeface="Arial" panose="020B0604020202020204" pitchFamily="34" charset="0"/>
              <a:buChar char="•"/>
            </a:pPr>
            <a:endParaRPr lang="he-IL" b="1" dirty="0"/>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33</a:t>
            </a:fld>
            <a:endParaRPr lang="he-IL"/>
          </a:p>
        </p:txBody>
      </p:sp>
    </p:spTree>
    <p:extLst>
      <p:ext uri="{BB962C8B-B14F-4D97-AF65-F5344CB8AC3E}">
        <p14:creationId xmlns:p14="http://schemas.microsoft.com/office/powerpoint/2010/main" val="649011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למנחה:</a:t>
            </a:r>
            <a:endParaRPr lang="he-IL" dirty="0"/>
          </a:p>
          <a:p>
            <a:pPr marL="171450" indent="-171450">
              <a:buFont typeface="Arial" panose="020B0604020202020204" pitchFamily="34" charset="0"/>
              <a:buChar char="•"/>
            </a:pPr>
            <a:r>
              <a:rPr lang="he-IL" b="1" dirty="0"/>
              <a:t>הציגי </a:t>
            </a:r>
            <a:r>
              <a:rPr lang="he-IL" b="0" dirty="0"/>
              <a:t>את סט הערכים בבסיסו של מחוון ההשתתפות האזרחית החדשה</a:t>
            </a:r>
          </a:p>
          <a:p>
            <a:pPr marL="171450" indent="-171450">
              <a:buFont typeface="Arial" panose="020B0604020202020204" pitchFamily="34" charset="0"/>
              <a:buChar char="•"/>
            </a:pPr>
            <a:r>
              <a:rPr lang="he-IL" b="1" dirty="0"/>
              <a:t>שאלי</a:t>
            </a:r>
            <a:r>
              <a:rPr lang="he-IL" b="0" dirty="0"/>
              <a:t> את המשתתפות:</a:t>
            </a:r>
          </a:p>
          <a:p>
            <a:pPr marL="628650" lvl="1" indent="-171450">
              <a:buFont typeface="Arial" panose="020B0604020202020204" pitchFamily="34" charset="0"/>
              <a:buChar char="•"/>
            </a:pPr>
            <a:r>
              <a:rPr lang="he-IL" sz="1200" kern="1200" dirty="0">
                <a:solidFill>
                  <a:schemeClr val="tx1"/>
                </a:solidFill>
                <a:effectLst/>
                <a:latin typeface="+mn-lt"/>
                <a:ea typeface="+mn-ea"/>
                <a:cs typeface="+mn-cs"/>
              </a:rPr>
              <a:t>האם אתן מסכימות שאלו הערכים הנחוצים כתשתית להשתתפות אזרחית? האם יש משהו שהייתן משנות (מורידות / מוסיפות)?</a:t>
            </a:r>
          </a:p>
          <a:p>
            <a:pPr marL="628650" lvl="1" indent="-171450">
              <a:buFont typeface="Arial" panose="020B0604020202020204" pitchFamily="34" charset="0"/>
              <a:buChar char="•"/>
            </a:pPr>
            <a:r>
              <a:rPr lang="he-IL" sz="1200" b="0" kern="1200" dirty="0">
                <a:solidFill>
                  <a:schemeClr val="tx1"/>
                </a:solidFill>
                <a:effectLst/>
                <a:latin typeface="+mn-lt"/>
                <a:ea typeface="+mn-ea"/>
                <a:cs typeface="+mn-cs"/>
              </a:rPr>
              <a:t>יש ערך שהוא החשוב ביותר לדעתכן מבין אלו?</a:t>
            </a:r>
            <a:endParaRPr lang="he-IL" b="0" dirty="0"/>
          </a:p>
          <a:p>
            <a:pPr marL="171450" indent="-171450">
              <a:buFont typeface="Arial" panose="020B0604020202020204" pitchFamily="34" charset="0"/>
              <a:buChar char="•"/>
            </a:pPr>
            <a:endParaRPr lang="he-IL" b="0" dirty="0"/>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5</a:t>
            </a:fld>
            <a:endParaRPr lang="he-IL"/>
          </a:p>
        </p:txBody>
      </p:sp>
    </p:spTree>
    <p:extLst>
      <p:ext uri="{BB962C8B-B14F-4D97-AF65-F5344CB8AC3E}">
        <p14:creationId xmlns:p14="http://schemas.microsoft.com/office/powerpoint/2010/main" val="3892517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למנחה:</a:t>
            </a:r>
            <a:endParaRPr lang="he-IL" dirty="0"/>
          </a:p>
          <a:p>
            <a:pPr marL="171450" indent="-171450">
              <a:buFont typeface="Arial" panose="020B0604020202020204" pitchFamily="34" charset="0"/>
              <a:buChar char="•"/>
            </a:pPr>
            <a:r>
              <a:rPr lang="he-IL" b="1" dirty="0"/>
              <a:t>הציגי </a:t>
            </a:r>
            <a:r>
              <a:rPr lang="he-IL" b="0" dirty="0"/>
              <a:t>את סט התפיסות בבסיסו של מחוון ההשתתפות האזרחית החדשה</a:t>
            </a:r>
          </a:p>
          <a:p>
            <a:pPr marL="171450" indent="-171450">
              <a:buFont typeface="Arial" panose="020B0604020202020204" pitchFamily="34" charset="0"/>
              <a:buChar char="•"/>
            </a:pPr>
            <a:r>
              <a:rPr lang="he-IL" b="1" dirty="0"/>
              <a:t>הזכירי</a:t>
            </a:r>
            <a:r>
              <a:rPr lang="he-IL" b="0" dirty="0"/>
              <a:t> את תרגיל הפתיחה (נייר טואלט) – אלו למעשה השאלות ששאלנו בתרגיל</a:t>
            </a:r>
          </a:p>
          <a:p>
            <a:pPr marL="628650" lvl="1" indent="-171450">
              <a:buFont typeface="Arial" panose="020B0604020202020204" pitchFamily="34" charset="0"/>
              <a:buChar char="•"/>
            </a:pPr>
            <a:r>
              <a:rPr lang="he-IL" sz="1200" kern="1200" dirty="0">
                <a:solidFill>
                  <a:schemeClr val="tx1"/>
                </a:solidFill>
                <a:effectLst/>
                <a:latin typeface="+mn-lt"/>
                <a:ea typeface="+mn-ea"/>
                <a:cs typeface="+mn-cs"/>
              </a:rPr>
              <a:t>האם אתן מסכימות שאלו התשתיות הנחוצות? האם יש משהו שהיית משנות (מורידות / מוסיפות)?</a:t>
            </a:r>
          </a:p>
          <a:p>
            <a:pPr marL="628650" lvl="1" indent="-171450">
              <a:buFont typeface="Arial" panose="020B0604020202020204" pitchFamily="34" charset="0"/>
              <a:buChar char="•"/>
            </a:pPr>
            <a:r>
              <a:rPr lang="he-IL" sz="1200" b="0" kern="1200" dirty="0">
                <a:solidFill>
                  <a:schemeClr val="tx1"/>
                </a:solidFill>
                <a:effectLst/>
                <a:latin typeface="+mn-lt"/>
                <a:ea typeface="+mn-ea"/>
                <a:cs typeface="+mn-cs"/>
              </a:rPr>
              <a:t>יש תשתית שהיא החשובה ביותר לדעתכן מבין אלו?</a:t>
            </a:r>
          </a:p>
          <a:p>
            <a:pPr marL="628650" lvl="1" indent="-171450">
              <a:buFont typeface="Arial" panose="020B0604020202020204" pitchFamily="34" charset="0"/>
              <a:buChar char="•"/>
            </a:pPr>
            <a:r>
              <a:rPr lang="he-IL" sz="1200" b="0" kern="1200" dirty="0">
                <a:solidFill>
                  <a:schemeClr val="tx1"/>
                </a:solidFill>
                <a:effectLst/>
                <a:latin typeface="+mn-lt"/>
                <a:ea typeface="+mn-ea"/>
                <a:cs typeface="+mn-cs"/>
              </a:rPr>
              <a:t>ומה אומר התרגיל שעשינו על המוכנות שלנו להשתתפות פוליטית? </a:t>
            </a:r>
            <a:endParaRPr lang="he-IL" b="0" dirty="0"/>
          </a:p>
          <a:p>
            <a:pPr marL="171450" indent="-171450">
              <a:buFont typeface="Arial" panose="020B0604020202020204" pitchFamily="34" charset="0"/>
              <a:buChar char="•"/>
            </a:pPr>
            <a:endParaRPr lang="he-IL" b="0" dirty="0"/>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6</a:t>
            </a:fld>
            <a:endParaRPr lang="he-IL"/>
          </a:p>
        </p:txBody>
      </p:sp>
    </p:spTree>
    <p:extLst>
      <p:ext uri="{BB962C8B-B14F-4D97-AF65-F5344CB8AC3E}">
        <p14:creationId xmlns:p14="http://schemas.microsoft.com/office/powerpoint/2010/main" val="2620152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למנחה – חוזרות להתעמק בזירה הפוליטית:</a:t>
            </a:r>
            <a:endParaRPr lang="he-IL"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b="1" dirty="0"/>
              <a:t>הסבירי </a:t>
            </a:r>
            <a:r>
              <a:rPr lang="he-IL" b="0" dirty="0"/>
              <a:t>כי מכאן נתמקד בזירת ההשתתפות הפוליטית</a:t>
            </a:r>
          </a:p>
          <a:p>
            <a:pPr marL="171450" indent="-171450">
              <a:buFont typeface="Arial" panose="020B0604020202020204" pitchFamily="34" charset="0"/>
              <a:buChar char="•"/>
            </a:pPr>
            <a:r>
              <a:rPr lang="he-IL" b="1" dirty="0"/>
              <a:t>שאלי  </a:t>
            </a:r>
            <a:r>
              <a:rPr lang="he-IL" b="0" dirty="0"/>
              <a:t>את המשתתפות: מהי פוליטיקה? </a:t>
            </a:r>
          </a:p>
          <a:p>
            <a:pPr marL="171450" indent="-171450">
              <a:buFont typeface="Arial" panose="020B0604020202020204" pitchFamily="34" charset="0"/>
              <a:buChar char="•"/>
            </a:pPr>
            <a:r>
              <a:rPr lang="he-IL" b="1" dirty="0"/>
              <a:t>אספי</a:t>
            </a:r>
            <a:r>
              <a:rPr lang="he-IL" b="0" dirty="0"/>
              <a:t> תשובות</a:t>
            </a:r>
          </a:p>
          <a:p>
            <a:pPr marL="171450" indent="-171450">
              <a:buFont typeface="Arial" panose="020B0604020202020204" pitchFamily="34" charset="0"/>
              <a:buChar char="•"/>
            </a:pPr>
            <a:r>
              <a:rPr lang="he-IL" b="1" dirty="0"/>
              <a:t>חשפי</a:t>
            </a:r>
            <a:r>
              <a:rPr lang="he-IL" b="0" dirty="0"/>
              <a:t> את ההגדרה ובקשי מאחת המשתתפות להקריאה</a:t>
            </a:r>
          </a:p>
          <a:p>
            <a:pPr marL="171450" indent="-171450">
              <a:buFont typeface="Arial" panose="020B0604020202020204" pitchFamily="34" charset="0"/>
              <a:buChar char="•"/>
            </a:pPr>
            <a:r>
              <a:rPr lang="he-IL" b="1" dirty="0"/>
              <a:t>שאלי</a:t>
            </a:r>
            <a:r>
              <a:rPr lang="he-IL" b="0" dirty="0"/>
              <a:t> – "אם כך, אחרי שהגדרנו מהי בעצם פוליטיקה, מה לדעתכן נכלל בה? רק מפלגות לכנסת?</a:t>
            </a:r>
            <a:r>
              <a:rPr lang="en-US" b="0" dirty="0"/>
              <a:t> </a:t>
            </a:r>
            <a:r>
              <a:rPr lang="he-IL" b="0" dirty="0"/>
              <a:t>אילו עוד דברים?"</a:t>
            </a:r>
          </a:p>
          <a:p>
            <a:pPr marL="171450" indent="-171450">
              <a:buFont typeface="Arial" panose="020B0604020202020204" pitchFamily="34" charset="0"/>
              <a:buChar char="•"/>
            </a:pPr>
            <a:r>
              <a:rPr lang="he-IL" b="1" dirty="0"/>
              <a:t>הסבירי</a:t>
            </a:r>
            <a:r>
              <a:rPr lang="he-IL" b="0" dirty="0"/>
              <a:t> כי </a:t>
            </a:r>
            <a:r>
              <a:rPr lang="he-IL" sz="1200" b="0" i="0" u="none" strike="noStrike" kern="1200" dirty="0">
                <a:solidFill>
                  <a:schemeClr val="tx1"/>
                </a:solidFill>
                <a:effectLst/>
                <a:latin typeface="+mn-lt"/>
                <a:ea typeface="+mn-ea"/>
                <a:cs typeface="+mn-cs"/>
              </a:rPr>
              <a:t>פוליטיקה היא לא התייחסות רק לתהליכי החלטות בממשלים, אלא היא תקפה גם בהליכי החלטות בתוך ארגונים ולמשל בדומה בתוך המשפחה (במידה וההחלטות מחייבות). </a:t>
            </a:r>
          </a:p>
          <a:p>
            <a:pPr marL="171450" indent="-171450">
              <a:buFont typeface="Arial" panose="020B0604020202020204" pitchFamily="34" charset="0"/>
              <a:buChar char="•"/>
            </a:pPr>
            <a:r>
              <a:rPr lang="he-IL" sz="1200" b="1" i="0" u="none" strike="noStrike" kern="1200" dirty="0">
                <a:solidFill>
                  <a:schemeClr val="tx1"/>
                </a:solidFill>
                <a:effectLst/>
                <a:latin typeface="+mn-lt"/>
                <a:ea typeface="+mn-ea"/>
                <a:cs typeface="+mn-cs"/>
              </a:rPr>
              <a:t>שאלי</a:t>
            </a:r>
            <a:r>
              <a:rPr lang="he-IL" sz="1200" b="0" i="0" u="none" strike="noStrike" kern="1200" dirty="0">
                <a:solidFill>
                  <a:schemeClr val="tx1"/>
                </a:solidFill>
                <a:effectLst/>
                <a:latin typeface="+mn-lt"/>
                <a:ea typeface="+mn-ea"/>
                <a:cs typeface="+mn-cs"/>
              </a:rPr>
              <a:t> – "אם כך, איזה עוד גופים פוליטיים אתן מכירות?"</a:t>
            </a:r>
          </a:p>
          <a:p>
            <a:pPr marL="171450" indent="-171450">
              <a:buFont typeface="Arial" panose="020B0604020202020204" pitchFamily="34" charset="0"/>
              <a:buChar char="•"/>
            </a:pPr>
            <a:r>
              <a:rPr lang="he-IL" sz="1200" b="1" i="0" u="none" strike="noStrike" kern="1200" dirty="0">
                <a:solidFill>
                  <a:schemeClr val="tx1"/>
                </a:solidFill>
                <a:effectLst/>
                <a:latin typeface="+mn-lt"/>
                <a:ea typeface="+mn-ea"/>
                <a:cs typeface="+mn-cs"/>
              </a:rPr>
              <a:t>אספי</a:t>
            </a:r>
            <a:r>
              <a:rPr lang="he-IL" sz="1200" b="0" i="0" u="none" strike="noStrike" kern="1200" dirty="0">
                <a:solidFill>
                  <a:schemeClr val="tx1"/>
                </a:solidFill>
                <a:effectLst/>
                <a:latin typeface="+mn-lt"/>
                <a:ea typeface="+mn-ea"/>
                <a:cs typeface="+mn-cs"/>
              </a:rPr>
              <a:t> תשובות</a:t>
            </a:r>
          </a:p>
          <a:p>
            <a:pPr marL="171450" indent="-171450">
              <a:buFont typeface="Arial" panose="020B0604020202020204" pitchFamily="34" charset="0"/>
              <a:buChar char="•"/>
            </a:pPr>
            <a:r>
              <a:rPr lang="he-IL" sz="1200" b="1" i="0" u="none" strike="noStrike" kern="1200" dirty="0">
                <a:solidFill>
                  <a:schemeClr val="tx1"/>
                </a:solidFill>
                <a:effectLst/>
                <a:latin typeface="+mn-lt"/>
                <a:ea typeface="+mn-ea"/>
                <a:cs typeface="+mn-cs"/>
              </a:rPr>
              <a:t>הוסיפי</a:t>
            </a:r>
            <a:r>
              <a:rPr lang="he-IL" sz="1200" b="0" i="0" u="none" strike="noStrike" kern="1200" dirty="0">
                <a:solidFill>
                  <a:schemeClr val="tx1"/>
                </a:solidFill>
                <a:effectLst/>
                <a:latin typeface="+mn-lt"/>
                <a:ea typeface="+mn-ea"/>
                <a:cs typeface="+mn-cs"/>
              </a:rPr>
              <a:t> במידת הצורך – ועד בית ועד כיתה, ועד שכונתי/יישובי, ועד של מתנ"ס קהילתי</a:t>
            </a:r>
          </a:p>
          <a:p>
            <a:pPr marL="171450" indent="-171450">
              <a:buFont typeface="Arial" panose="020B0604020202020204" pitchFamily="34" charset="0"/>
              <a:buChar char="•"/>
            </a:pPr>
            <a:r>
              <a:rPr lang="he-IL" sz="1200" b="1" i="0" u="none" strike="noStrike" kern="1200" dirty="0">
                <a:solidFill>
                  <a:schemeClr val="tx1"/>
                </a:solidFill>
                <a:effectLst/>
                <a:latin typeface="+mn-lt"/>
                <a:ea typeface="+mn-ea"/>
                <a:cs typeface="+mn-cs"/>
              </a:rPr>
              <a:t>שאלי</a:t>
            </a:r>
            <a:r>
              <a:rPr lang="he-IL" sz="1200" b="0" i="0" u="none" strike="noStrike" kern="1200" dirty="0">
                <a:solidFill>
                  <a:schemeClr val="tx1"/>
                </a:solidFill>
                <a:effectLst/>
                <a:latin typeface="+mn-lt"/>
                <a:ea typeface="+mn-ea"/>
                <a:cs typeface="+mn-cs"/>
              </a:rPr>
              <a:t> מי השתתפה בוועדים כאלו? איזה?</a:t>
            </a:r>
          </a:p>
          <a:p>
            <a:pPr marL="171450" indent="-171450">
              <a:buFont typeface="Arial" panose="020B0604020202020204" pitchFamily="34" charset="0"/>
              <a:buChar char="•"/>
            </a:pPr>
            <a:r>
              <a:rPr lang="he-IL" sz="1200" b="1" i="0" u="none" strike="noStrike" kern="1200" dirty="0">
                <a:solidFill>
                  <a:schemeClr val="tx1"/>
                </a:solidFill>
                <a:effectLst/>
                <a:latin typeface="+mn-lt"/>
                <a:ea typeface="+mn-ea"/>
                <a:cs typeface="+mn-cs"/>
              </a:rPr>
              <a:t>אספי</a:t>
            </a:r>
            <a:r>
              <a:rPr lang="he-IL" sz="1200" b="0" i="0" u="none" strike="noStrike" kern="1200" dirty="0">
                <a:solidFill>
                  <a:schemeClr val="tx1"/>
                </a:solidFill>
                <a:effectLst/>
                <a:latin typeface="+mn-lt"/>
                <a:ea typeface="+mn-ea"/>
                <a:cs typeface="+mn-cs"/>
              </a:rPr>
              <a:t> תשובות</a:t>
            </a:r>
          </a:p>
          <a:p>
            <a:pPr marL="171450" indent="-171450">
              <a:buFont typeface="Arial" panose="020B0604020202020204" pitchFamily="34" charset="0"/>
              <a:buChar char="•"/>
            </a:pPr>
            <a:endParaRPr lang="he-IL"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he-IL"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he-IL"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he-IL" b="0" dirty="0"/>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7</a:t>
            </a:fld>
            <a:endParaRPr lang="he-IL"/>
          </a:p>
        </p:txBody>
      </p:sp>
    </p:spTree>
    <p:extLst>
      <p:ext uri="{BB962C8B-B14F-4D97-AF65-F5344CB8AC3E}">
        <p14:creationId xmlns:p14="http://schemas.microsoft.com/office/powerpoint/2010/main" val="3019968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למנחה:</a:t>
            </a:r>
            <a:endParaRPr lang="he-IL"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b="1" dirty="0"/>
              <a:t>שאלי</a:t>
            </a:r>
            <a:r>
              <a:rPr lang="he-IL" b="0" dirty="0"/>
              <a:t> את הצוות שבנה את הפוסטר של זירת ההשתתפות הפוליטית במפגש השני אם הן זוכרות אילו פעולות נכללות בזירה</a:t>
            </a:r>
          </a:p>
          <a:p>
            <a:pPr marL="171450" indent="-171450">
              <a:buFont typeface="Arial" panose="020B0604020202020204" pitchFamily="34" charset="0"/>
              <a:buChar char="•"/>
            </a:pPr>
            <a:r>
              <a:rPr lang="he-IL" b="1" dirty="0"/>
              <a:t>לחצי והציגי</a:t>
            </a:r>
            <a:r>
              <a:rPr lang="he-IL" b="0" dirty="0"/>
              <a:t> את פרטי הזירה</a:t>
            </a:r>
          </a:p>
          <a:p>
            <a:pPr marL="171450" indent="-171450">
              <a:buFont typeface="Arial" panose="020B0604020202020204" pitchFamily="34" charset="0"/>
              <a:buChar char="•"/>
            </a:pPr>
            <a:r>
              <a:rPr lang="he-IL" b="1" u="sng" dirty="0"/>
              <a:t>אל</a:t>
            </a:r>
            <a:r>
              <a:rPr lang="he-IL" b="1" dirty="0"/>
              <a:t> תתעמקי </a:t>
            </a:r>
            <a:r>
              <a:rPr lang="he-IL" b="0" dirty="0"/>
              <a:t>בדוגמאות – רק הדגישי כי השתתפות פוליטית אינה רק להיות פוליטיקאית או להצביע בבחירות, והסבירי כי אל האפשרויות לפעילות בזירה נחזור בשלב מאוחר יותר במפגש</a:t>
            </a:r>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8</a:t>
            </a:fld>
            <a:endParaRPr lang="he-IL"/>
          </a:p>
        </p:txBody>
      </p:sp>
    </p:spTree>
    <p:extLst>
      <p:ext uri="{BB962C8B-B14F-4D97-AF65-F5344CB8AC3E}">
        <p14:creationId xmlns:p14="http://schemas.microsoft.com/office/powerpoint/2010/main" val="1959441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למנחה:</a:t>
            </a:r>
            <a:endParaRPr lang="he-IL" dirty="0"/>
          </a:p>
          <a:p>
            <a:pPr marL="171450" indent="-171450">
              <a:buFont typeface="Arial" panose="020B0604020202020204" pitchFamily="34" charset="0"/>
              <a:buChar char="•"/>
            </a:pPr>
            <a:r>
              <a:rPr lang="he-IL" b="1" dirty="0"/>
              <a:t>הסבירי </a:t>
            </a:r>
            <a:r>
              <a:rPr lang="he-IL" b="0" dirty="0"/>
              <a:t>כי למרות שהבנו שזירה פוליטית היא לא רק פוליטיקה ארצית, כעת נפנה זרקור לתריסר נשים פוליטיקאיות מעניינות בארץ ובעולם</a:t>
            </a:r>
          </a:p>
          <a:p>
            <a:pPr marL="171450" indent="-171450">
              <a:buFont typeface="Arial" panose="020B0604020202020204" pitchFamily="34" charset="0"/>
              <a:buChar char="•"/>
            </a:pPr>
            <a:r>
              <a:rPr lang="he-IL" b="1" dirty="0"/>
              <a:t>הוסיפי</a:t>
            </a:r>
            <a:r>
              <a:rPr lang="he-IL" b="0" dirty="0"/>
              <a:t> כי אלו דוגמאות בלבד. יש עוד רבות כמוהן - צעירות ומבוגרות, מימין ומשמאל, במערכות שלטון מרכזי או מקומי</a:t>
            </a:r>
          </a:p>
          <a:p>
            <a:pPr marL="171450" indent="-171450">
              <a:buFont typeface="Arial" panose="020B0604020202020204" pitchFamily="34" charset="0"/>
              <a:buChar char="•"/>
            </a:pPr>
            <a:r>
              <a:rPr lang="he-IL" b="1" dirty="0"/>
              <a:t>חלקי</a:t>
            </a:r>
            <a:r>
              <a:rPr lang="he-IL" b="0" dirty="0"/>
              <a:t> למשתתפות את דפי הצפייה ובקשי מהן לרשום לעצמן הערות במהלך הצגת הפוליטיקאיות</a:t>
            </a:r>
          </a:p>
          <a:p>
            <a:pPr marL="171450" indent="-171450">
              <a:buFont typeface="Arial" panose="020B0604020202020204" pitchFamily="34" charset="0"/>
              <a:buChar char="•"/>
            </a:pPr>
            <a:r>
              <a:rPr lang="he-IL" b="1" dirty="0"/>
              <a:t>עברי</a:t>
            </a:r>
            <a:r>
              <a:rPr lang="he-IL" b="0" dirty="0"/>
              <a:t> על עשר הדוגמאות – התעמקי בחלקן בהתאם להתעניינות הקבוצה. </a:t>
            </a:r>
            <a:r>
              <a:rPr lang="he-IL" b="1" dirty="0"/>
              <a:t>שימי לב </a:t>
            </a:r>
            <a:r>
              <a:rPr lang="he-IL" b="0" dirty="0"/>
              <a:t>כי לחלק מהדמויות מצורף סרטון קצר לצפייה</a:t>
            </a:r>
          </a:p>
          <a:p>
            <a:pPr marL="0" indent="0">
              <a:buFont typeface="Arial" panose="020B0604020202020204" pitchFamily="34" charset="0"/>
              <a:buNone/>
            </a:pPr>
            <a:endParaRPr lang="he-IL" b="0" dirty="0"/>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9</a:t>
            </a:fld>
            <a:endParaRPr lang="he-IL"/>
          </a:p>
        </p:txBody>
      </p:sp>
    </p:spTree>
    <p:extLst>
      <p:ext uri="{BB962C8B-B14F-4D97-AF65-F5344CB8AC3E}">
        <p14:creationId xmlns:p14="http://schemas.microsoft.com/office/powerpoint/2010/main" val="3400020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למנחה:</a:t>
            </a:r>
            <a:endParaRPr lang="he-IL" dirty="0"/>
          </a:p>
          <a:p>
            <a:pPr marL="171450" indent="-171450">
              <a:buFont typeface="Arial" panose="020B0604020202020204" pitchFamily="34" charset="0"/>
              <a:buChar char="•"/>
            </a:pPr>
            <a:r>
              <a:rPr lang="he-IL" b="1" dirty="0"/>
              <a:t>ספרי </a:t>
            </a:r>
            <a:r>
              <a:rPr lang="he-IL" b="0" dirty="0"/>
              <a:t>מעט על </a:t>
            </a:r>
            <a:r>
              <a:rPr lang="he-IL" b="0" dirty="0" err="1"/>
              <a:t>ג'סינדה</a:t>
            </a:r>
            <a:r>
              <a:rPr lang="he-IL" b="0" dirty="0"/>
              <a:t> </a:t>
            </a:r>
            <a:r>
              <a:rPr lang="he-IL" b="0" dirty="0" err="1"/>
              <a:t>ארדרן</a:t>
            </a:r>
            <a:r>
              <a:rPr lang="he-IL" b="0" dirty="0"/>
              <a:t> </a:t>
            </a:r>
            <a:r>
              <a:rPr lang="he-IL" b="0" dirty="0" err="1"/>
              <a:t>ראשת</a:t>
            </a:r>
            <a:r>
              <a:rPr lang="he-IL" b="0" dirty="0"/>
              <a:t> ממשלת ניו זילנד:</a:t>
            </a:r>
          </a:p>
          <a:p>
            <a:r>
              <a:rPr lang="he-IL" sz="1200" dirty="0">
                <a:solidFill>
                  <a:schemeClr val="bg1"/>
                </a:solidFill>
                <a:latin typeface="Gisha" panose="020B0502040204020203" pitchFamily="34" charset="-79"/>
                <a:cs typeface="Gisha" panose="020B0502040204020203" pitchFamily="34" charset="-79"/>
              </a:rPr>
              <a:t>מדינאית ניו </a:t>
            </a:r>
            <a:r>
              <a:rPr lang="he-IL" sz="1200" dirty="0" err="1">
                <a:solidFill>
                  <a:schemeClr val="bg1"/>
                </a:solidFill>
                <a:latin typeface="Gisha" panose="020B0502040204020203" pitchFamily="34" charset="-79"/>
                <a:cs typeface="Gisha" panose="020B0502040204020203" pitchFamily="34" charset="-79"/>
              </a:rPr>
              <a:t>זילנדית</a:t>
            </a:r>
            <a:r>
              <a:rPr lang="he-IL" sz="1200" dirty="0">
                <a:solidFill>
                  <a:schemeClr val="bg1"/>
                </a:solidFill>
                <a:latin typeface="Gisha" panose="020B0502040204020203" pitchFamily="34" charset="-79"/>
                <a:cs typeface="Gisha" panose="020B0502040204020203" pitchFamily="34" charset="-79"/>
              </a:rPr>
              <a:t> המכהנת </a:t>
            </a:r>
            <a:r>
              <a:rPr lang="he-IL" sz="1200" dirty="0" err="1">
                <a:solidFill>
                  <a:schemeClr val="bg1"/>
                </a:solidFill>
                <a:latin typeface="Gisha" panose="020B0502040204020203" pitchFamily="34" charset="-79"/>
                <a:cs typeface="Gisha" panose="020B0502040204020203" pitchFamily="34" charset="-79"/>
              </a:rPr>
              <a:t>כראשת</a:t>
            </a:r>
            <a:r>
              <a:rPr lang="he-IL" sz="1200" dirty="0">
                <a:solidFill>
                  <a:schemeClr val="bg1"/>
                </a:solidFill>
                <a:latin typeface="Gisha" panose="020B0502040204020203" pitchFamily="34" charset="-79"/>
                <a:cs typeface="Gisha" panose="020B0502040204020203" pitchFamily="34" charset="-79"/>
              </a:rPr>
              <a:t> ממשלת ניו זילנד מטעם מפלגת הלייבור החל מ-26 באוקטובר 2017.</a:t>
            </a:r>
          </a:p>
          <a:p>
            <a:r>
              <a:rPr lang="he-IL" sz="1200" dirty="0" err="1">
                <a:solidFill>
                  <a:schemeClr val="bg1"/>
                </a:solidFill>
                <a:latin typeface="Gisha" panose="020B0502040204020203" pitchFamily="34" charset="-79"/>
                <a:cs typeface="Gisha" panose="020B0502040204020203" pitchFamily="34" charset="-79"/>
              </a:rPr>
              <a:t>ארדרן</a:t>
            </a:r>
            <a:r>
              <a:rPr lang="he-IL" sz="1200" dirty="0">
                <a:solidFill>
                  <a:schemeClr val="bg1"/>
                </a:solidFill>
                <a:latin typeface="Gisha" panose="020B0502040204020203" pitchFamily="34" charset="-79"/>
                <a:cs typeface="Gisha" panose="020B0502040204020203" pitchFamily="34" charset="-79"/>
              </a:rPr>
              <a:t> היא בת למשפחה נוצרית-מורמונית. אביה עבד כשוטר. היא למדה באוניברסיטה לתואר בלימודי תקשורת, בפוליטיקה וביחסי ציבור. היא הצטרפה למפלגת הלייבור בגיל צעיר, והפכה לדמות בכירה בתנועת הצעירים של המפלגה. </a:t>
            </a:r>
          </a:p>
          <a:p>
            <a:r>
              <a:rPr lang="he-IL" sz="1200" dirty="0">
                <a:solidFill>
                  <a:schemeClr val="bg1"/>
                </a:solidFill>
                <a:latin typeface="Gisha" panose="020B0502040204020203" pitchFamily="34" charset="-79"/>
                <a:cs typeface="Gisha" panose="020B0502040204020203" pitchFamily="34" charset="-79"/>
              </a:rPr>
              <a:t>בשנת 2008, </a:t>
            </a:r>
            <a:r>
              <a:rPr lang="he-IL" sz="1200" dirty="0" err="1">
                <a:solidFill>
                  <a:schemeClr val="bg1"/>
                </a:solidFill>
                <a:latin typeface="Gisha" panose="020B0502040204020203" pitchFamily="34" charset="-79"/>
                <a:cs typeface="Gisha" panose="020B0502040204020203" pitchFamily="34" charset="-79"/>
              </a:rPr>
              <a:t>ארדרן</a:t>
            </a:r>
            <a:r>
              <a:rPr lang="he-IL" sz="1200" dirty="0">
                <a:solidFill>
                  <a:schemeClr val="bg1"/>
                </a:solidFill>
                <a:latin typeface="Gisha" panose="020B0502040204020203" pitchFamily="34" charset="-79"/>
                <a:cs typeface="Gisha" panose="020B0502040204020203" pitchFamily="34" charset="-79"/>
              </a:rPr>
              <a:t> דורגה ברשימת מפלגת הלייבור במקום ה-20, והפכה לחברת פרלמנט הצעירה ביותר בהיסטוריה של ניו זילנד. ב- 2017 נבחרה לעמוד בראש המפלגה. מעט לאחר מיכן נערכו בחירות כלליות ולאחר שראש הממשלה המכהן, נכשל בהרכבת ממשלה, הוכרז </a:t>
            </a:r>
            <a:r>
              <a:rPr lang="he-IL" sz="1200" dirty="0" err="1">
                <a:solidFill>
                  <a:schemeClr val="bg1"/>
                </a:solidFill>
                <a:latin typeface="Gisha" panose="020B0502040204020203" pitchFamily="34" charset="-79"/>
                <a:cs typeface="Gisha" panose="020B0502040204020203" pitchFamily="34" charset="-79"/>
              </a:rPr>
              <a:t>שארדרן</a:t>
            </a:r>
            <a:r>
              <a:rPr lang="he-IL" sz="1200" dirty="0">
                <a:solidFill>
                  <a:schemeClr val="bg1"/>
                </a:solidFill>
                <a:latin typeface="Gisha" panose="020B0502040204020203" pitchFamily="34" charset="-79"/>
                <a:cs typeface="Gisha" panose="020B0502040204020203" pitchFamily="34" charset="-79"/>
              </a:rPr>
              <a:t> תמונה לראש ממשלת ניו זילנד.</a:t>
            </a:r>
          </a:p>
          <a:p>
            <a:r>
              <a:rPr lang="he-IL" sz="1200" dirty="0">
                <a:solidFill>
                  <a:schemeClr val="bg1"/>
                </a:solidFill>
                <a:latin typeface="Gisha" panose="020B0502040204020203" pitchFamily="34" charset="-79"/>
                <a:cs typeface="Gisha" panose="020B0502040204020203" pitchFamily="34" charset="-79"/>
              </a:rPr>
              <a:t>בשנת 2020 בלטה </a:t>
            </a:r>
            <a:r>
              <a:rPr lang="he-IL" sz="1200" dirty="0" err="1">
                <a:solidFill>
                  <a:schemeClr val="bg1"/>
                </a:solidFill>
                <a:latin typeface="Gisha" panose="020B0502040204020203" pitchFamily="34" charset="-79"/>
                <a:cs typeface="Gisha" panose="020B0502040204020203" pitchFamily="34" charset="-79"/>
              </a:rPr>
              <a:t>ארדרן</a:t>
            </a:r>
            <a:r>
              <a:rPr lang="he-IL" sz="1200" dirty="0">
                <a:solidFill>
                  <a:schemeClr val="bg1"/>
                </a:solidFill>
                <a:latin typeface="Gisha" panose="020B0502040204020203" pitchFamily="34" charset="-79"/>
                <a:cs typeface="Gisha" panose="020B0502040204020203" pitchFamily="34" charset="-79"/>
              </a:rPr>
              <a:t> במחמאות שקיבלה מכלי תקשורת ברחבי העולם בהקשר של ניהול המשבר סביב </a:t>
            </a:r>
            <a:r>
              <a:rPr lang="he-IL" sz="1200" dirty="0" err="1">
                <a:solidFill>
                  <a:schemeClr val="bg1"/>
                </a:solidFill>
                <a:latin typeface="Gisha" panose="020B0502040204020203" pitchFamily="34" charset="-79"/>
                <a:cs typeface="Gisha" panose="020B0502040204020203" pitchFamily="34" charset="-79"/>
              </a:rPr>
              <a:t>מגיפת</a:t>
            </a:r>
            <a:r>
              <a:rPr lang="he-IL" sz="1200" dirty="0">
                <a:solidFill>
                  <a:schemeClr val="bg1"/>
                </a:solidFill>
                <a:latin typeface="Gisha" panose="020B0502040204020203" pitchFamily="34" charset="-79"/>
                <a:cs typeface="Gisha" panose="020B0502040204020203" pitchFamily="34" charset="-79"/>
              </a:rPr>
              <a:t> הקורונה.</a:t>
            </a:r>
          </a:p>
          <a:p>
            <a:r>
              <a:rPr lang="he-IL" sz="1200" dirty="0" err="1">
                <a:solidFill>
                  <a:schemeClr val="bg1"/>
                </a:solidFill>
                <a:latin typeface="Gisha" panose="020B0502040204020203" pitchFamily="34" charset="-79"/>
                <a:cs typeface="Gisha" panose="020B0502040204020203" pitchFamily="34" charset="-79"/>
              </a:rPr>
              <a:t>ארדרן</a:t>
            </a:r>
            <a:r>
              <a:rPr lang="he-IL" sz="1200" dirty="0">
                <a:solidFill>
                  <a:schemeClr val="bg1"/>
                </a:solidFill>
                <a:latin typeface="Gisha" panose="020B0502040204020203" pitchFamily="34" charset="-79"/>
                <a:cs typeface="Gisha" panose="020B0502040204020203" pitchFamily="34" charset="-79"/>
              </a:rPr>
              <a:t> היא בת זוגו של מגיש הטלוויזיה קלארק </a:t>
            </a:r>
            <a:r>
              <a:rPr lang="he-IL" sz="1200" dirty="0" err="1">
                <a:solidFill>
                  <a:schemeClr val="bg1"/>
                </a:solidFill>
                <a:latin typeface="Gisha" panose="020B0502040204020203" pitchFamily="34" charset="-79"/>
                <a:cs typeface="Gisha" panose="020B0502040204020203" pitchFamily="34" charset="-79"/>
              </a:rPr>
              <a:t>גייפורד</a:t>
            </a:r>
            <a:r>
              <a:rPr lang="he-IL" sz="1200" dirty="0">
                <a:solidFill>
                  <a:schemeClr val="bg1"/>
                </a:solidFill>
                <a:latin typeface="Gisha" panose="020B0502040204020203" pitchFamily="34" charset="-79"/>
                <a:cs typeface="Gisha" panose="020B0502040204020203" pitchFamily="34" charset="-79"/>
              </a:rPr>
              <a:t>. בינואר 2018, כשהיא מכהנת בתפקידה כראש ממשלת ניו זילנד, הודיעה </a:t>
            </a:r>
            <a:br>
              <a:rPr lang="en-US" sz="1200" dirty="0">
                <a:solidFill>
                  <a:schemeClr val="bg1"/>
                </a:solidFill>
                <a:latin typeface="Gisha" panose="020B0502040204020203" pitchFamily="34" charset="-79"/>
                <a:cs typeface="Gisha" panose="020B0502040204020203" pitchFamily="34" charset="-79"/>
              </a:rPr>
            </a:br>
            <a:r>
              <a:rPr lang="he-IL" sz="1200" dirty="0" err="1">
                <a:solidFill>
                  <a:schemeClr val="bg1"/>
                </a:solidFill>
                <a:latin typeface="Gisha" panose="020B0502040204020203" pitchFamily="34" charset="-79"/>
                <a:cs typeface="Gisha" panose="020B0502040204020203" pitchFamily="34" charset="-79"/>
              </a:rPr>
              <a:t>ארדרן</a:t>
            </a:r>
            <a:r>
              <a:rPr lang="he-IL" sz="1200" dirty="0">
                <a:solidFill>
                  <a:schemeClr val="bg1"/>
                </a:solidFill>
                <a:latin typeface="Gisha" panose="020B0502040204020203" pitchFamily="34" charset="-79"/>
                <a:cs typeface="Gisha" panose="020B0502040204020203" pitchFamily="34" charset="-79"/>
              </a:rPr>
              <a:t> שהיא בהיריון ושהלידה צפויה ביוני. </a:t>
            </a:r>
            <a:r>
              <a:rPr lang="he-IL" sz="1200" dirty="0" err="1">
                <a:solidFill>
                  <a:schemeClr val="bg1"/>
                </a:solidFill>
                <a:latin typeface="Gisha" panose="020B0502040204020203" pitchFamily="34" charset="-79"/>
                <a:cs typeface="Gisha" panose="020B0502040204020203" pitchFamily="34" charset="-79"/>
              </a:rPr>
              <a:t>ארדרן</a:t>
            </a:r>
            <a:r>
              <a:rPr lang="he-IL" sz="1200" dirty="0">
                <a:solidFill>
                  <a:schemeClr val="bg1"/>
                </a:solidFill>
                <a:latin typeface="Gisha" panose="020B0502040204020203" pitchFamily="34" charset="-79"/>
                <a:cs typeface="Gisha" panose="020B0502040204020203" pitchFamily="34" charset="-79"/>
              </a:rPr>
              <a:t> היא הראשונה מאז בנזיר </a:t>
            </a:r>
            <a:r>
              <a:rPr lang="he-IL" sz="1200" dirty="0" err="1">
                <a:solidFill>
                  <a:schemeClr val="bg1"/>
                </a:solidFill>
                <a:latin typeface="Gisha" panose="020B0502040204020203" pitchFamily="34" charset="-79"/>
                <a:cs typeface="Gisha" panose="020B0502040204020203" pitchFamily="34" charset="-79"/>
              </a:rPr>
              <a:t>בהוטו</a:t>
            </a:r>
            <a:r>
              <a:rPr lang="he-IL" sz="1200" dirty="0">
                <a:solidFill>
                  <a:schemeClr val="bg1"/>
                </a:solidFill>
                <a:latin typeface="Gisha" panose="020B0502040204020203" pitchFamily="34" charset="-79"/>
                <a:cs typeface="Gisha" panose="020B0502040204020203" pitchFamily="34" charset="-79"/>
              </a:rPr>
              <a:t> אשר יולדת בעודה מכהנת </a:t>
            </a:r>
            <a:r>
              <a:rPr lang="he-IL" sz="1200" dirty="0" err="1">
                <a:solidFill>
                  <a:schemeClr val="bg1"/>
                </a:solidFill>
                <a:latin typeface="Gisha" panose="020B0502040204020203" pitchFamily="34" charset="-79"/>
                <a:cs typeface="Gisha" panose="020B0502040204020203" pitchFamily="34" charset="-79"/>
              </a:rPr>
              <a:t>כראשת</a:t>
            </a:r>
            <a:r>
              <a:rPr lang="he-IL" sz="1200" dirty="0">
                <a:solidFill>
                  <a:schemeClr val="bg1"/>
                </a:solidFill>
                <a:latin typeface="Gisha" panose="020B0502040204020203" pitchFamily="34" charset="-79"/>
                <a:cs typeface="Gisha" panose="020B0502040204020203" pitchFamily="34" charset="-79"/>
              </a:rPr>
              <a:t> ממשלה.</a:t>
            </a:r>
          </a:p>
          <a:p>
            <a:pPr marL="171450" indent="-171450">
              <a:buFont typeface="Arial" panose="020B0604020202020204" pitchFamily="34" charset="0"/>
              <a:buChar char="•"/>
            </a:pPr>
            <a:endParaRPr lang="he-IL" b="0" dirty="0"/>
          </a:p>
          <a:p>
            <a:pPr marL="171450" indent="-171450">
              <a:buFont typeface="Arial" panose="020B0604020202020204" pitchFamily="34" charset="0"/>
              <a:buChar char="•"/>
            </a:pPr>
            <a:r>
              <a:rPr lang="he-IL" b="1" dirty="0"/>
              <a:t>הראי</a:t>
            </a:r>
            <a:r>
              <a:rPr lang="he-IL" b="0" dirty="0"/>
              <a:t> את הסרטון המספר על חזרתה לעבודה </a:t>
            </a:r>
            <a:r>
              <a:rPr lang="he-IL" b="0" dirty="0" err="1"/>
              <a:t>כראשת</a:t>
            </a:r>
            <a:r>
              <a:rPr lang="he-IL" b="0" dirty="0"/>
              <a:t> ממשלה לאחר שילדה את ביתה</a:t>
            </a:r>
          </a:p>
          <a:p>
            <a:pPr marL="171450" indent="-171450">
              <a:buFont typeface="Arial" panose="020B0604020202020204" pitchFamily="34" charset="0"/>
              <a:buChar char="•"/>
            </a:pPr>
            <a:endParaRPr lang="he-IL" b="0" dirty="0"/>
          </a:p>
          <a:p>
            <a:pPr marL="171450" indent="-171450">
              <a:buFont typeface="Arial" panose="020B0604020202020204" pitchFamily="34" charset="0"/>
              <a:buChar char="•"/>
            </a:pPr>
            <a:endParaRPr lang="he-IL" b="0" dirty="0"/>
          </a:p>
          <a:p>
            <a:pPr marL="171450" indent="-171450">
              <a:buFont typeface="Arial" panose="020B0604020202020204" pitchFamily="34" charset="0"/>
              <a:buChar char="•"/>
            </a:pPr>
            <a:endParaRPr lang="he-IL" b="0" dirty="0"/>
          </a:p>
          <a:p>
            <a:pPr marL="0" indent="0">
              <a:buFont typeface="Arial" panose="020B0604020202020204" pitchFamily="34" charset="0"/>
              <a:buNone/>
            </a:pPr>
            <a:r>
              <a:rPr lang="he-IL" b="0" u="sng" dirty="0"/>
              <a:t>לקריאה נוספת:</a:t>
            </a:r>
          </a:p>
          <a:p>
            <a:pPr marL="0" indent="0">
              <a:buFont typeface="Arial" panose="020B0604020202020204" pitchFamily="34" charset="0"/>
              <a:buNone/>
            </a:pPr>
            <a:r>
              <a:rPr lang="en-US" b="0" dirty="0"/>
              <a:t>https://he.wikipedia.org/wiki/</a:t>
            </a:r>
            <a:r>
              <a:rPr lang="he-IL" b="0" dirty="0"/>
              <a:t>ג%27סינדה_ארדרן</a:t>
            </a:r>
          </a:p>
          <a:p>
            <a:pPr marL="171450" indent="-171450">
              <a:buFont typeface="Arial" panose="020B0604020202020204" pitchFamily="34" charset="0"/>
              <a:buChar char="•"/>
            </a:pPr>
            <a:endParaRPr lang="he-IL" b="0" dirty="0"/>
          </a:p>
          <a:p>
            <a:pPr marL="171450" indent="-171450">
              <a:buFont typeface="Arial" panose="020B0604020202020204" pitchFamily="34" charset="0"/>
              <a:buChar char="•"/>
            </a:pPr>
            <a:endParaRPr lang="he-IL" b="0" dirty="0"/>
          </a:p>
          <a:p>
            <a:pPr marL="171450" indent="-171450">
              <a:buFont typeface="Arial" panose="020B0604020202020204" pitchFamily="34" charset="0"/>
              <a:buChar char="•"/>
            </a:pPr>
            <a:endParaRPr lang="he-IL" b="0" dirty="0"/>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10</a:t>
            </a:fld>
            <a:endParaRPr lang="he-IL"/>
          </a:p>
        </p:txBody>
      </p:sp>
    </p:spTree>
    <p:extLst>
      <p:ext uri="{BB962C8B-B14F-4D97-AF65-F5344CB8AC3E}">
        <p14:creationId xmlns:p14="http://schemas.microsoft.com/office/powerpoint/2010/main" val="3552570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cxnSp>
        <p:nvCxnSpPr>
          <p:cNvPr id="9" name="מחבר ישר 8">
            <a:extLst>
              <a:ext uri="{FF2B5EF4-FFF2-40B4-BE49-F238E27FC236}">
                <a16:creationId xmlns:a16="http://schemas.microsoft.com/office/drawing/2014/main" id="{4A6AFE46-A71C-4758-B634-2767C76FFC8C}"/>
              </a:ext>
            </a:extLst>
          </p:cNvPr>
          <p:cNvCxnSpPr>
            <a:cxnSpLocks/>
          </p:cNvCxnSpPr>
          <p:nvPr userDrawn="1"/>
        </p:nvCxnSpPr>
        <p:spPr>
          <a:xfrm>
            <a:off x="0" y="5902108"/>
            <a:ext cx="12192000" cy="0"/>
          </a:xfrm>
          <a:prstGeom prst="line">
            <a:avLst/>
          </a:prstGeom>
          <a:ln w="53975" cmpd="thinThick">
            <a:solidFill>
              <a:srgbClr val="23B9D6"/>
            </a:solidFill>
          </a:ln>
        </p:spPr>
        <p:style>
          <a:lnRef idx="1">
            <a:schemeClr val="accent1"/>
          </a:lnRef>
          <a:fillRef idx="0">
            <a:schemeClr val="accent1"/>
          </a:fillRef>
          <a:effectRef idx="0">
            <a:schemeClr val="accent1"/>
          </a:effectRef>
          <a:fontRef idx="minor">
            <a:schemeClr val="tx1"/>
          </a:fontRef>
        </p:style>
      </p:cxnSp>
      <p:pic>
        <p:nvPicPr>
          <p:cNvPr id="10" name="תמונה 9">
            <a:extLst>
              <a:ext uri="{FF2B5EF4-FFF2-40B4-BE49-F238E27FC236}">
                <a16:creationId xmlns:a16="http://schemas.microsoft.com/office/drawing/2014/main" id="{F644CDA9-FBF0-4D06-8F1A-618052B7BEF9}"/>
              </a:ext>
            </a:extLst>
          </p:cNvPr>
          <p:cNvPicPr>
            <a:picLocks noChangeAspect="1"/>
          </p:cNvPicPr>
          <p:nvPr userDrawn="1"/>
        </p:nvPicPr>
        <p:blipFill rotWithShape="1">
          <a:blip r:embed="rId2">
            <a:clrChange>
              <a:clrFrom>
                <a:srgbClr val="FFFFFF"/>
              </a:clrFrom>
              <a:clrTo>
                <a:srgbClr val="FFFFFF">
                  <a:alpha val="0"/>
                </a:srgbClr>
              </a:clrTo>
            </a:clrChange>
          </a:blip>
          <a:srcRect l="81622" r="2337" b="12868"/>
          <a:stretch/>
        </p:blipFill>
        <p:spPr>
          <a:xfrm>
            <a:off x="10809757" y="6061793"/>
            <a:ext cx="1299116" cy="794374"/>
          </a:xfrm>
          <a:prstGeom prst="rect">
            <a:avLst/>
          </a:prstGeom>
        </p:spPr>
      </p:pic>
      <p:pic>
        <p:nvPicPr>
          <p:cNvPr id="11" name="תמונה 10">
            <a:extLst>
              <a:ext uri="{FF2B5EF4-FFF2-40B4-BE49-F238E27FC236}">
                <a16:creationId xmlns:a16="http://schemas.microsoft.com/office/drawing/2014/main" id="{F81EE035-9229-445E-B53A-FBA2EF15B821}"/>
              </a:ext>
            </a:extLst>
          </p:cNvPr>
          <p:cNvPicPr>
            <a:picLocks noChangeAspect="1"/>
          </p:cNvPicPr>
          <p:nvPr userDrawn="1"/>
        </p:nvPicPr>
        <p:blipFill rotWithShape="1">
          <a:blip r:embed="rId2"/>
          <a:srcRect l="70688" r="19500" b="15634"/>
          <a:stretch/>
        </p:blipFill>
        <p:spPr>
          <a:xfrm>
            <a:off x="8464933" y="6017558"/>
            <a:ext cx="850537" cy="823217"/>
          </a:xfrm>
          <a:prstGeom prst="rect">
            <a:avLst/>
          </a:prstGeom>
        </p:spPr>
      </p:pic>
      <p:pic>
        <p:nvPicPr>
          <p:cNvPr id="12" name="תמונה 11">
            <a:extLst>
              <a:ext uri="{FF2B5EF4-FFF2-40B4-BE49-F238E27FC236}">
                <a16:creationId xmlns:a16="http://schemas.microsoft.com/office/drawing/2014/main" id="{5528DCB6-26A6-4207-BC08-52EDEF1FDD97}"/>
              </a:ext>
            </a:extLst>
          </p:cNvPr>
          <p:cNvPicPr>
            <a:picLocks noChangeAspect="1"/>
          </p:cNvPicPr>
          <p:nvPr userDrawn="1"/>
        </p:nvPicPr>
        <p:blipFill rotWithShape="1">
          <a:blip r:embed="rId2"/>
          <a:srcRect l="52915" t="23468" r="29797" b="17591"/>
          <a:stretch/>
        </p:blipFill>
        <p:spPr>
          <a:xfrm>
            <a:off x="5261919" y="6043551"/>
            <a:ext cx="1708728" cy="655782"/>
          </a:xfrm>
          <a:prstGeom prst="rect">
            <a:avLst/>
          </a:prstGeom>
        </p:spPr>
      </p:pic>
      <p:pic>
        <p:nvPicPr>
          <p:cNvPr id="13" name="תמונה 12">
            <a:extLst>
              <a:ext uri="{FF2B5EF4-FFF2-40B4-BE49-F238E27FC236}">
                <a16:creationId xmlns:a16="http://schemas.microsoft.com/office/drawing/2014/main" id="{E7101AEC-6419-4CF7-8E83-34184B0AC34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8821" t="13309" r="27530" b="35717"/>
          <a:stretch/>
        </p:blipFill>
        <p:spPr>
          <a:xfrm>
            <a:off x="3187964" y="6061793"/>
            <a:ext cx="579669" cy="619298"/>
          </a:xfrm>
          <a:prstGeom prst="rect">
            <a:avLst/>
          </a:prstGeom>
        </p:spPr>
      </p:pic>
      <p:pic>
        <p:nvPicPr>
          <p:cNvPr id="14" name="תמונה 13">
            <a:extLst>
              <a:ext uri="{FF2B5EF4-FFF2-40B4-BE49-F238E27FC236}">
                <a16:creationId xmlns:a16="http://schemas.microsoft.com/office/drawing/2014/main" id="{E47FD6FF-3A4D-4EB9-A3AD-432FA0651BA9}"/>
              </a:ext>
            </a:extLst>
          </p:cNvPr>
          <p:cNvPicPr>
            <a:picLocks noChangeAspect="1"/>
          </p:cNvPicPr>
          <p:nvPr userDrawn="1"/>
        </p:nvPicPr>
        <p:blipFill rotWithShape="1">
          <a:blip r:embed="rId2"/>
          <a:srcRect l="4077" t="6009" r="83203" b="15207"/>
          <a:stretch/>
        </p:blipFill>
        <p:spPr>
          <a:xfrm>
            <a:off x="436377" y="5933158"/>
            <a:ext cx="1257301" cy="876568"/>
          </a:xfrm>
          <a:prstGeom prst="rect">
            <a:avLst/>
          </a:prstGeom>
        </p:spPr>
      </p:pic>
      <p:sp>
        <p:nvSpPr>
          <p:cNvPr id="7" name="מלבן 6">
            <a:extLst>
              <a:ext uri="{FF2B5EF4-FFF2-40B4-BE49-F238E27FC236}">
                <a16:creationId xmlns:a16="http://schemas.microsoft.com/office/drawing/2014/main" id="{C8AEE2E4-C724-413D-BBE7-51805A8F6999}"/>
              </a:ext>
            </a:extLst>
          </p:cNvPr>
          <p:cNvSpPr/>
          <p:nvPr userDrawn="1"/>
        </p:nvSpPr>
        <p:spPr>
          <a:xfrm>
            <a:off x="0" y="-1"/>
            <a:ext cx="12192000" cy="4582630"/>
          </a:xfrm>
          <a:prstGeom prst="rect">
            <a:avLst/>
          </a:prstGeom>
          <a:solidFill>
            <a:srgbClr val="23B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a:extLst>
              <a:ext uri="{FF2B5EF4-FFF2-40B4-BE49-F238E27FC236}">
                <a16:creationId xmlns:a16="http://schemas.microsoft.com/office/drawing/2014/main" id="{02A52847-7936-4A44-A485-3960558E46F6}"/>
              </a:ext>
            </a:extLst>
          </p:cNvPr>
          <p:cNvSpPr>
            <a:spLocks noGrp="1"/>
          </p:cNvSpPr>
          <p:nvPr>
            <p:ph type="ctrTitle"/>
          </p:nvPr>
        </p:nvSpPr>
        <p:spPr>
          <a:xfrm>
            <a:off x="127592" y="1122363"/>
            <a:ext cx="5539562" cy="3045600"/>
          </a:xfrm>
          <a:prstGeom prst="rect">
            <a:avLst/>
          </a:prstGeom>
        </p:spPr>
        <p:txBody>
          <a:bodyPr anchor="b"/>
          <a:lstStyle>
            <a:lvl1pPr algn="ctr">
              <a:defRPr sz="6000">
                <a:latin typeface="Gisha" panose="020B0502040204020203" pitchFamily="34" charset="-79"/>
                <a:cs typeface="Gisha" panose="020B0502040204020203" pitchFamily="34" charset="-79"/>
              </a:defRPr>
            </a:lvl1pPr>
          </a:lstStyle>
          <a:p>
            <a:r>
              <a:rPr lang="he-IL" dirty="0"/>
              <a:t>לחץ כדי לערוך סגנון כותרת של תבנית בסיס</a:t>
            </a:r>
          </a:p>
        </p:txBody>
      </p:sp>
      <p:sp>
        <p:nvSpPr>
          <p:cNvPr id="3" name="כותרת משנה 2">
            <a:extLst>
              <a:ext uri="{FF2B5EF4-FFF2-40B4-BE49-F238E27FC236}">
                <a16:creationId xmlns:a16="http://schemas.microsoft.com/office/drawing/2014/main" id="{BEAA9907-AAF5-435B-AEBB-CD78A1EC2AFC}"/>
              </a:ext>
            </a:extLst>
          </p:cNvPr>
          <p:cNvSpPr>
            <a:spLocks noGrp="1"/>
          </p:cNvSpPr>
          <p:nvPr>
            <p:ph type="subTitle" idx="1"/>
          </p:nvPr>
        </p:nvSpPr>
        <p:spPr>
          <a:xfrm>
            <a:off x="127592" y="4950494"/>
            <a:ext cx="5539562" cy="951614"/>
          </a:xfrm>
        </p:spPr>
        <p:txBody>
          <a:bodyPr/>
          <a:lstStyle>
            <a:lvl1pPr marL="0" indent="0" algn="ctr">
              <a:buNone/>
              <a:defRPr sz="2400">
                <a:latin typeface="Gisha" panose="020B0502040204020203" pitchFamily="34" charset="-79"/>
                <a:cs typeface="Gisha" panose="020B05020402040202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28F91624-1C84-4A56-A052-68B24EC47F2D}"/>
              </a:ext>
            </a:extLst>
          </p:cNvPr>
          <p:cNvSpPr>
            <a:spLocks noGrp="1"/>
          </p:cNvSpPr>
          <p:nvPr>
            <p:ph type="dt" sz="half" idx="10"/>
          </p:nvPr>
        </p:nvSpPr>
        <p:spPr/>
        <p:txBody>
          <a:bodyPr/>
          <a:lstStyle/>
          <a:p>
            <a:fld id="{CB6C10D2-5AAD-456A-B0F7-5C6D20FCC28A}" type="datetime8">
              <a:rPr lang="he-IL" smtClean="0"/>
              <a:t>31 יולי 21</a:t>
            </a:fld>
            <a:endParaRPr lang="he-IL"/>
          </a:p>
        </p:txBody>
      </p:sp>
      <p:sp>
        <p:nvSpPr>
          <p:cNvPr id="5" name="מציין מיקום של כותרת תחתונה 4">
            <a:extLst>
              <a:ext uri="{FF2B5EF4-FFF2-40B4-BE49-F238E27FC236}">
                <a16:creationId xmlns:a16="http://schemas.microsoft.com/office/drawing/2014/main" id="{7177A0BF-53DB-4AD2-9291-1F627D09118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BB24A56-8B76-456B-BA95-5059ABBC5780}"/>
              </a:ext>
            </a:extLst>
          </p:cNvPr>
          <p:cNvSpPr>
            <a:spLocks noGrp="1"/>
          </p:cNvSpPr>
          <p:nvPr>
            <p:ph type="sldNum" sz="quarter" idx="12"/>
          </p:nvPr>
        </p:nvSpPr>
        <p:spPr>
          <a:xfrm>
            <a:off x="40756" y="6356350"/>
            <a:ext cx="1001145" cy="365125"/>
          </a:xfrm>
        </p:spPr>
        <p:txBody>
          <a:bodyPr/>
          <a:lstStyle/>
          <a:p>
            <a:fld id="{188F3B84-7028-440F-A07C-2B8D68467AD8}" type="slidenum">
              <a:rPr lang="he-IL" smtClean="0"/>
              <a:t>‹#›</a:t>
            </a:fld>
            <a:endParaRPr lang="he-IL"/>
          </a:p>
        </p:txBody>
      </p:sp>
      <p:sp>
        <p:nvSpPr>
          <p:cNvPr id="8" name="מלבן 7">
            <a:extLst>
              <a:ext uri="{FF2B5EF4-FFF2-40B4-BE49-F238E27FC236}">
                <a16:creationId xmlns:a16="http://schemas.microsoft.com/office/drawing/2014/main" id="{23232094-A39D-442F-820A-8C13B38F7AA0}"/>
              </a:ext>
            </a:extLst>
          </p:cNvPr>
          <p:cNvSpPr/>
          <p:nvPr userDrawn="1"/>
        </p:nvSpPr>
        <p:spPr>
          <a:xfrm>
            <a:off x="0" y="4415858"/>
            <a:ext cx="12192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16">
            <a:extLst>
              <a:ext uri="{FF2B5EF4-FFF2-40B4-BE49-F238E27FC236}">
                <a16:creationId xmlns:a16="http://schemas.microsoft.com/office/drawing/2014/main" id="{5BDFC165-3557-45FC-8F7E-031B577F5BF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853" r="7531"/>
          <a:stretch/>
        </p:blipFill>
        <p:spPr>
          <a:xfrm>
            <a:off x="5849422" y="-10753"/>
            <a:ext cx="6342578" cy="5877813"/>
          </a:xfrm>
          <a:prstGeom prst="rect">
            <a:avLst/>
          </a:prstGeom>
        </p:spPr>
      </p:pic>
    </p:spTree>
    <p:extLst>
      <p:ext uri="{BB962C8B-B14F-4D97-AF65-F5344CB8AC3E}">
        <p14:creationId xmlns:p14="http://schemas.microsoft.com/office/powerpoint/2010/main" val="1564359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F30AE30-4EA2-43C2-9A45-22B20151DF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687951B-225C-470A-8616-F39FC1FEBF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C3B2967D-C205-45C7-9168-993F758B42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D78CBFB5-CBE0-438F-AD36-64E2FE847756}"/>
              </a:ext>
            </a:extLst>
          </p:cNvPr>
          <p:cNvSpPr>
            <a:spLocks noGrp="1"/>
          </p:cNvSpPr>
          <p:nvPr>
            <p:ph type="dt" sz="half" idx="10"/>
          </p:nvPr>
        </p:nvSpPr>
        <p:spPr/>
        <p:txBody>
          <a:bodyPr/>
          <a:lstStyle/>
          <a:p>
            <a:fld id="{320EF089-60BC-4E43-A513-7569EA34CF36}" type="datetime8">
              <a:rPr lang="he-IL" smtClean="0"/>
              <a:t>31 יולי 21</a:t>
            </a:fld>
            <a:endParaRPr lang="he-IL"/>
          </a:p>
        </p:txBody>
      </p:sp>
      <p:sp>
        <p:nvSpPr>
          <p:cNvPr id="6" name="מציין מיקום של כותרת תחתונה 5">
            <a:extLst>
              <a:ext uri="{FF2B5EF4-FFF2-40B4-BE49-F238E27FC236}">
                <a16:creationId xmlns:a16="http://schemas.microsoft.com/office/drawing/2014/main" id="{0D778FB9-6ED2-4174-BC9D-27C0912920EB}"/>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A7203E27-051A-435D-93A7-2BDB7748854C}"/>
              </a:ext>
            </a:extLst>
          </p:cNvPr>
          <p:cNvSpPr>
            <a:spLocks noGrp="1"/>
          </p:cNvSpPr>
          <p:nvPr>
            <p:ph type="sldNum" sz="quarter" idx="12"/>
          </p:nvPr>
        </p:nvSpPr>
        <p:spPr/>
        <p:txBody>
          <a:bodyPr/>
          <a:lstStyle/>
          <a:p>
            <a:fld id="{188F3B84-7028-440F-A07C-2B8D68467AD8}" type="slidenum">
              <a:rPr lang="he-IL" smtClean="0"/>
              <a:t>‹#›</a:t>
            </a:fld>
            <a:endParaRPr lang="he-IL"/>
          </a:p>
        </p:txBody>
      </p:sp>
    </p:spTree>
    <p:extLst>
      <p:ext uri="{BB962C8B-B14F-4D97-AF65-F5344CB8AC3E}">
        <p14:creationId xmlns:p14="http://schemas.microsoft.com/office/powerpoint/2010/main" val="1894546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BDF0123-582E-476A-9D41-7B9BD69107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66540733-C98C-4643-B871-198EF1C417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0F952206-5473-485D-9F78-261BF59467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C4B2F463-F449-4E3A-882A-4823D09322E6}"/>
              </a:ext>
            </a:extLst>
          </p:cNvPr>
          <p:cNvSpPr>
            <a:spLocks noGrp="1"/>
          </p:cNvSpPr>
          <p:nvPr>
            <p:ph type="dt" sz="half" idx="10"/>
          </p:nvPr>
        </p:nvSpPr>
        <p:spPr/>
        <p:txBody>
          <a:bodyPr/>
          <a:lstStyle/>
          <a:p>
            <a:fld id="{A7B06ED1-62E9-40B9-8F3D-8DDDAA8F11CC}" type="datetime8">
              <a:rPr lang="he-IL" smtClean="0"/>
              <a:t>31 יולי 21</a:t>
            </a:fld>
            <a:endParaRPr lang="he-IL"/>
          </a:p>
        </p:txBody>
      </p:sp>
      <p:sp>
        <p:nvSpPr>
          <p:cNvPr id="6" name="מציין מיקום של כותרת תחתונה 5">
            <a:extLst>
              <a:ext uri="{FF2B5EF4-FFF2-40B4-BE49-F238E27FC236}">
                <a16:creationId xmlns:a16="http://schemas.microsoft.com/office/drawing/2014/main" id="{8395A370-AB01-4648-85B2-035734B6477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9EBDA716-9A86-4BC4-A57A-900F992BCE6E}"/>
              </a:ext>
            </a:extLst>
          </p:cNvPr>
          <p:cNvSpPr>
            <a:spLocks noGrp="1"/>
          </p:cNvSpPr>
          <p:nvPr>
            <p:ph type="sldNum" sz="quarter" idx="12"/>
          </p:nvPr>
        </p:nvSpPr>
        <p:spPr/>
        <p:txBody>
          <a:bodyPr/>
          <a:lstStyle/>
          <a:p>
            <a:fld id="{188F3B84-7028-440F-A07C-2B8D68467AD8}" type="slidenum">
              <a:rPr lang="he-IL" smtClean="0"/>
              <a:t>‹#›</a:t>
            </a:fld>
            <a:endParaRPr lang="he-IL"/>
          </a:p>
        </p:txBody>
      </p:sp>
    </p:spTree>
    <p:extLst>
      <p:ext uri="{BB962C8B-B14F-4D97-AF65-F5344CB8AC3E}">
        <p14:creationId xmlns:p14="http://schemas.microsoft.com/office/powerpoint/2010/main" val="1389977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C9B4971-AA31-4A15-AF51-4B512C1B0E55}"/>
              </a:ext>
            </a:extLst>
          </p:cNvPr>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F2A8E63A-8944-4CE1-A961-29307A9DA9F8}"/>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9F7C090-2B06-413F-9C71-BA5AB34CA2D3}"/>
              </a:ext>
            </a:extLst>
          </p:cNvPr>
          <p:cNvSpPr>
            <a:spLocks noGrp="1"/>
          </p:cNvSpPr>
          <p:nvPr>
            <p:ph type="dt" sz="half" idx="10"/>
          </p:nvPr>
        </p:nvSpPr>
        <p:spPr/>
        <p:txBody>
          <a:bodyPr/>
          <a:lstStyle/>
          <a:p>
            <a:fld id="{EFDD6538-3AD1-49D0-BCE1-ACF0B30F967A}" type="datetime8">
              <a:rPr lang="he-IL" smtClean="0"/>
              <a:t>31 יולי 21</a:t>
            </a:fld>
            <a:endParaRPr lang="he-IL"/>
          </a:p>
        </p:txBody>
      </p:sp>
      <p:sp>
        <p:nvSpPr>
          <p:cNvPr id="5" name="מציין מיקום של כותרת תחתונה 4">
            <a:extLst>
              <a:ext uri="{FF2B5EF4-FFF2-40B4-BE49-F238E27FC236}">
                <a16:creationId xmlns:a16="http://schemas.microsoft.com/office/drawing/2014/main" id="{D4354102-E301-4814-8227-811B7CFD76D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7356E65-3514-444C-884F-1359F43385CC}"/>
              </a:ext>
            </a:extLst>
          </p:cNvPr>
          <p:cNvSpPr>
            <a:spLocks noGrp="1"/>
          </p:cNvSpPr>
          <p:nvPr>
            <p:ph type="sldNum" sz="quarter" idx="12"/>
          </p:nvPr>
        </p:nvSpPr>
        <p:spPr/>
        <p:txBody>
          <a:bodyPr/>
          <a:lstStyle/>
          <a:p>
            <a:fld id="{188F3B84-7028-440F-A07C-2B8D68467AD8}" type="slidenum">
              <a:rPr lang="he-IL" smtClean="0"/>
              <a:t>‹#›</a:t>
            </a:fld>
            <a:endParaRPr lang="he-IL"/>
          </a:p>
        </p:txBody>
      </p:sp>
    </p:spTree>
    <p:extLst>
      <p:ext uri="{BB962C8B-B14F-4D97-AF65-F5344CB8AC3E}">
        <p14:creationId xmlns:p14="http://schemas.microsoft.com/office/powerpoint/2010/main" val="3146970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8B6035D3-9762-4979-B949-FDB82B3A782E}"/>
              </a:ext>
            </a:extLst>
          </p:cNvPr>
          <p:cNvSpPr>
            <a:spLocks noGrp="1"/>
          </p:cNvSpPr>
          <p:nvPr>
            <p:ph type="title" orient="vert"/>
          </p:nvPr>
        </p:nvSpPr>
        <p:spPr>
          <a:xfrm>
            <a:off x="8724900" y="365125"/>
            <a:ext cx="2628900" cy="5811838"/>
          </a:xfrm>
          <a:prstGeom prst="rect">
            <a:avLst/>
          </a:prstGeo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7C7BC1E9-E906-41B0-B63E-BE333BD97005}"/>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1247081-F072-41B7-9F5C-5A574848FDFC}"/>
              </a:ext>
            </a:extLst>
          </p:cNvPr>
          <p:cNvSpPr>
            <a:spLocks noGrp="1"/>
          </p:cNvSpPr>
          <p:nvPr>
            <p:ph type="dt" sz="half" idx="10"/>
          </p:nvPr>
        </p:nvSpPr>
        <p:spPr/>
        <p:txBody>
          <a:bodyPr/>
          <a:lstStyle/>
          <a:p>
            <a:fld id="{ECF03EB4-C46B-4B55-9971-77FE454D53E1}" type="datetime8">
              <a:rPr lang="he-IL" smtClean="0"/>
              <a:t>31 יולי 21</a:t>
            </a:fld>
            <a:endParaRPr lang="he-IL"/>
          </a:p>
        </p:txBody>
      </p:sp>
      <p:sp>
        <p:nvSpPr>
          <p:cNvPr id="5" name="מציין מיקום של כותרת תחתונה 4">
            <a:extLst>
              <a:ext uri="{FF2B5EF4-FFF2-40B4-BE49-F238E27FC236}">
                <a16:creationId xmlns:a16="http://schemas.microsoft.com/office/drawing/2014/main" id="{D5CEEB66-36F6-4E00-A086-D83BFFAB502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F12178E-7553-4219-A555-293BFCC34818}"/>
              </a:ext>
            </a:extLst>
          </p:cNvPr>
          <p:cNvSpPr>
            <a:spLocks noGrp="1"/>
          </p:cNvSpPr>
          <p:nvPr>
            <p:ph type="sldNum" sz="quarter" idx="12"/>
          </p:nvPr>
        </p:nvSpPr>
        <p:spPr/>
        <p:txBody>
          <a:bodyPr/>
          <a:lstStyle/>
          <a:p>
            <a:fld id="{188F3B84-7028-440F-A07C-2B8D68467AD8}" type="slidenum">
              <a:rPr lang="he-IL" smtClean="0"/>
              <a:t>‹#›</a:t>
            </a:fld>
            <a:endParaRPr lang="he-IL"/>
          </a:p>
        </p:txBody>
      </p:sp>
    </p:spTree>
    <p:extLst>
      <p:ext uri="{BB962C8B-B14F-4D97-AF65-F5344CB8AC3E}">
        <p14:creationId xmlns:p14="http://schemas.microsoft.com/office/powerpoint/2010/main" val="3343726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כותרת ותוכן">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A75AB38E-44A8-442B-88E0-4FC5904A4E03}"/>
              </a:ext>
            </a:extLst>
          </p:cNvPr>
          <p:cNvSpPr>
            <a:spLocks noGrp="1"/>
          </p:cNvSpPr>
          <p:nvPr>
            <p:ph idx="1"/>
          </p:nvPr>
        </p:nvSpPr>
        <p:spPr>
          <a:xfrm>
            <a:off x="838200" y="1825625"/>
            <a:ext cx="10515600" cy="3902983"/>
          </a:xfrm>
        </p:spPr>
        <p:txBody>
          <a:bodyPr/>
          <a:lstStyle>
            <a:lvl1pPr>
              <a:defRPr>
                <a:latin typeface="Gisha" panose="020B0502040204020203" pitchFamily="34" charset="-79"/>
                <a:cs typeface="Gisha" panose="020B0502040204020203" pitchFamily="34" charset="-79"/>
              </a:defRPr>
            </a:lvl1pPr>
            <a:lvl2pPr>
              <a:defRPr>
                <a:latin typeface="Gisha" panose="020B0502040204020203" pitchFamily="34" charset="-79"/>
                <a:cs typeface="Gisha" panose="020B0502040204020203" pitchFamily="34" charset="-79"/>
              </a:defRPr>
            </a:lvl2pPr>
            <a:lvl3pPr>
              <a:defRPr>
                <a:latin typeface="Gisha" panose="020B0502040204020203" pitchFamily="34" charset="-79"/>
                <a:cs typeface="Gisha" panose="020B0502040204020203" pitchFamily="34" charset="-79"/>
              </a:defRPr>
            </a:lvl3pPr>
            <a:lvl4pPr>
              <a:defRPr>
                <a:latin typeface="Gisha" panose="020B0502040204020203" pitchFamily="34" charset="-79"/>
                <a:cs typeface="Gisha" panose="020B0502040204020203" pitchFamily="34" charset="-79"/>
              </a:defRPr>
            </a:lvl4pPr>
            <a:lvl5pPr>
              <a:defRPr>
                <a:latin typeface="Gisha" panose="020B0502040204020203" pitchFamily="34" charset="-79"/>
                <a:cs typeface="Gisha" panose="020B0502040204020203" pitchFamily="34" charset="-79"/>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cxnSp>
        <p:nvCxnSpPr>
          <p:cNvPr id="7" name="מחבר ישר 6">
            <a:extLst>
              <a:ext uri="{FF2B5EF4-FFF2-40B4-BE49-F238E27FC236}">
                <a16:creationId xmlns:a16="http://schemas.microsoft.com/office/drawing/2014/main" id="{CE1EA91F-3F3C-472E-8CD0-5EEE23DD58CB}"/>
              </a:ext>
            </a:extLst>
          </p:cNvPr>
          <p:cNvCxnSpPr>
            <a:cxnSpLocks/>
          </p:cNvCxnSpPr>
          <p:nvPr userDrawn="1"/>
        </p:nvCxnSpPr>
        <p:spPr>
          <a:xfrm>
            <a:off x="0" y="5902108"/>
            <a:ext cx="12192000" cy="0"/>
          </a:xfrm>
          <a:prstGeom prst="line">
            <a:avLst/>
          </a:prstGeom>
          <a:ln w="53975" cmpd="thinThick">
            <a:solidFill>
              <a:srgbClr val="23B9D6"/>
            </a:solidFill>
          </a:ln>
        </p:spPr>
        <p:style>
          <a:lnRef idx="1">
            <a:schemeClr val="accent1"/>
          </a:lnRef>
          <a:fillRef idx="0">
            <a:schemeClr val="accent1"/>
          </a:fillRef>
          <a:effectRef idx="0">
            <a:schemeClr val="accent1"/>
          </a:effectRef>
          <a:fontRef idx="minor">
            <a:schemeClr val="tx1"/>
          </a:fontRef>
        </p:style>
      </p:cxnSp>
      <p:pic>
        <p:nvPicPr>
          <p:cNvPr id="8" name="תמונה 7">
            <a:extLst>
              <a:ext uri="{FF2B5EF4-FFF2-40B4-BE49-F238E27FC236}">
                <a16:creationId xmlns:a16="http://schemas.microsoft.com/office/drawing/2014/main" id="{B8CE65BF-EE55-498A-AE2E-242299FEF87F}"/>
              </a:ext>
            </a:extLst>
          </p:cNvPr>
          <p:cNvPicPr>
            <a:picLocks noChangeAspect="1"/>
          </p:cNvPicPr>
          <p:nvPr userDrawn="1"/>
        </p:nvPicPr>
        <p:blipFill rotWithShape="1">
          <a:blip r:embed="rId2">
            <a:clrChange>
              <a:clrFrom>
                <a:srgbClr val="FFFFFF"/>
              </a:clrFrom>
              <a:clrTo>
                <a:srgbClr val="FFFFFF">
                  <a:alpha val="0"/>
                </a:srgbClr>
              </a:clrTo>
            </a:clrChange>
          </a:blip>
          <a:srcRect l="81622" r="2337" b="12868"/>
          <a:stretch/>
        </p:blipFill>
        <p:spPr>
          <a:xfrm>
            <a:off x="10809757" y="6061793"/>
            <a:ext cx="1299116" cy="794374"/>
          </a:xfrm>
          <a:prstGeom prst="rect">
            <a:avLst/>
          </a:prstGeom>
        </p:spPr>
      </p:pic>
      <p:pic>
        <p:nvPicPr>
          <p:cNvPr id="9" name="תמונה 8">
            <a:extLst>
              <a:ext uri="{FF2B5EF4-FFF2-40B4-BE49-F238E27FC236}">
                <a16:creationId xmlns:a16="http://schemas.microsoft.com/office/drawing/2014/main" id="{8EA100B3-132D-492C-A46E-C9F73C1EA1CB}"/>
              </a:ext>
            </a:extLst>
          </p:cNvPr>
          <p:cNvPicPr>
            <a:picLocks noChangeAspect="1"/>
          </p:cNvPicPr>
          <p:nvPr userDrawn="1"/>
        </p:nvPicPr>
        <p:blipFill rotWithShape="1">
          <a:blip r:embed="rId2"/>
          <a:srcRect l="70688" r="19500" b="15634"/>
          <a:stretch/>
        </p:blipFill>
        <p:spPr>
          <a:xfrm>
            <a:off x="8464933" y="6017558"/>
            <a:ext cx="850537" cy="823217"/>
          </a:xfrm>
          <a:prstGeom prst="rect">
            <a:avLst/>
          </a:prstGeom>
        </p:spPr>
      </p:pic>
      <p:pic>
        <p:nvPicPr>
          <p:cNvPr id="10" name="תמונה 9">
            <a:extLst>
              <a:ext uri="{FF2B5EF4-FFF2-40B4-BE49-F238E27FC236}">
                <a16:creationId xmlns:a16="http://schemas.microsoft.com/office/drawing/2014/main" id="{689D2824-6DB3-4C22-A72D-554CAFC7DE11}"/>
              </a:ext>
            </a:extLst>
          </p:cNvPr>
          <p:cNvPicPr>
            <a:picLocks noChangeAspect="1"/>
          </p:cNvPicPr>
          <p:nvPr userDrawn="1"/>
        </p:nvPicPr>
        <p:blipFill rotWithShape="1">
          <a:blip r:embed="rId2"/>
          <a:srcRect l="52915" t="23468" r="29797" b="17591"/>
          <a:stretch/>
        </p:blipFill>
        <p:spPr>
          <a:xfrm>
            <a:off x="5261919" y="6043551"/>
            <a:ext cx="1708728" cy="655782"/>
          </a:xfrm>
          <a:prstGeom prst="rect">
            <a:avLst/>
          </a:prstGeom>
        </p:spPr>
      </p:pic>
      <p:pic>
        <p:nvPicPr>
          <p:cNvPr id="11" name="תמונה 10">
            <a:extLst>
              <a:ext uri="{FF2B5EF4-FFF2-40B4-BE49-F238E27FC236}">
                <a16:creationId xmlns:a16="http://schemas.microsoft.com/office/drawing/2014/main" id="{FABD59D4-9625-47B1-81B0-E0799FEB1F9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8821" t="13309" r="27530" b="35717"/>
          <a:stretch/>
        </p:blipFill>
        <p:spPr>
          <a:xfrm>
            <a:off x="3187964" y="6061793"/>
            <a:ext cx="579669" cy="619298"/>
          </a:xfrm>
          <a:prstGeom prst="rect">
            <a:avLst/>
          </a:prstGeom>
        </p:spPr>
      </p:pic>
      <p:pic>
        <p:nvPicPr>
          <p:cNvPr id="12" name="תמונה 11">
            <a:extLst>
              <a:ext uri="{FF2B5EF4-FFF2-40B4-BE49-F238E27FC236}">
                <a16:creationId xmlns:a16="http://schemas.microsoft.com/office/drawing/2014/main" id="{D71A9940-722D-4770-A7DF-305D26FE6FEE}"/>
              </a:ext>
            </a:extLst>
          </p:cNvPr>
          <p:cNvPicPr>
            <a:picLocks noChangeAspect="1"/>
          </p:cNvPicPr>
          <p:nvPr userDrawn="1"/>
        </p:nvPicPr>
        <p:blipFill rotWithShape="1">
          <a:blip r:embed="rId2"/>
          <a:srcRect l="4077" t="6009" r="83203" b="15207"/>
          <a:stretch/>
        </p:blipFill>
        <p:spPr>
          <a:xfrm>
            <a:off x="436377" y="5933158"/>
            <a:ext cx="1257301" cy="876568"/>
          </a:xfrm>
          <a:prstGeom prst="rect">
            <a:avLst/>
          </a:prstGeom>
        </p:spPr>
      </p:pic>
      <p:sp>
        <p:nvSpPr>
          <p:cNvPr id="13" name="מלבן 12">
            <a:extLst>
              <a:ext uri="{FF2B5EF4-FFF2-40B4-BE49-F238E27FC236}">
                <a16:creationId xmlns:a16="http://schemas.microsoft.com/office/drawing/2014/main" id="{6ACEA205-3B49-4F80-A832-01F070F8FAFF}"/>
              </a:ext>
            </a:extLst>
          </p:cNvPr>
          <p:cNvSpPr/>
          <p:nvPr userDrawn="1"/>
        </p:nvSpPr>
        <p:spPr>
          <a:xfrm>
            <a:off x="0" y="0"/>
            <a:ext cx="12192000" cy="1275906"/>
          </a:xfrm>
          <a:prstGeom prst="rect">
            <a:avLst/>
          </a:prstGeom>
          <a:solidFill>
            <a:srgbClr val="23B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a:extLst>
              <a:ext uri="{FF2B5EF4-FFF2-40B4-BE49-F238E27FC236}">
                <a16:creationId xmlns:a16="http://schemas.microsoft.com/office/drawing/2014/main" id="{C8710A54-AD77-49FF-91DA-7D4545F5B7EF}"/>
              </a:ext>
            </a:extLst>
          </p:cNvPr>
          <p:cNvSpPr/>
          <p:nvPr userDrawn="1"/>
        </p:nvSpPr>
        <p:spPr>
          <a:xfrm>
            <a:off x="0" y="1129391"/>
            <a:ext cx="12192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a:extLst>
              <a:ext uri="{FF2B5EF4-FFF2-40B4-BE49-F238E27FC236}">
                <a16:creationId xmlns:a16="http://schemas.microsoft.com/office/drawing/2014/main" id="{635CD938-BD7A-4188-8C09-D0BAC75E48A3}"/>
              </a:ext>
            </a:extLst>
          </p:cNvPr>
          <p:cNvSpPr>
            <a:spLocks noGrp="1"/>
          </p:cNvSpPr>
          <p:nvPr>
            <p:ph type="title"/>
          </p:nvPr>
        </p:nvSpPr>
        <p:spPr>
          <a:xfrm>
            <a:off x="838200" y="153955"/>
            <a:ext cx="11080898" cy="898669"/>
          </a:xfrm>
          <a:prstGeom prst="rect">
            <a:avLst/>
          </a:prstGeom>
        </p:spPr>
        <p:txBody>
          <a:bodyPr anchor="ctr">
            <a:normAutofit/>
          </a:bodyPr>
          <a:lstStyle>
            <a:lvl1pPr>
              <a:defRPr sz="3200" b="1">
                <a:solidFill>
                  <a:schemeClr val="bg1"/>
                </a:solidFill>
                <a:latin typeface="Gisha" panose="020B0502040204020203" pitchFamily="34" charset="-79"/>
                <a:cs typeface="Gisha" panose="020B0502040204020203" pitchFamily="34" charset="-79"/>
              </a:defRPr>
            </a:lvl1pPr>
          </a:lstStyle>
          <a:p>
            <a:r>
              <a:rPr lang="he-IL"/>
              <a:t>לחץ כדי לערוך סגנון כותרת של תבנית בסיס</a:t>
            </a:r>
          </a:p>
        </p:txBody>
      </p:sp>
    </p:spTree>
    <p:extLst>
      <p:ext uri="{BB962C8B-B14F-4D97-AF65-F5344CB8AC3E}">
        <p14:creationId xmlns:p14="http://schemas.microsoft.com/office/powerpoint/2010/main" val="3048167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כותרת ותוכן">
    <p:spTree>
      <p:nvGrpSpPr>
        <p:cNvPr id="1" name=""/>
        <p:cNvGrpSpPr/>
        <p:nvPr/>
      </p:nvGrpSpPr>
      <p:grpSpPr>
        <a:xfrm>
          <a:off x="0" y="0"/>
          <a:ext cx="0" cy="0"/>
          <a:chOff x="0" y="0"/>
          <a:chExt cx="0" cy="0"/>
        </a:xfrm>
      </p:grpSpPr>
      <p:cxnSp>
        <p:nvCxnSpPr>
          <p:cNvPr id="7" name="מחבר ישר 6">
            <a:extLst>
              <a:ext uri="{FF2B5EF4-FFF2-40B4-BE49-F238E27FC236}">
                <a16:creationId xmlns:a16="http://schemas.microsoft.com/office/drawing/2014/main" id="{CE1EA91F-3F3C-472E-8CD0-5EEE23DD58CB}"/>
              </a:ext>
            </a:extLst>
          </p:cNvPr>
          <p:cNvCxnSpPr>
            <a:cxnSpLocks/>
          </p:cNvCxnSpPr>
          <p:nvPr userDrawn="1"/>
        </p:nvCxnSpPr>
        <p:spPr>
          <a:xfrm>
            <a:off x="0" y="5902108"/>
            <a:ext cx="12192000" cy="0"/>
          </a:xfrm>
          <a:prstGeom prst="line">
            <a:avLst/>
          </a:prstGeom>
          <a:ln w="53975" cmpd="thinThick">
            <a:solidFill>
              <a:srgbClr val="23B9D6"/>
            </a:solidFill>
          </a:ln>
        </p:spPr>
        <p:style>
          <a:lnRef idx="1">
            <a:schemeClr val="accent1"/>
          </a:lnRef>
          <a:fillRef idx="0">
            <a:schemeClr val="accent1"/>
          </a:fillRef>
          <a:effectRef idx="0">
            <a:schemeClr val="accent1"/>
          </a:effectRef>
          <a:fontRef idx="minor">
            <a:schemeClr val="tx1"/>
          </a:fontRef>
        </p:style>
      </p:cxnSp>
      <p:pic>
        <p:nvPicPr>
          <p:cNvPr id="8" name="תמונה 7">
            <a:extLst>
              <a:ext uri="{FF2B5EF4-FFF2-40B4-BE49-F238E27FC236}">
                <a16:creationId xmlns:a16="http://schemas.microsoft.com/office/drawing/2014/main" id="{B8CE65BF-EE55-498A-AE2E-242299FEF87F}"/>
              </a:ext>
            </a:extLst>
          </p:cNvPr>
          <p:cNvPicPr>
            <a:picLocks noChangeAspect="1"/>
          </p:cNvPicPr>
          <p:nvPr userDrawn="1"/>
        </p:nvPicPr>
        <p:blipFill rotWithShape="1">
          <a:blip r:embed="rId2">
            <a:clrChange>
              <a:clrFrom>
                <a:srgbClr val="FFFFFF"/>
              </a:clrFrom>
              <a:clrTo>
                <a:srgbClr val="FFFFFF">
                  <a:alpha val="0"/>
                </a:srgbClr>
              </a:clrTo>
            </a:clrChange>
          </a:blip>
          <a:srcRect l="81622" r="2337" b="12868"/>
          <a:stretch/>
        </p:blipFill>
        <p:spPr>
          <a:xfrm>
            <a:off x="10809757" y="6061793"/>
            <a:ext cx="1299116" cy="794374"/>
          </a:xfrm>
          <a:prstGeom prst="rect">
            <a:avLst/>
          </a:prstGeom>
        </p:spPr>
      </p:pic>
      <p:pic>
        <p:nvPicPr>
          <p:cNvPr id="9" name="תמונה 8">
            <a:extLst>
              <a:ext uri="{FF2B5EF4-FFF2-40B4-BE49-F238E27FC236}">
                <a16:creationId xmlns:a16="http://schemas.microsoft.com/office/drawing/2014/main" id="{8EA100B3-132D-492C-A46E-C9F73C1EA1CB}"/>
              </a:ext>
            </a:extLst>
          </p:cNvPr>
          <p:cNvPicPr>
            <a:picLocks noChangeAspect="1"/>
          </p:cNvPicPr>
          <p:nvPr userDrawn="1"/>
        </p:nvPicPr>
        <p:blipFill rotWithShape="1">
          <a:blip r:embed="rId2"/>
          <a:srcRect l="70688" r="19500" b="15634"/>
          <a:stretch/>
        </p:blipFill>
        <p:spPr>
          <a:xfrm>
            <a:off x="8464933" y="6017558"/>
            <a:ext cx="850537" cy="823217"/>
          </a:xfrm>
          <a:prstGeom prst="rect">
            <a:avLst/>
          </a:prstGeom>
        </p:spPr>
      </p:pic>
      <p:pic>
        <p:nvPicPr>
          <p:cNvPr id="10" name="תמונה 9">
            <a:extLst>
              <a:ext uri="{FF2B5EF4-FFF2-40B4-BE49-F238E27FC236}">
                <a16:creationId xmlns:a16="http://schemas.microsoft.com/office/drawing/2014/main" id="{689D2824-6DB3-4C22-A72D-554CAFC7DE11}"/>
              </a:ext>
            </a:extLst>
          </p:cNvPr>
          <p:cNvPicPr>
            <a:picLocks noChangeAspect="1"/>
          </p:cNvPicPr>
          <p:nvPr userDrawn="1"/>
        </p:nvPicPr>
        <p:blipFill rotWithShape="1">
          <a:blip r:embed="rId2"/>
          <a:srcRect l="52915" t="23468" r="29797" b="17591"/>
          <a:stretch/>
        </p:blipFill>
        <p:spPr>
          <a:xfrm>
            <a:off x="5261919" y="6043551"/>
            <a:ext cx="1708728" cy="655782"/>
          </a:xfrm>
          <a:prstGeom prst="rect">
            <a:avLst/>
          </a:prstGeom>
        </p:spPr>
      </p:pic>
      <p:pic>
        <p:nvPicPr>
          <p:cNvPr id="11" name="תמונה 10">
            <a:extLst>
              <a:ext uri="{FF2B5EF4-FFF2-40B4-BE49-F238E27FC236}">
                <a16:creationId xmlns:a16="http://schemas.microsoft.com/office/drawing/2014/main" id="{FABD59D4-9625-47B1-81B0-E0799FEB1F9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8821" t="13309" r="27530" b="35717"/>
          <a:stretch/>
        </p:blipFill>
        <p:spPr>
          <a:xfrm>
            <a:off x="3187964" y="6061793"/>
            <a:ext cx="579669" cy="619298"/>
          </a:xfrm>
          <a:prstGeom prst="rect">
            <a:avLst/>
          </a:prstGeom>
        </p:spPr>
      </p:pic>
      <p:pic>
        <p:nvPicPr>
          <p:cNvPr id="12" name="תמונה 11">
            <a:extLst>
              <a:ext uri="{FF2B5EF4-FFF2-40B4-BE49-F238E27FC236}">
                <a16:creationId xmlns:a16="http://schemas.microsoft.com/office/drawing/2014/main" id="{D71A9940-722D-4770-A7DF-305D26FE6FEE}"/>
              </a:ext>
            </a:extLst>
          </p:cNvPr>
          <p:cNvPicPr>
            <a:picLocks noChangeAspect="1"/>
          </p:cNvPicPr>
          <p:nvPr userDrawn="1"/>
        </p:nvPicPr>
        <p:blipFill rotWithShape="1">
          <a:blip r:embed="rId2"/>
          <a:srcRect l="4077" t="6009" r="83203" b="15207"/>
          <a:stretch/>
        </p:blipFill>
        <p:spPr>
          <a:xfrm>
            <a:off x="436377" y="5933158"/>
            <a:ext cx="1257301" cy="876568"/>
          </a:xfrm>
          <a:prstGeom prst="rect">
            <a:avLst/>
          </a:prstGeom>
        </p:spPr>
      </p:pic>
      <p:sp>
        <p:nvSpPr>
          <p:cNvPr id="2" name="כותרת 1">
            <a:extLst>
              <a:ext uri="{FF2B5EF4-FFF2-40B4-BE49-F238E27FC236}">
                <a16:creationId xmlns:a16="http://schemas.microsoft.com/office/drawing/2014/main" id="{635CD938-BD7A-4188-8C09-D0BAC75E48A3}"/>
              </a:ext>
            </a:extLst>
          </p:cNvPr>
          <p:cNvSpPr>
            <a:spLocks noGrp="1"/>
          </p:cNvSpPr>
          <p:nvPr>
            <p:ph type="title"/>
          </p:nvPr>
        </p:nvSpPr>
        <p:spPr>
          <a:xfrm>
            <a:off x="838200" y="153955"/>
            <a:ext cx="11080898" cy="898669"/>
          </a:xfrm>
          <a:prstGeom prst="rect">
            <a:avLst/>
          </a:prstGeom>
        </p:spPr>
        <p:txBody>
          <a:bodyPr anchor="ctr">
            <a:normAutofit/>
          </a:bodyPr>
          <a:lstStyle>
            <a:lvl1pPr>
              <a:defRPr sz="3200" b="1">
                <a:solidFill>
                  <a:srgbClr val="23B9D6"/>
                </a:solidFill>
                <a:latin typeface="Gisha" panose="020B0502040204020203" pitchFamily="34" charset="-79"/>
                <a:cs typeface="Gisha" panose="020B0502040204020203" pitchFamily="34" charset="-79"/>
              </a:defRPr>
            </a:lvl1pPr>
          </a:lstStyle>
          <a:p>
            <a:r>
              <a:rPr lang="he-IL"/>
              <a:t>לחץ כדי לערוך סגנון כותרת של תבנית בסיס</a:t>
            </a:r>
          </a:p>
        </p:txBody>
      </p:sp>
    </p:spTree>
    <p:extLst>
      <p:ext uri="{BB962C8B-B14F-4D97-AF65-F5344CB8AC3E}">
        <p14:creationId xmlns:p14="http://schemas.microsoft.com/office/powerpoint/2010/main" val="37504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כותרת ותוכן">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A75AB38E-44A8-442B-88E0-4FC5904A4E03}"/>
              </a:ext>
            </a:extLst>
          </p:cNvPr>
          <p:cNvSpPr>
            <a:spLocks noGrp="1"/>
          </p:cNvSpPr>
          <p:nvPr>
            <p:ph idx="1"/>
          </p:nvPr>
        </p:nvSpPr>
        <p:spPr>
          <a:xfrm>
            <a:off x="838200" y="1825625"/>
            <a:ext cx="10515600" cy="3902983"/>
          </a:xfrm>
        </p:spPr>
        <p:txBody>
          <a:bodyPr/>
          <a:lstStyle>
            <a:lvl1pPr>
              <a:defRPr>
                <a:latin typeface="Gisha" panose="020B0502040204020203" pitchFamily="34" charset="-79"/>
                <a:cs typeface="Gisha" panose="020B0502040204020203" pitchFamily="34" charset="-79"/>
              </a:defRPr>
            </a:lvl1pPr>
            <a:lvl2pPr>
              <a:defRPr>
                <a:latin typeface="Gisha" panose="020B0502040204020203" pitchFamily="34" charset="-79"/>
                <a:cs typeface="Gisha" panose="020B0502040204020203" pitchFamily="34" charset="-79"/>
              </a:defRPr>
            </a:lvl2pPr>
            <a:lvl3pPr>
              <a:defRPr>
                <a:latin typeface="Gisha" panose="020B0502040204020203" pitchFamily="34" charset="-79"/>
                <a:cs typeface="Gisha" panose="020B0502040204020203" pitchFamily="34" charset="-79"/>
              </a:defRPr>
            </a:lvl3pPr>
            <a:lvl4pPr>
              <a:defRPr>
                <a:latin typeface="Gisha" panose="020B0502040204020203" pitchFamily="34" charset="-79"/>
                <a:cs typeface="Gisha" panose="020B0502040204020203" pitchFamily="34" charset="-79"/>
              </a:defRPr>
            </a:lvl4pPr>
            <a:lvl5pPr>
              <a:defRPr>
                <a:latin typeface="Gisha" panose="020B0502040204020203" pitchFamily="34" charset="-79"/>
                <a:cs typeface="Gisha" panose="020B0502040204020203" pitchFamily="34" charset="-79"/>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cxnSp>
        <p:nvCxnSpPr>
          <p:cNvPr id="7" name="מחבר ישר 6">
            <a:extLst>
              <a:ext uri="{FF2B5EF4-FFF2-40B4-BE49-F238E27FC236}">
                <a16:creationId xmlns:a16="http://schemas.microsoft.com/office/drawing/2014/main" id="{CE1EA91F-3F3C-472E-8CD0-5EEE23DD58CB}"/>
              </a:ext>
            </a:extLst>
          </p:cNvPr>
          <p:cNvCxnSpPr>
            <a:cxnSpLocks/>
          </p:cNvCxnSpPr>
          <p:nvPr userDrawn="1"/>
        </p:nvCxnSpPr>
        <p:spPr>
          <a:xfrm>
            <a:off x="0" y="5902108"/>
            <a:ext cx="12192000" cy="0"/>
          </a:xfrm>
          <a:prstGeom prst="line">
            <a:avLst/>
          </a:prstGeom>
          <a:ln w="53975" cmpd="thinThick">
            <a:solidFill>
              <a:srgbClr val="23B9D6"/>
            </a:solidFill>
          </a:ln>
        </p:spPr>
        <p:style>
          <a:lnRef idx="1">
            <a:schemeClr val="accent1"/>
          </a:lnRef>
          <a:fillRef idx="0">
            <a:schemeClr val="accent1"/>
          </a:fillRef>
          <a:effectRef idx="0">
            <a:schemeClr val="accent1"/>
          </a:effectRef>
          <a:fontRef idx="minor">
            <a:schemeClr val="tx1"/>
          </a:fontRef>
        </p:style>
      </p:cxnSp>
      <p:pic>
        <p:nvPicPr>
          <p:cNvPr id="8" name="תמונה 7">
            <a:extLst>
              <a:ext uri="{FF2B5EF4-FFF2-40B4-BE49-F238E27FC236}">
                <a16:creationId xmlns:a16="http://schemas.microsoft.com/office/drawing/2014/main" id="{B8CE65BF-EE55-498A-AE2E-242299FEF87F}"/>
              </a:ext>
            </a:extLst>
          </p:cNvPr>
          <p:cNvPicPr>
            <a:picLocks noChangeAspect="1"/>
          </p:cNvPicPr>
          <p:nvPr userDrawn="1"/>
        </p:nvPicPr>
        <p:blipFill rotWithShape="1">
          <a:blip r:embed="rId2">
            <a:clrChange>
              <a:clrFrom>
                <a:srgbClr val="FFFFFF"/>
              </a:clrFrom>
              <a:clrTo>
                <a:srgbClr val="FFFFFF">
                  <a:alpha val="0"/>
                </a:srgbClr>
              </a:clrTo>
            </a:clrChange>
          </a:blip>
          <a:srcRect l="81622" r="2337" b="12868"/>
          <a:stretch/>
        </p:blipFill>
        <p:spPr>
          <a:xfrm>
            <a:off x="10809757" y="6061793"/>
            <a:ext cx="1299116" cy="794374"/>
          </a:xfrm>
          <a:prstGeom prst="rect">
            <a:avLst/>
          </a:prstGeom>
        </p:spPr>
      </p:pic>
      <p:pic>
        <p:nvPicPr>
          <p:cNvPr id="9" name="תמונה 8">
            <a:extLst>
              <a:ext uri="{FF2B5EF4-FFF2-40B4-BE49-F238E27FC236}">
                <a16:creationId xmlns:a16="http://schemas.microsoft.com/office/drawing/2014/main" id="{8EA100B3-132D-492C-A46E-C9F73C1EA1CB}"/>
              </a:ext>
            </a:extLst>
          </p:cNvPr>
          <p:cNvPicPr>
            <a:picLocks noChangeAspect="1"/>
          </p:cNvPicPr>
          <p:nvPr userDrawn="1"/>
        </p:nvPicPr>
        <p:blipFill rotWithShape="1">
          <a:blip r:embed="rId2"/>
          <a:srcRect l="70688" r="19500" b="15634"/>
          <a:stretch/>
        </p:blipFill>
        <p:spPr>
          <a:xfrm>
            <a:off x="8464933" y="6017558"/>
            <a:ext cx="850537" cy="823217"/>
          </a:xfrm>
          <a:prstGeom prst="rect">
            <a:avLst/>
          </a:prstGeom>
        </p:spPr>
      </p:pic>
      <p:pic>
        <p:nvPicPr>
          <p:cNvPr id="10" name="תמונה 9">
            <a:extLst>
              <a:ext uri="{FF2B5EF4-FFF2-40B4-BE49-F238E27FC236}">
                <a16:creationId xmlns:a16="http://schemas.microsoft.com/office/drawing/2014/main" id="{689D2824-6DB3-4C22-A72D-554CAFC7DE11}"/>
              </a:ext>
            </a:extLst>
          </p:cNvPr>
          <p:cNvPicPr>
            <a:picLocks noChangeAspect="1"/>
          </p:cNvPicPr>
          <p:nvPr userDrawn="1"/>
        </p:nvPicPr>
        <p:blipFill rotWithShape="1">
          <a:blip r:embed="rId2"/>
          <a:srcRect l="52915" t="23468" r="29797" b="17591"/>
          <a:stretch/>
        </p:blipFill>
        <p:spPr>
          <a:xfrm>
            <a:off x="5261919" y="6043551"/>
            <a:ext cx="1708728" cy="655782"/>
          </a:xfrm>
          <a:prstGeom prst="rect">
            <a:avLst/>
          </a:prstGeom>
        </p:spPr>
      </p:pic>
      <p:pic>
        <p:nvPicPr>
          <p:cNvPr id="11" name="תמונה 10">
            <a:extLst>
              <a:ext uri="{FF2B5EF4-FFF2-40B4-BE49-F238E27FC236}">
                <a16:creationId xmlns:a16="http://schemas.microsoft.com/office/drawing/2014/main" id="{FABD59D4-9625-47B1-81B0-E0799FEB1F9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8821" t="13309" r="27530" b="35717"/>
          <a:stretch/>
        </p:blipFill>
        <p:spPr>
          <a:xfrm>
            <a:off x="3187964" y="6061793"/>
            <a:ext cx="579669" cy="619298"/>
          </a:xfrm>
          <a:prstGeom prst="rect">
            <a:avLst/>
          </a:prstGeom>
        </p:spPr>
      </p:pic>
      <p:pic>
        <p:nvPicPr>
          <p:cNvPr id="12" name="תמונה 11">
            <a:extLst>
              <a:ext uri="{FF2B5EF4-FFF2-40B4-BE49-F238E27FC236}">
                <a16:creationId xmlns:a16="http://schemas.microsoft.com/office/drawing/2014/main" id="{D71A9940-722D-4770-A7DF-305D26FE6FEE}"/>
              </a:ext>
            </a:extLst>
          </p:cNvPr>
          <p:cNvPicPr>
            <a:picLocks noChangeAspect="1"/>
          </p:cNvPicPr>
          <p:nvPr userDrawn="1"/>
        </p:nvPicPr>
        <p:blipFill rotWithShape="1">
          <a:blip r:embed="rId2"/>
          <a:srcRect l="4077" t="6009" r="83203" b="15207"/>
          <a:stretch/>
        </p:blipFill>
        <p:spPr>
          <a:xfrm>
            <a:off x="436377" y="5933158"/>
            <a:ext cx="1257301" cy="876568"/>
          </a:xfrm>
          <a:prstGeom prst="rect">
            <a:avLst/>
          </a:prstGeom>
        </p:spPr>
      </p:pic>
      <p:sp>
        <p:nvSpPr>
          <p:cNvPr id="13" name="מלבן 12">
            <a:extLst>
              <a:ext uri="{FF2B5EF4-FFF2-40B4-BE49-F238E27FC236}">
                <a16:creationId xmlns:a16="http://schemas.microsoft.com/office/drawing/2014/main" id="{6ACEA205-3B49-4F80-A832-01F070F8FAFF}"/>
              </a:ext>
            </a:extLst>
          </p:cNvPr>
          <p:cNvSpPr/>
          <p:nvPr userDrawn="1"/>
        </p:nvSpPr>
        <p:spPr>
          <a:xfrm>
            <a:off x="0" y="0"/>
            <a:ext cx="12192000" cy="1275906"/>
          </a:xfrm>
          <a:prstGeom prst="rect">
            <a:avLst/>
          </a:prstGeom>
          <a:solidFill>
            <a:srgbClr val="23B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a:extLst>
              <a:ext uri="{FF2B5EF4-FFF2-40B4-BE49-F238E27FC236}">
                <a16:creationId xmlns:a16="http://schemas.microsoft.com/office/drawing/2014/main" id="{C8710A54-AD77-49FF-91DA-7D4545F5B7EF}"/>
              </a:ext>
            </a:extLst>
          </p:cNvPr>
          <p:cNvSpPr/>
          <p:nvPr userDrawn="1"/>
        </p:nvSpPr>
        <p:spPr>
          <a:xfrm>
            <a:off x="0" y="1129391"/>
            <a:ext cx="12192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a:extLst>
              <a:ext uri="{FF2B5EF4-FFF2-40B4-BE49-F238E27FC236}">
                <a16:creationId xmlns:a16="http://schemas.microsoft.com/office/drawing/2014/main" id="{635CD938-BD7A-4188-8C09-D0BAC75E48A3}"/>
              </a:ext>
            </a:extLst>
          </p:cNvPr>
          <p:cNvSpPr>
            <a:spLocks noGrp="1"/>
          </p:cNvSpPr>
          <p:nvPr>
            <p:ph type="title"/>
          </p:nvPr>
        </p:nvSpPr>
        <p:spPr>
          <a:xfrm>
            <a:off x="838200" y="153955"/>
            <a:ext cx="7848544" cy="898669"/>
          </a:xfrm>
          <a:prstGeom prst="rect">
            <a:avLst/>
          </a:prstGeom>
        </p:spPr>
        <p:txBody>
          <a:bodyPr anchor="ctr">
            <a:normAutofit/>
          </a:bodyPr>
          <a:lstStyle>
            <a:lvl1pPr>
              <a:defRPr sz="3200" b="1">
                <a:solidFill>
                  <a:schemeClr val="bg1"/>
                </a:solidFill>
                <a:latin typeface="Gisha" panose="020B0502040204020203" pitchFamily="34" charset="-79"/>
                <a:cs typeface="Gisha" panose="020B0502040204020203" pitchFamily="34" charset="-79"/>
              </a:defRPr>
            </a:lvl1pPr>
          </a:lstStyle>
          <a:p>
            <a:r>
              <a:rPr lang="he-IL" dirty="0"/>
              <a:t>לחץ כדי לערוך סגנון כותרת של תבנית בסיס</a:t>
            </a:r>
          </a:p>
        </p:txBody>
      </p:sp>
      <p:pic>
        <p:nvPicPr>
          <p:cNvPr id="16" name="תמונה 15">
            <a:extLst>
              <a:ext uri="{FF2B5EF4-FFF2-40B4-BE49-F238E27FC236}">
                <a16:creationId xmlns:a16="http://schemas.microsoft.com/office/drawing/2014/main" id="{ACFFDA33-DD57-4D2C-A26A-E67D41384220}"/>
              </a:ext>
            </a:extLst>
          </p:cNvPr>
          <p:cNvPicPr>
            <a:picLocks noChangeAspect="1"/>
          </p:cNvPicPr>
          <p:nvPr userDrawn="1"/>
        </p:nvPicPr>
        <p:blipFill>
          <a:blip r:embed="rId4"/>
          <a:stretch>
            <a:fillRect/>
          </a:stretch>
        </p:blipFill>
        <p:spPr>
          <a:xfrm>
            <a:off x="9424550" y="-509"/>
            <a:ext cx="2088061" cy="5867908"/>
          </a:xfrm>
          <a:prstGeom prst="rect">
            <a:avLst/>
          </a:prstGeom>
        </p:spPr>
      </p:pic>
      <p:sp>
        <p:nvSpPr>
          <p:cNvPr id="17" name="מלבן 16">
            <a:extLst>
              <a:ext uri="{FF2B5EF4-FFF2-40B4-BE49-F238E27FC236}">
                <a16:creationId xmlns:a16="http://schemas.microsoft.com/office/drawing/2014/main" id="{5C2B9DA1-0434-49C4-99DB-CE4373102914}"/>
              </a:ext>
            </a:extLst>
          </p:cNvPr>
          <p:cNvSpPr/>
          <p:nvPr userDrawn="1"/>
        </p:nvSpPr>
        <p:spPr>
          <a:xfrm>
            <a:off x="9436044" y="2013526"/>
            <a:ext cx="2006656" cy="3345873"/>
          </a:xfrm>
          <a:prstGeom prst="rect">
            <a:avLst/>
          </a:prstGeom>
          <a:solidFill>
            <a:srgbClr val="807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657789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B225A8A-B12B-4993-BC68-19FA5844BB7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FDCC841-82A8-457C-A4A8-A3A8095109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6F3294F4-EC98-4F08-BB20-6A49AA0A4909}"/>
              </a:ext>
            </a:extLst>
          </p:cNvPr>
          <p:cNvSpPr>
            <a:spLocks noGrp="1"/>
          </p:cNvSpPr>
          <p:nvPr>
            <p:ph type="dt" sz="half" idx="10"/>
          </p:nvPr>
        </p:nvSpPr>
        <p:spPr/>
        <p:txBody>
          <a:bodyPr/>
          <a:lstStyle/>
          <a:p>
            <a:fld id="{21BB6DD1-3B3E-4B97-A8E8-672151A06242}" type="datetime8">
              <a:rPr lang="he-IL" smtClean="0"/>
              <a:t>31 יולי 21</a:t>
            </a:fld>
            <a:endParaRPr lang="he-IL"/>
          </a:p>
        </p:txBody>
      </p:sp>
      <p:sp>
        <p:nvSpPr>
          <p:cNvPr id="5" name="מציין מיקום של כותרת תחתונה 4">
            <a:extLst>
              <a:ext uri="{FF2B5EF4-FFF2-40B4-BE49-F238E27FC236}">
                <a16:creationId xmlns:a16="http://schemas.microsoft.com/office/drawing/2014/main" id="{B0FCCD64-30D6-4487-8D3E-1346ABA30EC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9AF1568-0B88-49AE-9DBF-68959D9C8F5B}"/>
              </a:ext>
            </a:extLst>
          </p:cNvPr>
          <p:cNvSpPr>
            <a:spLocks noGrp="1"/>
          </p:cNvSpPr>
          <p:nvPr>
            <p:ph type="sldNum" sz="quarter" idx="12"/>
          </p:nvPr>
        </p:nvSpPr>
        <p:spPr/>
        <p:txBody>
          <a:bodyPr/>
          <a:lstStyle/>
          <a:p>
            <a:fld id="{188F3B84-7028-440F-A07C-2B8D68467AD8}" type="slidenum">
              <a:rPr lang="he-IL" smtClean="0"/>
              <a:t>‹#›</a:t>
            </a:fld>
            <a:endParaRPr lang="he-IL"/>
          </a:p>
        </p:txBody>
      </p:sp>
    </p:spTree>
    <p:extLst>
      <p:ext uri="{BB962C8B-B14F-4D97-AF65-F5344CB8AC3E}">
        <p14:creationId xmlns:p14="http://schemas.microsoft.com/office/powerpoint/2010/main" val="2010630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956588A-4D55-40B4-9453-889061BAADA4}"/>
              </a:ext>
            </a:extLst>
          </p:cNvPr>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DC5D9C57-0C60-46D7-B949-3F65383FF434}"/>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E4021CB4-7C6A-4F07-82A2-B103EFFCF31D}"/>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98719FDE-FF4D-48F9-A708-FC7F56587AAC}"/>
              </a:ext>
            </a:extLst>
          </p:cNvPr>
          <p:cNvSpPr>
            <a:spLocks noGrp="1"/>
          </p:cNvSpPr>
          <p:nvPr>
            <p:ph type="dt" sz="half" idx="10"/>
          </p:nvPr>
        </p:nvSpPr>
        <p:spPr/>
        <p:txBody>
          <a:bodyPr/>
          <a:lstStyle/>
          <a:p>
            <a:fld id="{0AA5D522-3A0E-4700-9C6D-60D506956F69}" type="datetime8">
              <a:rPr lang="he-IL" smtClean="0"/>
              <a:t>31 יולי 21</a:t>
            </a:fld>
            <a:endParaRPr lang="he-IL"/>
          </a:p>
        </p:txBody>
      </p:sp>
      <p:sp>
        <p:nvSpPr>
          <p:cNvPr id="6" name="מציין מיקום של כותרת תחתונה 5">
            <a:extLst>
              <a:ext uri="{FF2B5EF4-FFF2-40B4-BE49-F238E27FC236}">
                <a16:creationId xmlns:a16="http://schemas.microsoft.com/office/drawing/2014/main" id="{1BCC5FB1-9369-471D-B6AD-3D09E92EAB1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108873C-E4DD-4346-9AED-3E9C24EB5004}"/>
              </a:ext>
            </a:extLst>
          </p:cNvPr>
          <p:cNvSpPr>
            <a:spLocks noGrp="1"/>
          </p:cNvSpPr>
          <p:nvPr>
            <p:ph type="sldNum" sz="quarter" idx="12"/>
          </p:nvPr>
        </p:nvSpPr>
        <p:spPr/>
        <p:txBody>
          <a:bodyPr/>
          <a:lstStyle/>
          <a:p>
            <a:fld id="{188F3B84-7028-440F-A07C-2B8D68467AD8}" type="slidenum">
              <a:rPr lang="he-IL" smtClean="0"/>
              <a:t>‹#›</a:t>
            </a:fld>
            <a:endParaRPr lang="he-IL"/>
          </a:p>
        </p:txBody>
      </p:sp>
    </p:spTree>
    <p:extLst>
      <p:ext uri="{BB962C8B-B14F-4D97-AF65-F5344CB8AC3E}">
        <p14:creationId xmlns:p14="http://schemas.microsoft.com/office/powerpoint/2010/main" val="875607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0C66AFF-76A0-4EE1-B5FC-C209C1904B03}"/>
              </a:ext>
            </a:extLst>
          </p:cNvPr>
          <p:cNvSpPr>
            <a:spLocks noGrp="1"/>
          </p:cNvSpPr>
          <p:nvPr>
            <p:ph type="title"/>
          </p:nvPr>
        </p:nvSpPr>
        <p:spPr>
          <a:xfrm>
            <a:off x="839788" y="365125"/>
            <a:ext cx="10515600" cy="1325563"/>
          </a:xfrm>
          <a:prstGeom prst="rect">
            <a:avLst/>
          </a:prstGeo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C5D19129-45A3-4EEA-A3AE-B2D992ECF0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510DF021-D6E7-4B26-8BCA-1B8FDD2EFE9A}"/>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753D905C-288D-40F0-8F28-E6E122A3DE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269BB42C-284F-453C-9B67-BAC7656CD543}"/>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3273F651-2DBD-439B-991B-53F419A1758A}"/>
              </a:ext>
            </a:extLst>
          </p:cNvPr>
          <p:cNvSpPr>
            <a:spLocks noGrp="1"/>
          </p:cNvSpPr>
          <p:nvPr>
            <p:ph type="dt" sz="half" idx="10"/>
          </p:nvPr>
        </p:nvSpPr>
        <p:spPr/>
        <p:txBody>
          <a:bodyPr/>
          <a:lstStyle/>
          <a:p>
            <a:fld id="{EFC92E8A-3D69-4B2A-B0A8-46A6FC9F5E64}" type="datetime8">
              <a:rPr lang="he-IL" smtClean="0"/>
              <a:t>31 יולי 21</a:t>
            </a:fld>
            <a:endParaRPr lang="he-IL"/>
          </a:p>
        </p:txBody>
      </p:sp>
      <p:sp>
        <p:nvSpPr>
          <p:cNvPr id="8" name="מציין מיקום של כותרת תחתונה 7">
            <a:extLst>
              <a:ext uri="{FF2B5EF4-FFF2-40B4-BE49-F238E27FC236}">
                <a16:creationId xmlns:a16="http://schemas.microsoft.com/office/drawing/2014/main" id="{912A8ADB-93E2-409F-B67E-0F08AA978A1E}"/>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826A60EE-0B43-4BEE-B012-766387FE4594}"/>
              </a:ext>
            </a:extLst>
          </p:cNvPr>
          <p:cNvSpPr>
            <a:spLocks noGrp="1"/>
          </p:cNvSpPr>
          <p:nvPr>
            <p:ph type="sldNum" sz="quarter" idx="12"/>
          </p:nvPr>
        </p:nvSpPr>
        <p:spPr/>
        <p:txBody>
          <a:bodyPr/>
          <a:lstStyle/>
          <a:p>
            <a:fld id="{188F3B84-7028-440F-A07C-2B8D68467AD8}" type="slidenum">
              <a:rPr lang="he-IL" smtClean="0"/>
              <a:t>‹#›</a:t>
            </a:fld>
            <a:endParaRPr lang="he-IL"/>
          </a:p>
        </p:txBody>
      </p:sp>
    </p:spTree>
    <p:extLst>
      <p:ext uri="{BB962C8B-B14F-4D97-AF65-F5344CB8AC3E}">
        <p14:creationId xmlns:p14="http://schemas.microsoft.com/office/powerpoint/2010/main" val="287590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4C645F8-57BC-4FAE-8913-098347B6C1ED}"/>
              </a:ext>
            </a:extLst>
          </p:cNvPr>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2E40AC4E-95BF-4C06-9489-2F79F688312D}"/>
              </a:ext>
            </a:extLst>
          </p:cNvPr>
          <p:cNvSpPr>
            <a:spLocks noGrp="1"/>
          </p:cNvSpPr>
          <p:nvPr>
            <p:ph type="dt" sz="half" idx="10"/>
          </p:nvPr>
        </p:nvSpPr>
        <p:spPr/>
        <p:txBody>
          <a:bodyPr/>
          <a:lstStyle/>
          <a:p>
            <a:fld id="{A2801E2F-6DD8-4F8C-A8CE-C04BAD3DDA5D}" type="datetime8">
              <a:rPr lang="he-IL" smtClean="0"/>
              <a:t>31 יולי 21</a:t>
            </a:fld>
            <a:endParaRPr lang="he-IL"/>
          </a:p>
        </p:txBody>
      </p:sp>
      <p:sp>
        <p:nvSpPr>
          <p:cNvPr id="4" name="מציין מיקום של כותרת תחתונה 3">
            <a:extLst>
              <a:ext uri="{FF2B5EF4-FFF2-40B4-BE49-F238E27FC236}">
                <a16:creationId xmlns:a16="http://schemas.microsoft.com/office/drawing/2014/main" id="{A4804FA9-AC58-4369-A64B-A5551F199A41}"/>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4823DAC0-486B-49B1-8CFE-0B5F420C2433}"/>
              </a:ext>
            </a:extLst>
          </p:cNvPr>
          <p:cNvSpPr>
            <a:spLocks noGrp="1"/>
          </p:cNvSpPr>
          <p:nvPr>
            <p:ph type="sldNum" sz="quarter" idx="12"/>
          </p:nvPr>
        </p:nvSpPr>
        <p:spPr/>
        <p:txBody>
          <a:bodyPr/>
          <a:lstStyle/>
          <a:p>
            <a:fld id="{188F3B84-7028-440F-A07C-2B8D68467AD8}" type="slidenum">
              <a:rPr lang="he-IL" smtClean="0"/>
              <a:t>‹#›</a:t>
            </a:fld>
            <a:endParaRPr lang="he-IL"/>
          </a:p>
        </p:txBody>
      </p:sp>
    </p:spTree>
    <p:extLst>
      <p:ext uri="{BB962C8B-B14F-4D97-AF65-F5344CB8AC3E}">
        <p14:creationId xmlns:p14="http://schemas.microsoft.com/office/powerpoint/2010/main" val="200107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322B84C8-3B33-4A0D-B289-37009495F620}"/>
              </a:ext>
            </a:extLst>
          </p:cNvPr>
          <p:cNvSpPr>
            <a:spLocks noGrp="1"/>
          </p:cNvSpPr>
          <p:nvPr>
            <p:ph type="dt" sz="half" idx="10"/>
          </p:nvPr>
        </p:nvSpPr>
        <p:spPr/>
        <p:txBody>
          <a:bodyPr/>
          <a:lstStyle/>
          <a:p>
            <a:fld id="{BA33C5E1-0395-4102-8968-649C3E549F26}" type="datetime8">
              <a:rPr lang="he-IL" smtClean="0"/>
              <a:t>31 יולי 21</a:t>
            </a:fld>
            <a:endParaRPr lang="he-IL"/>
          </a:p>
        </p:txBody>
      </p:sp>
      <p:sp>
        <p:nvSpPr>
          <p:cNvPr id="3" name="מציין מיקום של כותרת תחתונה 2">
            <a:extLst>
              <a:ext uri="{FF2B5EF4-FFF2-40B4-BE49-F238E27FC236}">
                <a16:creationId xmlns:a16="http://schemas.microsoft.com/office/drawing/2014/main" id="{070F4A14-4455-4E6F-99E5-AAF1AABB0C50}"/>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0B677B9-B51C-4BB1-A023-1A29B03082CB}"/>
              </a:ext>
            </a:extLst>
          </p:cNvPr>
          <p:cNvSpPr>
            <a:spLocks noGrp="1"/>
          </p:cNvSpPr>
          <p:nvPr>
            <p:ph type="sldNum" sz="quarter" idx="12"/>
          </p:nvPr>
        </p:nvSpPr>
        <p:spPr/>
        <p:txBody>
          <a:bodyPr/>
          <a:lstStyle/>
          <a:p>
            <a:fld id="{188F3B84-7028-440F-A07C-2B8D68467AD8}" type="slidenum">
              <a:rPr lang="he-IL" smtClean="0"/>
              <a:t>‹#›</a:t>
            </a:fld>
            <a:endParaRPr lang="he-IL"/>
          </a:p>
        </p:txBody>
      </p:sp>
    </p:spTree>
    <p:extLst>
      <p:ext uri="{BB962C8B-B14F-4D97-AF65-F5344CB8AC3E}">
        <p14:creationId xmlns:p14="http://schemas.microsoft.com/office/powerpoint/2010/main" val="3923644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9142BAA8-2E11-42E2-8A96-5728DD95BA6D}"/>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25A8B91-75FE-4645-87FF-D1EA0622D692}"/>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277599A-3E57-435C-9B42-C41CF2C187CC}" type="datetime8">
              <a:rPr lang="he-IL" smtClean="0"/>
              <a:t>31 יולי 21</a:t>
            </a:fld>
            <a:endParaRPr lang="he-IL"/>
          </a:p>
        </p:txBody>
      </p:sp>
      <p:sp>
        <p:nvSpPr>
          <p:cNvPr id="5" name="מציין מיקום של כותרת תחתונה 4">
            <a:extLst>
              <a:ext uri="{FF2B5EF4-FFF2-40B4-BE49-F238E27FC236}">
                <a16:creationId xmlns:a16="http://schemas.microsoft.com/office/drawing/2014/main" id="{B7078850-571F-4F52-8C37-75CD560ECE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D70A89CB-8CFB-4D85-834D-63B5AB278EA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88F3B84-7028-440F-A07C-2B8D68467AD8}" type="slidenum">
              <a:rPr lang="he-IL" smtClean="0"/>
              <a:t>‹#›</a:t>
            </a:fld>
            <a:endParaRPr lang="he-IL"/>
          </a:p>
        </p:txBody>
      </p:sp>
      <p:sp>
        <p:nvSpPr>
          <p:cNvPr id="7" name="כותרת 1">
            <a:extLst>
              <a:ext uri="{FF2B5EF4-FFF2-40B4-BE49-F238E27FC236}">
                <a16:creationId xmlns:a16="http://schemas.microsoft.com/office/drawing/2014/main" id="{D22C2785-509F-4D2A-AF39-FA3607ED0552}"/>
              </a:ext>
            </a:extLst>
          </p:cNvPr>
          <p:cNvSpPr txBox="1">
            <a:spLocks/>
          </p:cNvSpPr>
          <p:nvPr userDrawn="1"/>
        </p:nvSpPr>
        <p:spPr>
          <a:xfrm>
            <a:off x="838200" y="153955"/>
            <a:ext cx="11080898" cy="898669"/>
          </a:xfrm>
          <a:prstGeom prst="rect">
            <a:avLst/>
          </a:prstGeom>
        </p:spPr>
        <p:txBody>
          <a:bodyPr anchor="ctr">
            <a:normAutofit/>
          </a:bodyPr>
          <a:lstStyle>
            <a:lvl1pPr algn="r" defTabSz="914400" rtl="1" eaLnBrk="1" latinLnBrk="0" hangingPunct="1">
              <a:lnSpc>
                <a:spcPct val="90000"/>
              </a:lnSpc>
              <a:spcBef>
                <a:spcPct val="0"/>
              </a:spcBef>
              <a:buNone/>
              <a:defRPr sz="3200" kern="1200">
                <a:solidFill>
                  <a:schemeClr val="bg1"/>
                </a:solidFill>
                <a:latin typeface="Gisha" panose="020B0502040204020203" pitchFamily="34" charset="-79"/>
                <a:ea typeface="+mj-ea"/>
                <a:cs typeface="Gisha" panose="020B0502040204020203" pitchFamily="34" charset="-79"/>
              </a:defRPr>
            </a:lvl1pPr>
          </a:lstStyle>
          <a:p>
            <a:r>
              <a:rPr lang="he-IL"/>
              <a:t>לחץ כדי לערוך סגנון כותרת של תבנית בסיס</a:t>
            </a:r>
          </a:p>
        </p:txBody>
      </p:sp>
    </p:spTree>
    <p:extLst>
      <p:ext uri="{BB962C8B-B14F-4D97-AF65-F5344CB8AC3E}">
        <p14:creationId xmlns:p14="http://schemas.microsoft.com/office/powerpoint/2010/main" val="2257205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3" Type="http://schemas.openxmlformats.org/officeDocument/2006/relationships/image" Target="../media/image12.png"/><Relationship Id="rId7" Type="http://schemas.openxmlformats.org/officeDocument/2006/relationships/image" Target="../media/image16.jpg"/><Relationship Id="rId12"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pg"/><Relationship Id="rId11" Type="http://schemas.openxmlformats.org/officeDocument/2006/relationships/image" Target="../media/image20.jpg"/><Relationship Id="rId5" Type="http://schemas.openxmlformats.org/officeDocument/2006/relationships/image" Target="../media/image14.jpg"/><Relationship Id="rId15" Type="http://schemas.openxmlformats.org/officeDocument/2006/relationships/image" Target="../media/image23.jpg"/><Relationship Id="rId10" Type="http://schemas.openxmlformats.org/officeDocument/2006/relationships/image" Target="../media/image19.jpg"/><Relationship Id="rId4" Type="http://schemas.openxmlformats.org/officeDocument/2006/relationships/image" Target="../media/image13.png"/><Relationship Id="rId9" Type="http://schemas.openxmlformats.org/officeDocument/2006/relationships/image" Target="../media/image18.jpg"/><Relationship Id="rId14" Type="http://schemas.openxmlformats.org/officeDocument/2006/relationships/hyperlink" Target="https://www.youtube.com/watch?v=p7Gtzd6GIJE"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21.jpg"/><Relationship Id="rId3" Type="http://schemas.openxmlformats.org/officeDocument/2006/relationships/image" Target="../media/image23.jpg"/><Relationship Id="rId7" Type="http://schemas.openxmlformats.org/officeDocument/2006/relationships/image" Target="../media/image15.jpg"/><Relationship Id="rId12"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jpg"/><Relationship Id="rId11" Type="http://schemas.openxmlformats.org/officeDocument/2006/relationships/image" Target="../media/image19.jpg"/><Relationship Id="rId5" Type="http://schemas.openxmlformats.org/officeDocument/2006/relationships/image" Target="../media/image13.png"/><Relationship Id="rId10" Type="http://schemas.openxmlformats.org/officeDocument/2006/relationships/image" Target="../media/image18.jp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3" Type="http://schemas.openxmlformats.org/officeDocument/2006/relationships/image" Target="../media/image12.png"/><Relationship Id="rId7" Type="http://schemas.openxmlformats.org/officeDocument/2006/relationships/image" Target="../media/image16.jpg"/><Relationship Id="rId12"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jpg"/><Relationship Id="rId11" Type="http://schemas.openxmlformats.org/officeDocument/2006/relationships/image" Target="../media/image20.jpg"/><Relationship Id="rId5" Type="http://schemas.openxmlformats.org/officeDocument/2006/relationships/image" Target="../media/image14.jpg"/><Relationship Id="rId10" Type="http://schemas.openxmlformats.org/officeDocument/2006/relationships/image" Target="../media/image19.jpg"/><Relationship Id="rId4" Type="http://schemas.openxmlformats.org/officeDocument/2006/relationships/image" Target="../media/image13.png"/><Relationship Id="rId9" Type="http://schemas.openxmlformats.org/officeDocument/2006/relationships/image" Target="../media/image18.jpg"/><Relationship Id="rId14" Type="http://schemas.openxmlformats.org/officeDocument/2006/relationships/image" Target="../media/image23.jp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3" Type="http://schemas.openxmlformats.org/officeDocument/2006/relationships/image" Target="../media/image12.png"/><Relationship Id="rId7" Type="http://schemas.openxmlformats.org/officeDocument/2006/relationships/image" Target="../media/image16.jpg"/><Relationship Id="rId12"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jpg"/><Relationship Id="rId11" Type="http://schemas.openxmlformats.org/officeDocument/2006/relationships/image" Target="../media/image20.jpg"/><Relationship Id="rId5" Type="http://schemas.openxmlformats.org/officeDocument/2006/relationships/image" Target="../media/image14.jpg"/><Relationship Id="rId15" Type="http://schemas.openxmlformats.org/officeDocument/2006/relationships/image" Target="../media/image23.jpg"/><Relationship Id="rId10" Type="http://schemas.openxmlformats.org/officeDocument/2006/relationships/image" Target="../media/image19.jpg"/><Relationship Id="rId4" Type="http://schemas.openxmlformats.org/officeDocument/2006/relationships/image" Target="../media/image13.png"/><Relationship Id="rId9" Type="http://schemas.openxmlformats.org/officeDocument/2006/relationships/image" Target="../media/image18.jpg"/><Relationship Id="rId14" Type="http://schemas.openxmlformats.org/officeDocument/2006/relationships/hyperlink" Target="https://www.youtube.com/watch?v=Y4lCX_wUij8"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3" Type="http://schemas.openxmlformats.org/officeDocument/2006/relationships/image" Target="../media/image12.png"/><Relationship Id="rId7" Type="http://schemas.openxmlformats.org/officeDocument/2006/relationships/image" Target="../media/image16.jpg"/><Relationship Id="rId12"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jpg"/><Relationship Id="rId11" Type="http://schemas.openxmlformats.org/officeDocument/2006/relationships/image" Target="../media/image20.jpg"/><Relationship Id="rId5" Type="http://schemas.openxmlformats.org/officeDocument/2006/relationships/image" Target="../media/image14.jpg"/><Relationship Id="rId15" Type="http://schemas.openxmlformats.org/officeDocument/2006/relationships/image" Target="../media/image23.jpg"/><Relationship Id="rId10" Type="http://schemas.openxmlformats.org/officeDocument/2006/relationships/image" Target="../media/image19.jpg"/><Relationship Id="rId4" Type="http://schemas.openxmlformats.org/officeDocument/2006/relationships/image" Target="../media/image13.png"/><Relationship Id="rId9" Type="http://schemas.openxmlformats.org/officeDocument/2006/relationships/image" Target="../media/image18.jpg"/><Relationship Id="rId14" Type="http://schemas.openxmlformats.org/officeDocument/2006/relationships/hyperlink" Target="https://www.youtube.com/watch?v=9L5i8Lm-GPU"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3" Type="http://schemas.openxmlformats.org/officeDocument/2006/relationships/image" Target="../media/image12.png"/><Relationship Id="rId7" Type="http://schemas.openxmlformats.org/officeDocument/2006/relationships/image" Target="../media/image16.jpg"/><Relationship Id="rId12"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jpg"/><Relationship Id="rId11" Type="http://schemas.openxmlformats.org/officeDocument/2006/relationships/image" Target="../media/image20.jpg"/><Relationship Id="rId5" Type="http://schemas.openxmlformats.org/officeDocument/2006/relationships/image" Target="../media/image14.jpg"/><Relationship Id="rId10" Type="http://schemas.openxmlformats.org/officeDocument/2006/relationships/image" Target="../media/image19.jpg"/><Relationship Id="rId4" Type="http://schemas.openxmlformats.org/officeDocument/2006/relationships/image" Target="../media/image13.png"/><Relationship Id="rId9" Type="http://schemas.openxmlformats.org/officeDocument/2006/relationships/image" Target="../media/image18.jpg"/><Relationship Id="rId14" Type="http://schemas.openxmlformats.org/officeDocument/2006/relationships/image" Target="../media/image23.jp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3" Type="http://schemas.openxmlformats.org/officeDocument/2006/relationships/image" Target="../media/image12.png"/><Relationship Id="rId7" Type="http://schemas.openxmlformats.org/officeDocument/2006/relationships/image" Target="../media/image16.jpg"/><Relationship Id="rId12"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jpg"/><Relationship Id="rId11" Type="http://schemas.openxmlformats.org/officeDocument/2006/relationships/image" Target="../media/image20.jpg"/><Relationship Id="rId5" Type="http://schemas.openxmlformats.org/officeDocument/2006/relationships/image" Target="../media/image14.jpg"/><Relationship Id="rId15" Type="http://schemas.openxmlformats.org/officeDocument/2006/relationships/image" Target="../media/image23.jpg"/><Relationship Id="rId10" Type="http://schemas.openxmlformats.org/officeDocument/2006/relationships/image" Target="../media/image19.jpg"/><Relationship Id="rId4" Type="http://schemas.openxmlformats.org/officeDocument/2006/relationships/image" Target="../media/image13.png"/><Relationship Id="rId9" Type="http://schemas.openxmlformats.org/officeDocument/2006/relationships/image" Target="../media/image18.jpg"/><Relationship Id="rId14" Type="http://schemas.openxmlformats.org/officeDocument/2006/relationships/hyperlink" Target="https://www.youtube.com/watch?v=tFKKNy_Dvmw"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3" Type="http://schemas.openxmlformats.org/officeDocument/2006/relationships/image" Target="../media/image12.png"/><Relationship Id="rId7" Type="http://schemas.openxmlformats.org/officeDocument/2006/relationships/image" Target="../media/image16.jpg"/><Relationship Id="rId12"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jpg"/><Relationship Id="rId11" Type="http://schemas.openxmlformats.org/officeDocument/2006/relationships/image" Target="../media/image20.jpg"/><Relationship Id="rId5" Type="http://schemas.openxmlformats.org/officeDocument/2006/relationships/image" Target="../media/image14.jpg"/><Relationship Id="rId10" Type="http://schemas.openxmlformats.org/officeDocument/2006/relationships/image" Target="../media/image19.jpg"/><Relationship Id="rId4" Type="http://schemas.openxmlformats.org/officeDocument/2006/relationships/image" Target="../media/image13.png"/><Relationship Id="rId9" Type="http://schemas.openxmlformats.org/officeDocument/2006/relationships/image" Target="../media/image18.jpg"/><Relationship Id="rId14" Type="http://schemas.openxmlformats.org/officeDocument/2006/relationships/image" Target="../media/image23.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3" Type="http://schemas.openxmlformats.org/officeDocument/2006/relationships/image" Target="../media/image12.png"/><Relationship Id="rId7" Type="http://schemas.openxmlformats.org/officeDocument/2006/relationships/image" Target="../media/image16.jpg"/><Relationship Id="rId12"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jpg"/><Relationship Id="rId11" Type="http://schemas.openxmlformats.org/officeDocument/2006/relationships/image" Target="../media/image20.jpg"/><Relationship Id="rId5" Type="http://schemas.openxmlformats.org/officeDocument/2006/relationships/image" Target="../media/image14.jpg"/><Relationship Id="rId10" Type="http://schemas.openxmlformats.org/officeDocument/2006/relationships/image" Target="../media/image19.jpg"/><Relationship Id="rId4" Type="http://schemas.openxmlformats.org/officeDocument/2006/relationships/image" Target="../media/image13.png"/><Relationship Id="rId9" Type="http://schemas.openxmlformats.org/officeDocument/2006/relationships/image" Target="../media/image18.jpg"/><Relationship Id="rId14" Type="http://schemas.openxmlformats.org/officeDocument/2006/relationships/image" Target="../media/image23.jpg"/></Relationships>
</file>

<file path=ppt/slides/_rels/slide19.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21.jpg"/><Relationship Id="rId3" Type="http://schemas.openxmlformats.org/officeDocument/2006/relationships/image" Target="../media/image23.jpg"/><Relationship Id="rId7" Type="http://schemas.openxmlformats.org/officeDocument/2006/relationships/image" Target="../media/image15.jpg"/><Relationship Id="rId12"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jpg"/><Relationship Id="rId11" Type="http://schemas.openxmlformats.org/officeDocument/2006/relationships/image" Target="../media/image19.jpg"/><Relationship Id="rId5" Type="http://schemas.openxmlformats.org/officeDocument/2006/relationships/image" Target="../media/image13.png"/><Relationship Id="rId15" Type="http://schemas.openxmlformats.org/officeDocument/2006/relationships/hyperlink" Target="https://www.ynet.co.il/articles/0,7340,L-5517194,00.html" TargetMode="External"/><Relationship Id="rId10" Type="http://schemas.openxmlformats.org/officeDocument/2006/relationships/image" Target="../media/image18.jp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3" Type="http://schemas.openxmlformats.org/officeDocument/2006/relationships/image" Target="../media/image12.png"/><Relationship Id="rId7" Type="http://schemas.openxmlformats.org/officeDocument/2006/relationships/image" Target="../media/image16.jpg"/><Relationship Id="rId12"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jpg"/><Relationship Id="rId11" Type="http://schemas.openxmlformats.org/officeDocument/2006/relationships/image" Target="../media/image20.jpg"/><Relationship Id="rId5" Type="http://schemas.openxmlformats.org/officeDocument/2006/relationships/image" Target="../media/image14.jpg"/><Relationship Id="rId15" Type="http://schemas.openxmlformats.org/officeDocument/2006/relationships/image" Target="../media/image23.jpg"/><Relationship Id="rId10" Type="http://schemas.openxmlformats.org/officeDocument/2006/relationships/image" Target="../media/image19.jpg"/><Relationship Id="rId4" Type="http://schemas.openxmlformats.org/officeDocument/2006/relationships/image" Target="../media/image13.png"/><Relationship Id="rId9" Type="http://schemas.openxmlformats.org/officeDocument/2006/relationships/image" Target="../media/image18.jpg"/><Relationship Id="rId14" Type="http://schemas.openxmlformats.org/officeDocument/2006/relationships/hyperlink" Target="https://www.globes.co.il/news/article.aspx?did=1001267672&amp;jwsource=cl"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3" Type="http://schemas.openxmlformats.org/officeDocument/2006/relationships/image" Target="../media/image12.png"/><Relationship Id="rId7" Type="http://schemas.openxmlformats.org/officeDocument/2006/relationships/image" Target="../media/image16.jpg"/><Relationship Id="rId12"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5.jpg"/><Relationship Id="rId11" Type="http://schemas.openxmlformats.org/officeDocument/2006/relationships/image" Target="../media/image20.jpg"/><Relationship Id="rId5" Type="http://schemas.openxmlformats.org/officeDocument/2006/relationships/image" Target="../media/image14.jpg"/><Relationship Id="rId10" Type="http://schemas.openxmlformats.org/officeDocument/2006/relationships/image" Target="../media/image19.jpg"/><Relationship Id="rId4" Type="http://schemas.openxmlformats.org/officeDocument/2006/relationships/image" Target="../media/image13.png"/><Relationship Id="rId9" Type="http://schemas.openxmlformats.org/officeDocument/2006/relationships/image" Target="../media/image18.jpg"/><Relationship Id="rId1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ideo" Target="https://www.youtube.com/embed/h0jFCiLdGPQ?feature=oembed" TargetMode="Externa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hyperlink" Target="https://lobby99.org.i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28.jpg"/></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gZUYfBQYFCQ"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hyperlink" Target="https://www.youtube.com/watch?v=6b0gb8N_Muw" TargetMode="External"/><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hyperlink" Target="https://www.kolzchut.org.il/he/&#1493;&#1506;&#1491;_&#1492;&#1489;&#1497;&#1514;"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3" Type="http://schemas.openxmlformats.org/officeDocument/2006/relationships/image" Target="../media/image12.png"/><Relationship Id="rId7" Type="http://schemas.openxmlformats.org/officeDocument/2006/relationships/image" Target="../media/image16.jpg"/><Relationship Id="rId12"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g"/><Relationship Id="rId11" Type="http://schemas.openxmlformats.org/officeDocument/2006/relationships/image" Target="../media/image20.jpg"/><Relationship Id="rId5" Type="http://schemas.openxmlformats.org/officeDocument/2006/relationships/image" Target="../media/image14.jpg"/><Relationship Id="rId10" Type="http://schemas.openxmlformats.org/officeDocument/2006/relationships/image" Target="../media/image19.jpg"/><Relationship Id="rId4" Type="http://schemas.openxmlformats.org/officeDocument/2006/relationships/image" Target="../media/image13.png"/><Relationship Id="rId9" Type="http://schemas.openxmlformats.org/officeDocument/2006/relationships/image" Target="../media/image18.jpg"/><Relationship Id="rId1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כותרת 22">
            <a:extLst>
              <a:ext uri="{FF2B5EF4-FFF2-40B4-BE49-F238E27FC236}">
                <a16:creationId xmlns:a16="http://schemas.microsoft.com/office/drawing/2014/main" id="{3DF0AF88-9212-4701-8C06-1EF488299F57}"/>
              </a:ext>
              <a:ext uri="{C183D7F6-B498-43B3-948B-1728B52AA6E4}">
                <adec:decorative xmlns:adec="http://schemas.microsoft.com/office/drawing/2017/decorative" val="0"/>
              </a:ext>
            </a:extLst>
          </p:cNvPr>
          <p:cNvSpPr>
            <a:spLocks noGrp="1"/>
          </p:cNvSpPr>
          <p:nvPr>
            <p:ph type="ctrTitle"/>
          </p:nvPr>
        </p:nvSpPr>
        <p:spPr/>
        <p:txBody>
          <a:bodyPr/>
          <a:lstStyle/>
          <a:p>
            <a:r>
              <a:rPr lang="he-IL" dirty="0">
                <a:cs typeface="+mn-cs"/>
              </a:rPr>
              <a:t>משפיעות! </a:t>
            </a:r>
            <a:br>
              <a:rPr lang="en-US" dirty="0">
                <a:cs typeface="+mn-cs"/>
              </a:rPr>
            </a:br>
            <a:r>
              <a:rPr lang="he-IL" sz="2400" dirty="0">
                <a:cs typeface="+mn-cs"/>
              </a:rPr>
              <a:t>תכנית מפגשים בנושא ההשתתפות האזרחית החדשה של צעירים בישראל </a:t>
            </a:r>
            <a:endParaRPr lang="he-IL" dirty="0">
              <a:cs typeface="+mn-cs"/>
            </a:endParaRPr>
          </a:p>
        </p:txBody>
      </p:sp>
      <p:sp>
        <p:nvSpPr>
          <p:cNvPr id="24" name="כותרת משנה 23">
            <a:extLst>
              <a:ext uri="{FF2B5EF4-FFF2-40B4-BE49-F238E27FC236}">
                <a16:creationId xmlns:a16="http://schemas.microsoft.com/office/drawing/2014/main" id="{D129489B-3798-4C1C-808B-E1E920233036}"/>
              </a:ext>
              <a:ext uri="{C183D7F6-B498-43B3-948B-1728B52AA6E4}">
                <adec:decorative xmlns:adec="http://schemas.microsoft.com/office/drawing/2017/decorative" val="0"/>
              </a:ext>
            </a:extLst>
          </p:cNvPr>
          <p:cNvSpPr>
            <a:spLocks noGrp="1"/>
          </p:cNvSpPr>
          <p:nvPr>
            <p:ph type="subTitle" idx="1"/>
          </p:nvPr>
        </p:nvSpPr>
        <p:spPr/>
        <p:txBody>
          <a:bodyPr/>
          <a:lstStyle/>
          <a:p>
            <a:r>
              <a:rPr lang="he-IL" dirty="0">
                <a:cs typeface="+mn-cs"/>
              </a:rPr>
              <a:t>מפגש 5 - השתתפות פוליטית</a:t>
            </a:r>
          </a:p>
        </p:txBody>
      </p:sp>
      <p:sp>
        <p:nvSpPr>
          <p:cNvPr id="39" name="מציין מיקום של מספר שקופית 5">
            <a:extLst>
              <a:ext uri="{FF2B5EF4-FFF2-40B4-BE49-F238E27FC236}">
                <a16:creationId xmlns:a16="http://schemas.microsoft.com/office/drawing/2014/main" id="{B6833FDB-3B48-45DE-8D06-6E44D36BC26C}"/>
              </a:ext>
              <a:ext uri="{C183D7F6-B498-43B3-948B-1728B52AA6E4}">
                <adec:decorative xmlns:adec="http://schemas.microsoft.com/office/drawing/2017/decorative" val="1"/>
              </a:ext>
            </a:extLst>
          </p:cNvPr>
          <p:cNvSpPr>
            <a:spLocks noGrp="1"/>
          </p:cNvSpPr>
          <p:nvPr>
            <p:ph type="sldNum" sz="quarter" idx="12"/>
          </p:nvPr>
        </p:nvSpPr>
        <p:spPr/>
        <p:txBody>
          <a:bodyPr/>
          <a:lstStyle/>
          <a:p>
            <a:fld id="{188F3B84-7028-440F-A07C-2B8D68467AD8}" type="slidenum">
              <a:rPr lang="he-IL" smtClean="0"/>
              <a:pPr/>
              <a:t>1</a:t>
            </a:fld>
            <a:endParaRPr lang="he-IL"/>
          </a:p>
        </p:txBody>
      </p:sp>
      <p:cxnSp>
        <p:nvCxnSpPr>
          <p:cNvPr id="31" name="מחבר ישר 30">
            <a:extLst>
              <a:ext uri="{FF2B5EF4-FFF2-40B4-BE49-F238E27FC236}">
                <a16:creationId xmlns:a16="http://schemas.microsoft.com/office/drawing/2014/main" id="{9C5C6A24-A57E-4340-93EE-35D6817A478A}"/>
              </a:ext>
              <a:ext uri="{C183D7F6-B498-43B3-948B-1728B52AA6E4}">
                <adec:decorative xmlns:adec="http://schemas.microsoft.com/office/drawing/2017/decorative" val="1"/>
              </a:ext>
            </a:extLst>
          </p:cNvPr>
          <p:cNvCxnSpPr>
            <a:cxnSpLocks/>
          </p:cNvCxnSpPr>
          <p:nvPr/>
        </p:nvCxnSpPr>
        <p:spPr>
          <a:xfrm>
            <a:off x="0" y="5902108"/>
            <a:ext cx="12192000" cy="0"/>
          </a:xfrm>
          <a:prstGeom prst="line">
            <a:avLst/>
          </a:prstGeom>
          <a:ln w="53975" cmpd="thinThick">
            <a:solidFill>
              <a:srgbClr val="00B7C4"/>
            </a:solidFill>
          </a:ln>
        </p:spPr>
        <p:style>
          <a:lnRef idx="1">
            <a:schemeClr val="accent1"/>
          </a:lnRef>
          <a:fillRef idx="0">
            <a:schemeClr val="accent1"/>
          </a:fillRef>
          <a:effectRef idx="0">
            <a:schemeClr val="accent1"/>
          </a:effectRef>
          <a:fontRef idx="minor">
            <a:schemeClr val="tx1"/>
          </a:fontRef>
        </p:style>
      </p:cxnSp>
      <p:pic>
        <p:nvPicPr>
          <p:cNvPr id="32" name="תמונה 31" descr="לוגו צעירות בראש">
            <a:extLst>
              <a:ext uri="{FF2B5EF4-FFF2-40B4-BE49-F238E27FC236}">
                <a16:creationId xmlns:a16="http://schemas.microsoft.com/office/drawing/2014/main" id="{A077EE62-B7AB-4AE6-8BAD-7754ECEB2882}"/>
              </a:ext>
              <a:ext uri="{C183D7F6-B498-43B3-948B-1728B52AA6E4}">
                <adec:decorative xmlns:adec="http://schemas.microsoft.com/office/drawing/2017/decorative" val="0"/>
              </a:ext>
            </a:extLst>
          </p:cNvPr>
          <p:cNvPicPr>
            <a:picLocks noChangeAspect="1"/>
          </p:cNvPicPr>
          <p:nvPr/>
        </p:nvPicPr>
        <p:blipFill rotWithShape="1">
          <a:blip r:embed="rId2">
            <a:clrChange>
              <a:clrFrom>
                <a:srgbClr val="FFFFFF"/>
              </a:clrFrom>
              <a:clrTo>
                <a:srgbClr val="FFFFFF">
                  <a:alpha val="0"/>
                </a:srgbClr>
              </a:clrTo>
            </a:clrChange>
          </a:blip>
          <a:srcRect l="81622" r="2337" b="12868"/>
          <a:stretch/>
        </p:blipFill>
        <p:spPr>
          <a:xfrm>
            <a:off x="10809757" y="6061793"/>
            <a:ext cx="1299116" cy="794374"/>
          </a:xfrm>
          <a:prstGeom prst="rect">
            <a:avLst/>
          </a:prstGeom>
        </p:spPr>
      </p:pic>
      <p:pic>
        <p:nvPicPr>
          <p:cNvPr id="33" name="תמונה 32" descr="לוגו קרנות הביטוח הלאומי">
            <a:extLst>
              <a:ext uri="{FF2B5EF4-FFF2-40B4-BE49-F238E27FC236}">
                <a16:creationId xmlns:a16="http://schemas.microsoft.com/office/drawing/2014/main" id="{F1CF8480-49D1-4661-8B8C-9A0270C3FCB6}"/>
              </a:ext>
              <a:ext uri="{C183D7F6-B498-43B3-948B-1728B52AA6E4}">
                <adec:decorative xmlns:adec="http://schemas.microsoft.com/office/drawing/2017/decorative" val="0"/>
              </a:ext>
            </a:extLst>
          </p:cNvPr>
          <p:cNvPicPr>
            <a:picLocks noChangeAspect="1"/>
          </p:cNvPicPr>
          <p:nvPr/>
        </p:nvPicPr>
        <p:blipFill rotWithShape="1">
          <a:blip r:embed="rId2"/>
          <a:srcRect l="70688" r="19500" b="15634"/>
          <a:stretch/>
        </p:blipFill>
        <p:spPr>
          <a:xfrm>
            <a:off x="8464933" y="6017558"/>
            <a:ext cx="850537" cy="823217"/>
          </a:xfrm>
          <a:prstGeom prst="rect">
            <a:avLst/>
          </a:prstGeom>
        </p:spPr>
      </p:pic>
      <p:pic>
        <p:nvPicPr>
          <p:cNvPr id="34" name="תמונה 33" descr="לוגו הרשת להתנדבות ישראלית">
            <a:extLst>
              <a:ext uri="{FF2B5EF4-FFF2-40B4-BE49-F238E27FC236}">
                <a16:creationId xmlns:a16="http://schemas.microsoft.com/office/drawing/2014/main" id="{C43C8780-8845-40B1-993F-493491686424}"/>
              </a:ext>
              <a:ext uri="{C183D7F6-B498-43B3-948B-1728B52AA6E4}">
                <adec:decorative xmlns:adec="http://schemas.microsoft.com/office/drawing/2017/decorative" val="0"/>
              </a:ext>
            </a:extLst>
          </p:cNvPr>
          <p:cNvPicPr>
            <a:picLocks noChangeAspect="1"/>
          </p:cNvPicPr>
          <p:nvPr/>
        </p:nvPicPr>
        <p:blipFill rotWithShape="1">
          <a:blip r:embed="rId2"/>
          <a:srcRect l="52915" t="23468" r="29797" b="17591"/>
          <a:stretch/>
        </p:blipFill>
        <p:spPr>
          <a:xfrm>
            <a:off x="5261919" y="6043551"/>
            <a:ext cx="1708728" cy="655782"/>
          </a:xfrm>
          <a:prstGeom prst="rect">
            <a:avLst/>
          </a:prstGeom>
        </p:spPr>
      </p:pic>
      <p:pic>
        <p:nvPicPr>
          <p:cNvPr id="35" name="תמונה 34" descr="לוגו המועצה הלאומית להתנדבות בישראל">
            <a:extLst>
              <a:ext uri="{FF2B5EF4-FFF2-40B4-BE49-F238E27FC236}">
                <a16:creationId xmlns:a16="http://schemas.microsoft.com/office/drawing/2014/main" id="{A14B729D-708B-479B-A137-106B555DC447}"/>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l="28821" t="13309" r="27530" b="35717"/>
          <a:stretch/>
        </p:blipFill>
        <p:spPr>
          <a:xfrm>
            <a:off x="3187964" y="6061793"/>
            <a:ext cx="579669" cy="622846"/>
          </a:xfrm>
          <a:prstGeom prst="rect">
            <a:avLst/>
          </a:prstGeom>
        </p:spPr>
      </p:pic>
      <p:pic>
        <p:nvPicPr>
          <p:cNvPr id="36" name="תמונה 35" descr="לוגו קרן גנדיר">
            <a:extLst>
              <a:ext uri="{FF2B5EF4-FFF2-40B4-BE49-F238E27FC236}">
                <a16:creationId xmlns:a16="http://schemas.microsoft.com/office/drawing/2014/main" id="{2E804E0F-F11A-4CB2-A381-EDDE645226FB}"/>
              </a:ext>
              <a:ext uri="{C183D7F6-B498-43B3-948B-1728B52AA6E4}">
                <adec:decorative xmlns:adec="http://schemas.microsoft.com/office/drawing/2017/decorative" val="0"/>
              </a:ext>
            </a:extLst>
          </p:cNvPr>
          <p:cNvPicPr>
            <a:picLocks noChangeAspect="1"/>
          </p:cNvPicPr>
          <p:nvPr/>
        </p:nvPicPr>
        <p:blipFill rotWithShape="1">
          <a:blip r:embed="rId2"/>
          <a:srcRect l="4077" t="6009" r="83203" b="15207"/>
          <a:stretch/>
        </p:blipFill>
        <p:spPr>
          <a:xfrm>
            <a:off x="413250" y="5947652"/>
            <a:ext cx="1257301" cy="876568"/>
          </a:xfrm>
          <a:prstGeom prst="rect">
            <a:avLst/>
          </a:prstGeom>
        </p:spPr>
      </p:pic>
    </p:spTree>
    <p:extLst>
      <p:ext uri="{BB962C8B-B14F-4D97-AF65-F5344CB8AC3E}">
        <p14:creationId xmlns:p14="http://schemas.microsoft.com/office/powerpoint/2010/main" val="44546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תמונה 15">
            <a:extLst>
              <a:ext uri="{FF2B5EF4-FFF2-40B4-BE49-F238E27FC236}">
                <a16:creationId xmlns:a16="http://schemas.microsoft.com/office/drawing/2014/main" id="{BAE9A5C4-CA3A-4175-9792-82A06F33D81A}"/>
              </a:ext>
              <a:ext uri="{C183D7F6-B498-43B3-948B-1728B52AA6E4}">
                <adec:decorative xmlns:adec="http://schemas.microsoft.com/office/drawing/2017/decorative" val="1"/>
              </a:ext>
            </a:extLst>
          </p:cNvPr>
          <p:cNvPicPr>
            <a:picLocks noChangeAspect="1"/>
          </p:cNvPicPr>
          <p:nvPr/>
        </p:nvPicPr>
        <p:blipFill rotWithShape="1">
          <a:blip r:embed="rId3">
            <a:duotone>
              <a:schemeClr val="bg2">
                <a:shade val="45000"/>
                <a:satMod val="135000"/>
              </a:schemeClr>
              <a:prstClr val="white"/>
            </a:duotone>
          </a:blip>
          <a:srcRect l="8095" t="-1" r="7931" b="-850"/>
          <a:stretch/>
        </p:blipFill>
        <p:spPr>
          <a:xfrm>
            <a:off x="10342405" y="1418035"/>
            <a:ext cx="1502420" cy="1800000"/>
          </a:xfrm>
          <a:prstGeom prst="rect">
            <a:avLst/>
          </a:prstGeom>
        </p:spPr>
      </p:pic>
      <p:pic>
        <p:nvPicPr>
          <p:cNvPr id="20" name="תמונה 19">
            <a:extLst>
              <a:ext uri="{FF2B5EF4-FFF2-40B4-BE49-F238E27FC236}">
                <a16:creationId xmlns:a16="http://schemas.microsoft.com/office/drawing/2014/main" id="{ED0E3E6F-6BC9-4506-9D93-92982514D5CF}"/>
              </a:ext>
              <a:ext uri="{C183D7F6-B498-43B3-948B-1728B52AA6E4}">
                <adec:decorative xmlns:adec="http://schemas.microsoft.com/office/drawing/2017/decorative" val="1"/>
              </a:ext>
            </a:extLst>
          </p:cNvPr>
          <p:cNvPicPr>
            <a:picLocks noChangeAspect="1"/>
          </p:cNvPicPr>
          <p:nvPr/>
        </p:nvPicPr>
        <p:blipFill rotWithShape="1">
          <a:blip r:embed="rId4">
            <a:duotone>
              <a:schemeClr val="bg2">
                <a:shade val="45000"/>
                <a:satMod val="135000"/>
              </a:schemeClr>
              <a:prstClr val="white"/>
            </a:duotone>
          </a:blip>
          <a:srcRect b="12766"/>
          <a:stretch/>
        </p:blipFill>
        <p:spPr>
          <a:xfrm>
            <a:off x="6338599" y="3639964"/>
            <a:ext cx="1502420" cy="1800000"/>
          </a:xfrm>
          <a:prstGeom prst="rect">
            <a:avLst/>
          </a:prstGeom>
        </p:spPr>
      </p:pic>
      <p:pic>
        <p:nvPicPr>
          <p:cNvPr id="24" name="תמונה 23">
            <a:extLst>
              <a:ext uri="{FF2B5EF4-FFF2-40B4-BE49-F238E27FC236}">
                <a16:creationId xmlns:a16="http://schemas.microsoft.com/office/drawing/2014/main" id="{0C8EBFE8-2DEE-4D2B-85A4-4435482ED8D8}"/>
              </a:ext>
              <a:ext uri="{C183D7F6-B498-43B3-948B-1728B52AA6E4}">
                <adec:decorative xmlns:adec="http://schemas.microsoft.com/office/drawing/2017/decorative" val="1"/>
              </a:ext>
            </a:extLst>
          </p:cNvPr>
          <p:cNvPicPr>
            <a:picLocks noChangeAspect="1"/>
          </p:cNvPicPr>
          <p:nvPr/>
        </p:nvPicPr>
        <p:blipFill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l="11065" r="25500"/>
          <a:stretch/>
        </p:blipFill>
        <p:spPr>
          <a:xfrm>
            <a:off x="4336695" y="3639966"/>
            <a:ext cx="1502420" cy="1800000"/>
          </a:xfrm>
          <a:prstGeom prst="rect">
            <a:avLst/>
          </a:prstGeom>
        </p:spPr>
      </p:pic>
      <p:pic>
        <p:nvPicPr>
          <p:cNvPr id="25" name="תמונה 24">
            <a:extLst>
              <a:ext uri="{FF2B5EF4-FFF2-40B4-BE49-F238E27FC236}">
                <a16:creationId xmlns:a16="http://schemas.microsoft.com/office/drawing/2014/main" id="{B462EEA7-2F19-4F57-B194-C721824A020E}"/>
              </a:ext>
              <a:ext uri="{C183D7F6-B498-43B3-948B-1728B52AA6E4}">
                <adec:decorative xmlns:adec="http://schemas.microsoft.com/office/drawing/2017/decorative" val="1"/>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22922" r="22867"/>
          <a:stretch/>
        </p:blipFill>
        <p:spPr>
          <a:xfrm>
            <a:off x="8335604" y="3639964"/>
            <a:ext cx="1502420" cy="1800000"/>
          </a:xfrm>
          <a:prstGeom prst="rect">
            <a:avLst/>
          </a:prstGeom>
        </p:spPr>
      </p:pic>
      <p:pic>
        <p:nvPicPr>
          <p:cNvPr id="26" name="תמונה 25">
            <a:extLst>
              <a:ext uri="{FF2B5EF4-FFF2-40B4-BE49-F238E27FC236}">
                <a16:creationId xmlns:a16="http://schemas.microsoft.com/office/drawing/2014/main" id="{9F1D313A-4E4F-4C80-B967-B99DBAD22A23}"/>
              </a:ext>
              <a:ext uri="{C183D7F6-B498-43B3-948B-1728B52AA6E4}">
                <adec:decorative xmlns:adec="http://schemas.microsoft.com/office/drawing/2017/decorative" val="1"/>
              </a:ext>
            </a:extLst>
          </p:cNvPr>
          <p:cNvPicPr>
            <a:picLocks noChangeAspect="1"/>
          </p:cNvPicPr>
          <p:nvPr/>
        </p:nvPicPr>
        <p:blipFill rotWithShape="1">
          <a:blip r:embed="rId7">
            <a:duotone>
              <a:schemeClr val="bg2">
                <a:shade val="45000"/>
                <a:satMod val="135000"/>
              </a:schemeClr>
              <a:prstClr val="white"/>
            </a:duotone>
            <a:extLst>
              <a:ext uri="{28A0092B-C50C-407E-A947-70E740481C1C}">
                <a14:useLocalDpi xmlns:a14="http://schemas.microsoft.com/office/drawing/2010/main" val="0"/>
              </a:ext>
            </a:extLst>
          </a:blip>
          <a:srcRect l="23258" r="26741"/>
          <a:stretch/>
        </p:blipFill>
        <p:spPr>
          <a:xfrm>
            <a:off x="2334791" y="3639964"/>
            <a:ext cx="1502420" cy="1800000"/>
          </a:xfrm>
          <a:prstGeom prst="rect">
            <a:avLst/>
          </a:prstGeom>
        </p:spPr>
      </p:pic>
      <p:pic>
        <p:nvPicPr>
          <p:cNvPr id="27" name="תמונה 26" descr="ג'סינדה ארדרן">
            <a:extLst>
              <a:ext uri="{FF2B5EF4-FFF2-40B4-BE49-F238E27FC236}">
                <a16:creationId xmlns:a16="http://schemas.microsoft.com/office/drawing/2014/main" id="{A01C4548-9F3D-4A66-8431-316C5B8624D2}"/>
              </a:ext>
              <a:ext uri="{C183D7F6-B498-43B3-948B-1728B52AA6E4}">
                <adec:decorative xmlns:adec="http://schemas.microsoft.com/office/drawing/2017/decorative" val="0"/>
              </a:ext>
            </a:extLst>
          </p:cNvPr>
          <p:cNvPicPr>
            <a:picLocks noChangeAspect="1"/>
          </p:cNvPicPr>
          <p:nvPr/>
        </p:nvPicPr>
        <p:blipFill rotWithShape="1">
          <a:blip r:embed="rId8"/>
          <a:srcRect l="1007" t="1959" r="2928" b="4603"/>
          <a:stretch/>
        </p:blipFill>
        <p:spPr>
          <a:xfrm>
            <a:off x="8335604" y="1418035"/>
            <a:ext cx="1502420" cy="1799998"/>
          </a:xfrm>
          <a:prstGeom prst="rect">
            <a:avLst/>
          </a:prstGeom>
          <a:ln>
            <a:solidFill>
              <a:srgbClr val="115563"/>
            </a:solidFill>
          </a:ln>
        </p:spPr>
      </p:pic>
      <p:pic>
        <p:nvPicPr>
          <p:cNvPr id="28" name="תמונה 27">
            <a:extLst>
              <a:ext uri="{FF2B5EF4-FFF2-40B4-BE49-F238E27FC236}">
                <a16:creationId xmlns:a16="http://schemas.microsoft.com/office/drawing/2014/main" id="{D93766ED-0F4D-418B-B7F2-91467AF623CA}"/>
              </a:ext>
              <a:ext uri="{C183D7F6-B498-43B3-948B-1728B52AA6E4}">
                <adec:decorative xmlns:adec="http://schemas.microsoft.com/office/drawing/2017/decorative" val="1"/>
              </a:ext>
            </a:extLst>
          </p:cNvPr>
          <p:cNvPicPr>
            <a:picLocks noChangeAspect="1"/>
          </p:cNvPicPr>
          <p:nvPr/>
        </p:nvPicPr>
        <p:blipFill rotWithShape="1">
          <a:blip r:embed="rId9">
            <a:duotone>
              <a:schemeClr val="bg2">
                <a:shade val="45000"/>
                <a:satMod val="135000"/>
              </a:schemeClr>
              <a:prstClr val="white"/>
            </a:duotone>
            <a:extLst>
              <a:ext uri="{28A0092B-C50C-407E-A947-70E740481C1C}">
                <a14:useLocalDpi xmlns:a14="http://schemas.microsoft.com/office/drawing/2010/main" val="0"/>
              </a:ext>
            </a:extLst>
          </a:blip>
          <a:srcRect b="18965"/>
          <a:stretch/>
        </p:blipFill>
        <p:spPr>
          <a:xfrm>
            <a:off x="4331797" y="1446294"/>
            <a:ext cx="1502421" cy="1771739"/>
          </a:xfrm>
          <a:prstGeom prst="rect">
            <a:avLst/>
          </a:prstGeom>
        </p:spPr>
      </p:pic>
      <p:pic>
        <p:nvPicPr>
          <p:cNvPr id="29" name="תמונה 28">
            <a:extLst>
              <a:ext uri="{FF2B5EF4-FFF2-40B4-BE49-F238E27FC236}">
                <a16:creationId xmlns:a16="http://schemas.microsoft.com/office/drawing/2014/main" id="{19AFB79A-F4D9-4732-AA6E-711A1D4BBFFF}"/>
              </a:ext>
              <a:ext uri="{C183D7F6-B498-43B3-948B-1728B52AA6E4}">
                <adec:decorative xmlns:adec="http://schemas.microsoft.com/office/drawing/2017/decorative" val="1"/>
              </a:ext>
            </a:extLst>
          </p:cNvPr>
          <p:cNvPicPr>
            <a:picLocks noChangeAspect="1"/>
          </p:cNvPicPr>
          <p:nvPr/>
        </p:nvPicPr>
        <p:blipFill rotWithShape="1">
          <a:blip r:embed="rId10">
            <a:duotone>
              <a:schemeClr val="bg2">
                <a:shade val="45000"/>
                <a:satMod val="135000"/>
              </a:schemeClr>
              <a:prstClr val="white"/>
            </a:duotone>
            <a:extLst>
              <a:ext uri="{28A0092B-C50C-407E-A947-70E740481C1C}">
                <a14:useLocalDpi xmlns:a14="http://schemas.microsoft.com/office/drawing/2010/main" val="0"/>
              </a:ext>
            </a:extLst>
          </a:blip>
          <a:srcRect l="26319" r="26706"/>
          <a:stretch/>
        </p:blipFill>
        <p:spPr>
          <a:xfrm>
            <a:off x="332886" y="1446294"/>
            <a:ext cx="1502421" cy="1800000"/>
          </a:xfrm>
          <a:prstGeom prst="rect">
            <a:avLst/>
          </a:prstGeom>
        </p:spPr>
      </p:pic>
      <p:pic>
        <p:nvPicPr>
          <p:cNvPr id="30" name="תמונה 29">
            <a:extLst>
              <a:ext uri="{FF2B5EF4-FFF2-40B4-BE49-F238E27FC236}">
                <a16:creationId xmlns:a16="http://schemas.microsoft.com/office/drawing/2014/main" id="{F1050F8D-C5BD-43DC-BAF0-61FE3859A921}"/>
              </a:ext>
              <a:ext uri="{C183D7F6-B498-43B3-948B-1728B52AA6E4}">
                <adec:decorative xmlns:adec="http://schemas.microsoft.com/office/drawing/2017/decorative" val="1"/>
              </a:ext>
            </a:extLst>
          </p:cNvPr>
          <p:cNvPicPr>
            <a:picLocks noChangeAspect="1"/>
          </p:cNvPicPr>
          <p:nvPr/>
        </p:nvPicPr>
        <p:blipFill rotWithShape="1">
          <a:blip r:embed="rId11">
            <a:duotone>
              <a:schemeClr val="bg2">
                <a:shade val="45000"/>
                <a:satMod val="135000"/>
              </a:schemeClr>
              <a:prstClr val="white"/>
            </a:duotone>
            <a:extLst>
              <a:ext uri="{28A0092B-C50C-407E-A947-70E740481C1C}">
                <a14:useLocalDpi xmlns:a14="http://schemas.microsoft.com/office/drawing/2010/main" val="0"/>
              </a:ext>
            </a:extLst>
          </a:blip>
          <a:srcRect l="24197" r="24572"/>
          <a:stretch/>
        </p:blipFill>
        <p:spPr>
          <a:xfrm>
            <a:off x="6338599" y="1446294"/>
            <a:ext cx="1502420" cy="1771739"/>
          </a:xfrm>
          <a:prstGeom prst="rect">
            <a:avLst/>
          </a:prstGeom>
        </p:spPr>
      </p:pic>
      <p:pic>
        <p:nvPicPr>
          <p:cNvPr id="31" name="תמונה 30">
            <a:extLst>
              <a:ext uri="{FF2B5EF4-FFF2-40B4-BE49-F238E27FC236}">
                <a16:creationId xmlns:a16="http://schemas.microsoft.com/office/drawing/2014/main" id="{84AEB19E-AED8-49F7-BA2B-34A9D1566F6F}"/>
              </a:ext>
              <a:ext uri="{C183D7F6-B498-43B3-948B-1728B52AA6E4}">
                <adec:decorative xmlns:adec="http://schemas.microsoft.com/office/drawing/2017/decorative" val="1"/>
              </a:ext>
            </a:extLst>
          </p:cNvPr>
          <p:cNvPicPr>
            <a:picLocks noChangeAspect="1"/>
          </p:cNvPicPr>
          <p:nvPr/>
        </p:nvPicPr>
        <p:blipFill rotWithShape="1">
          <a:blip r:embed="rId12">
            <a:duotone>
              <a:schemeClr val="bg2">
                <a:shade val="45000"/>
                <a:satMod val="135000"/>
              </a:schemeClr>
              <a:prstClr val="white"/>
            </a:duotone>
            <a:extLst>
              <a:ext uri="{28A0092B-C50C-407E-A947-70E740481C1C}">
                <a14:useLocalDpi xmlns:a14="http://schemas.microsoft.com/office/drawing/2010/main" val="0"/>
              </a:ext>
            </a:extLst>
          </a:blip>
          <a:srcRect l="26994" r="24597"/>
          <a:stretch/>
        </p:blipFill>
        <p:spPr>
          <a:xfrm>
            <a:off x="2329892" y="1446294"/>
            <a:ext cx="1549109" cy="1800000"/>
          </a:xfrm>
          <a:prstGeom prst="rect">
            <a:avLst/>
          </a:prstGeom>
        </p:spPr>
      </p:pic>
      <p:pic>
        <p:nvPicPr>
          <p:cNvPr id="32" name="תמונה 31">
            <a:extLst>
              <a:ext uri="{FF2B5EF4-FFF2-40B4-BE49-F238E27FC236}">
                <a16:creationId xmlns:a16="http://schemas.microsoft.com/office/drawing/2014/main" id="{9EBE107C-A288-4082-8820-C169C21DEEF9}"/>
              </a:ext>
              <a:ext uri="{C183D7F6-B498-43B3-948B-1728B52AA6E4}">
                <adec:decorative xmlns:adec="http://schemas.microsoft.com/office/drawing/2017/decorative" val="1"/>
              </a:ext>
            </a:extLst>
          </p:cNvPr>
          <p:cNvPicPr>
            <a:picLocks noChangeAspect="1"/>
          </p:cNvPicPr>
          <p:nvPr/>
        </p:nvPicPr>
        <p:blipFill rotWithShape="1">
          <a:blip r:embed="rId13">
            <a:duotone>
              <a:schemeClr val="bg2">
                <a:shade val="45000"/>
                <a:satMod val="135000"/>
              </a:schemeClr>
              <a:prstClr val="white"/>
            </a:duotone>
            <a:extLst>
              <a:ext uri="{28A0092B-C50C-407E-A947-70E740481C1C}">
                <a14:useLocalDpi xmlns:a14="http://schemas.microsoft.com/office/drawing/2010/main" val="0"/>
              </a:ext>
            </a:extLst>
          </a:blip>
          <a:srcRect t="7598" b="14264"/>
          <a:stretch/>
        </p:blipFill>
        <p:spPr>
          <a:xfrm>
            <a:off x="328850" y="3639964"/>
            <a:ext cx="1501560" cy="1800001"/>
          </a:xfrm>
          <a:prstGeom prst="rect">
            <a:avLst/>
          </a:prstGeom>
        </p:spPr>
      </p:pic>
      <p:sp>
        <p:nvSpPr>
          <p:cNvPr id="9" name="כותרת 20">
            <a:extLst>
              <a:ext uri="{FF2B5EF4-FFF2-40B4-BE49-F238E27FC236}">
                <a16:creationId xmlns:a16="http://schemas.microsoft.com/office/drawing/2014/main" id="{5F0967F5-3883-43AB-9652-8E3FC0E07978}"/>
              </a:ext>
              <a:ext uri="{C183D7F6-B498-43B3-948B-1728B52AA6E4}">
                <adec:decorative xmlns:adec="http://schemas.microsoft.com/office/drawing/2017/decorative" val="0"/>
              </a:ext>
            </a:extLst>
          </p:cNvPr>
          <p:cNvSpPr>
            <a:spLocks noGrp="1"/>
          </p:cNvSpPr>
          <p:nvPr>
            <p:ph type="title"/>
          </p:nvPr>
        </p:nvSpPr>
        <p:spPr/>
        <p:txBody>
          <a:bodyPr/>
          <a:lstStyle/>
          <a:p>
            <a:r>
              <a:rPr lang="he-IL" dirty="0">
                <a:cs typeface="+mn-cs"/>
              </a:rPr>
              <a:t>נשים בפוליטיקה. כמה דוגמאות</a:t>
            </a:r>
          </a:p>
        </p:txBody>
      </p:sp>
      <p:sp>
        <p:nvSpPr>
          <p:cNvPr id="2" name="מלבן 1">
            <a:extLst>
              <a:ext uri="{FF2B5EF4-FFF2-40B4-BE49-F238E27FC236}">
                <a16:creationId xmlns:a16="http://schemas.microsoft.com/office/drawing/2014/main" id="{ECC4D78E-5F56-4CBF-9371-84FE631F5250}"/>
              </a:ext>
              <a:ext uri="{C183D7F6-B498-43B3-948B-1728B52AA6E4}">
                <adec:decorative xmlns:adec="http://schemas.microsoft.com/office/drawing/2017/decorative" val="0"/>
              </a:ext>
            </a:extLst>
          </p:cNvPr>
          <p:cNvSpPr/>
          <p:nvPr/>
        </p:nvSpPr>
        <p:spPr>
          <a:xfrm>
            <a:off x="1279540" y="3218034"/>
            <a:ext cx="8549541" cy="2120040"/>
          </a:xfrm>
          <a:prstGeom prst="rect">
            <a:avLst/>
          </a:prstGeom>
          <a:solidFill>
            <a:srgbClr val="115563"/>
          </a:solidFill>
          <a:ln w="38100">
            <a:solidFill>
              <a:srgbClr val="115563"/>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r>
              <a:rPr lang="he-IL" sz="1600" b="1" dirty="0" err="1">
                <a:solidFill>
                  <a:schemeClr val="bg1"/>
                </a:solidFill>
                <a:latin typeface="Gisha" panose="020B0502040204020203" pitchFamily="34" charset="-79"/>
              </a:rPr>
              <a:t>ג'סינדה</a:t>
            </a:r>
            <a:r>
              <a:rPr lang="he-IL" sz="1600" b="1" dirty="0">
                <a:solidFill>
                  <a:schemeClr val="bg1"/>
                </a:solidFill>
                <a:latin typeface="Gisha" panose="020B0502040204020203" pitchFamily="34" charset="-79"/>
              </a:rPr>
              <a:t> </a:t>
            </a:r>
            <a:r>
              <a:rPr lang="he-IL" sz="1600" b="1" dirty="0" err="1">
                <a:solidFill>
                  <a:schemeClr val="bg1"/>
                </a:solidFill>
                <a:latin typeface="Gisha" panose="020B0502040204020203" pitchFamily="34" charset="-79"/>
              </a:rPr>
              <a:t>ארדרן</a:t>
            </a:r>
            <a:r>
              <a:rPr lang="he-IL" sz="1600" b="1" dirty="0">
                <a:solidFill>
                  <a:schemeClr val="bg1"/>
                </a:solidFill>
                <a:latin typeface="Gisha" panose="020B0502040204020203" pitchFamily="34" charset="-79"/>
              </a:rPr>
              <a:t>. ניו זילנד. ילידת 1980. </a:t>
            </a:r>
          </a:p>
          <a:p>
            <a:r>
              <a:rPr lang="he-IL" sz="1600" dirty="0">
                <a:solidFill>
                  <a:schemeClr val="bg1"/>
                </a:solidFill>
                <a:latin typeface="Gisha" panose="020B0502040204020203" pitchFamily="34" charset="-79"/>
              </a:rPr>
              <a:t>מדינאית ניו </a:t>
            </a:r>
            <a:r>
              <a:rPr lang="he-IL" sz="1600" dirty="0" err="1">
                <a:solidFill>
                  <a:schemeClr val="bg1"/>
                </a:solidFill>
                <a:latin typeface="Gisha" panose="020B0502040204020203" pitchFamily="34" charset="-79"/>
              </a:rPr>
              <a:t>זילנדית</a:t>
            </a:r>
            <a:r>
              <a:rPr lang="he-IL" sz="1600" dirty="0">
                <a:solidFill>
                  <a:schemeClr val="bg1"/>
                </a:solidFill>
                <a:latin typeface="Gisha" panose="020B0502040204020203" pitchFamily="34" charset="-79"/>
              </a:rPr>
              <a:t> המכהנת </a:t>
            </a:r>
            <a:r>
              <a:rPr lang="he-IL" sz="1600" dirty="0" err="1">
                <a:solidFill>
                  <a:schemeClr val="bg1"/>
                </a:solidFill>
                <a:latin typeface="Gisha" panose="020B0502040204020203" pitchFamily="34" charset="-79"/>
              </a:rPr>
              <a:t>כראשת</a:t>
            </a:r>
            <a:r>
              <a:rPr lang="he-IL" sz="1600" dirty="0">
                <a:solidFill>
                  <a:schemeClr val="bg1"/>
                </a:solidFill>
                <a:latin typeface="Gisha" panose="020B0502040204020203" pitchFamily="34" charset="-79"/>
              </a:rPr>
              <a:t> ממשלת ניו זילנד מטעם מפלגת הלייבור.</a:t>
            </a:r>
          </a:p>
          <a:p>
            <a:r>
              <a:rPr lang="he-IL" sz="1600" dirty="0">
                <a:solidFill>
                  <a:schemeClr val="bg1"/>
                </a:solidFill>
                <a:latin typeface="Gisha" panose="020B0502040204020203" pitchFamily="34" charset="-79"/>
              </a:rPr>
              <a:t>בשנת 2020 בלטה במחמאות שקיבלה מכלי תקשורת ברחבי העולם על ניהול מוצלח של ניו-זילנד בנושא </a:t>
            </a:r>
            <a:r>
              <a:rPr lang="he-IL" sz="1600" dirty="0" err="1">
                <a:solidFill>
                  <a:schemeClr val="bg1"/>
                </a:solidFill>
                <a:latin typeface="Gisha" panose="020B0502040204020203" pitchFamily="34" charset="-79"/>
              </a:rPr>
              <a:t>מגיפת</a:t>
            </a:r>
            <a:r>
              <a:rPr lang="he-IL" sz="1600" dirty="0">
                <a:solidFill>
                  <a:schemeClr val="bg1"/>
                </a:solidFill>
                <a:latin typeface="Gisha" panose="020B0502040204020203" pitchFamily="34" charset="-79"/>
              </a:rPr>
              <a:t> הקורונה, הצלחה שהעלתה את הפופולריות שלה לקראת הבחירות הבאות במדינה.</a:t>
            </a:r>
          </a:p>
          <a:p>
            <a:r>
              <a:rPr lang="he-IL" sz="1600" dirty="0" err="1">
                <a:solidFill>
                  <a:schemeClr val="bg1"/>
                </a:solidFill>
                <a:latin typeface="Gisha" panose="020B0502040204020203" pitchFamily="34" charset="-79"/>
              </a:rPr>
              <a:t>ארדרן</a:t>
            </a:r>
            <a:r>
              <a:rPr lang="he-IL" sz="1600" dirty="0">
                <a:solidFill>
                  <a:schemeClr val="bg1"/>
                </a:solidFill>
                <a:latin typeface="Gisha" panose="020B0502040204020203" pitchFamily="34" charset="-79"/>
              </a:rPr>
              <a:t> היא בת זוגו של מגיש הטלוויזיה קלארק </a:t>
            </a:r>
            <a:r>
              <a:rPr lang="he-IL" sz="1600" dirty="0" err="1">
                <a:solidFill>
                  <a:schemeClr val="bg1"/>
                </a:solidFill>
                <a:latin typeface="Gisha" panose="020B0502040204020203" pitchFamily="34" charset="-79"/>
              </a:rPr>
              <a:t>גייפורד</a:t>
            </a:r>
            <a:r>
              <a:rPr lang="he-IL" sz="1600" dirty="0">
                <a:solidFill>
                  <a:schemeClr val="bg1"/>
                </a:solidFill>
                <a:latin typeface="Gisha" panose="020B0502040204020203" pitchFamily="34" charset="-79"/>
              </a:rPr>
              <a:t>. בינואר 2018, כשהיא מכהנת בתפקידה </a:t>
            </a:r>
            <a:br>
              <a:rPr lang="en-US" sz="1600" dirty="0">
                <a:solidFill>
                  <a:schemeClr val="bg1"/>
                </a:solidFill>
                <a:latin typeface="Gisha" panose="020B0502040204020203" pitchFamily="34" charset="-79"/>
              </a:rPr>
            </a:br>
            <a:r>
              <a:rPr lang="he-IL" sz="1600" dirty="0" err="1">
                <a:solidFill>
                  <a:schemeClr val="bg1"/>
                </a:solidFill>
                <a:latin typeface="Gisha" panose="020B0502040204020203" pitchFamily="34" charset="-79"/>
              </a:rPr>
              <a:t>כראשת</a:t>
            </a:r>
            <a:r>
              <a:rPr lang="he-IL" sz="1600" dirty="0">
                <a:solidFill>
                  <a:schemeClr val="bg1"/>
                </a:solidFill>
                <a:latin typeface="Gisha" panose="020B0502040204020203" pitchFamily="34" charset="-79"/>
              </a:rPr>
              <a:t> ממשלת ניו זילנד, הודיעה </a:t>
            </a:r>
            <a:r>
              <a:rPr lang="he-IL" sz="1600" dirty="0" err="1">
                <a:solidFill>
                  <a:schemeClr val="bg1"/>
                </a:solidFill>
                <a:latin typeface="Gisha" panose="020B0502040204020203" pitchFamily="34" charset="-79"/>
              </a:rPr>
              <a:t>ארדרן</a:t>
            </a:r>
            <a:r>
              <a:rPr lang="he-IL" sz="1600" dirty="0">
                <a:solidFill>
                  <a:schemeClr val="bg1"/>
                </a:solidFill>
                <a:latin typeface="Gisha" panose="020B0502040204020203" pitchFamily="34" charset="-79"/>
              </a:rPr>
              <a:t> שהיא בהיריון. </a:t>
            </a:r>
            <a:r>
              <a:rPr lang="he-IL" sz="1600" dirty="0" err="1">
                <a:solidFill>
                  <a:schemeClr val="bg1"/>
                </a:solidFill>
                <a:latin typeface="Gisha" panose="020B0502040204020203" pitchFamily="34" charset="-79"/>
              </a:rPr>
              <a:t>ארדרן</a:t>
            </a:r>
            <a:r>
              <a:rPr lang="he-IL" sz="1600" dirty="0">
                <a:solidFill>
                  <a:schemeClr val="bg1"/>
                </a:solidFill>
                <a:latin typeface="Gisha" panose="020B0502040204020203" pitchFamily="34" charset="-79"/>
              </a:rPr>
              <a:t> היא הראשונה מאז בנזיר </a:t>
            </a:r>
            <a:r>
              <a:rPr lang="he-IL" sz="1600" dirty="0" err="1">
                <a:solidFill>
                  <a:schemeClr val="bg1"/>
                </a:solidFill>
                <a:latin typeface="Gisha" panose="020B0502040204020203" pitchFamily="34" charset="-79"/>
              </a:rPr>
              <a:t>בהוטו</a:t>
            </a:r>
            <a:r>
              <a:rPr lang="he-IL" sz="1600" dirty="0">
                <a:solidFill>
                  <a:schemeClr val="bg1"/>
                </a:solidFill>
                <a:latin typeface="Gisha" panose="020B0502040204020203" pitchFamily="34" charset="-79"/>
              </a:rPr>
              <a:t> </a:t>
            </a:r>
            <a:br>
              <a:rPr lang="en-US" sz="1600" dirty="0">
                <a:solidFill>
                  <a:schemeClr val="bg1"/>
                </a:solidFill>
                <a:latin typeface="Gisha" panose="020B0502040204020203" pitchFamily="34" charset="-79"/>
              </a:rPr>
            </a:br>
            <a:r>
              <a:rPr lang="he-IL" sz="1600" dirty="0">
                <a:solidFill>
                  <a:schemeClr val="bg1"/>
                </a:solidFill>
                <a:latin typeface="Gisha" panose="020B0502040204020203" pitchFamily="34" charset="-79"/>
              </a:rPr>
              <a:t>אשר יולדת בעודה מכהנת </a:t>
            </a:r>
            <a:r>
              <a:rPr lang="he-IL" sz="1600" dirty="0" err="1">
                <a:solidFill>
                  <a:schemeClr val="bg1"/>
                </a:solidFill>
                <a:latin typeface="Gisha" panose="020B0502040204020203" pitchFamily="34" charset="-79"/>
              </a:rPr>
              <a:t>כראשת</a:t>
            </a:r>
            <a:r>
              <a:rPr lang="he-IL" sz="1600" dirty="0">
                <a:solidFill>
                  <a:schemeClr val="bg1"/>
                </a:solidFill>
                <a:latin typeface="Gisha" panose="020B0502040204020203" pitchFamily="34" charset="-79"/>
              </a:rPr>
              <a:t> ממשלה.</a:t>
            </a:r>
          </a:p>
        </p:txBody>
      </p:sp>
      <p:sp>
        <p:nvSpPr>
          <p:cNvPr id="3" name="לחצן פעולה: וידאו 2" descr="קישור לסירטון בyoutube בעזרת לחיצה על ctrl ולחיצה על הקישור">
            <a:hlinkClick r:id="rId14" highlightClick="1"/>
            <a:extLst>
              <a:ext uri="{FF2B5EF4-FFF2-40B4-BE49-F238E27FC236}">
                <a16:creationId xmlns:a16="http://schemas.microsoft.com/office/drawing/2014/main" id="{EF6BBC6F-1094-43D5-AFB2-36BB7EDA83A3}"/>
              </a:ext>
              <a:ext uri="{C183D7F6-B498-43B3-948B-1728B52AA6E4}">
                <adec:decorative xmlns:adec="http://schemas.microsoft.com/office/drawing/2017/decorative" val="0"/>
              </a:ext>
            </a:extLst>
          </p:cNvPr>
          <p:cNvSpPr/>
          <p:nvPr/>
        </p:nvSpPr>
        <p:spPr>
          <a:xfrm>
            <a:off x="1387625" y="4574361"/>
            <a:ext cx="727342" cy="640080"/>
          </a:xfrm>
          <a:prstGeom prst="actionButtonMovi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 name="Picture 6">
            <a:extLst>
              <a:ext uri="{FF2B5EF4-FFF2-40B4-BE49-F238E27FC236}">
                <a16:creationId xmlns:a16="http://schemas.microsoft.com/office/drawing/2014/main" id="{21AB3E4B-9A65-496C-A4AC-998A8199860F}"/>
              </a:ext>
              <a:ext uri="{C183D7F6-B498-43B3-948B-1728B52AA6E4}">
                <adec:decorative xmlns:adec="http://schemas.microsoft.com/office/drawing/2017/decorative" val="1"/>
              </a:ext>
            </a:extLst>
          </p:cNvPr>
          <p:cNvPicPr>
            <a:picLocks noChangeAspect="1"/>
          </p:cNvPicPr>
          <p:nvPr/>
        </p:nvPicPr>
        <p:blipFill rotWithShape="1">
          <a:blip r:embed="rId15">
            <a:duotone>
              <a:schemeClr val="accent3">
                <a:shade val="45000"/>
                <a:satMod val="135000"/>
              </a:schemeClr>
              <a:prstClr val="white"/>
            </a:duotone>
            <a:extLst>
              <a:ext uri="{28A0092B-C50C-407E-A947-70E740481C1C}">
                <a14:useLocalDpi xmlns:a14="http://schemas.microsoft.com/office/drawing/2010/main" val="0"/>
              </a:ext>
            </a:extLst>
          </a:blip>
          <a:srcRect t="10155"/>
          <a:stretch/>
        </p:blipFill>
        <p:spPr>
          <a:xfrm>
            <a:off x="10332609" y="3639962"/>
            <a:ext cx="1512216" cy="1800002"/>
          </a:xfrm>
          <a:prstGeom prst="rect">
            <a:avLst/>
          </a:prstGeom>
        </p:spPr>
      </p:pic>
    </p:spTree>
    <p:extLst>
      <p:ext uri="{BB962C8B-B14F-4D97-AF65-F5344CB8AC3E}">
        <p14:creationId xmlns:p14="http://schemas.microsoft.com/office/powerpoint/2010/main" val="1059676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7D4AB53A-CBAD-4D17-AE39-63D8C3CC2D93}"/>
              </a:ext>
              <a:ext uri="{C183D7F6-B498-43B3-948B-1728B52AA6E4}">
                <adec:decorative xmlns:adec="http://schemas.microsoft.com/office/drawing/2017/decorative" val="1"/>
              </a:ext>
            </a:extLst>
          </p:cNvPr>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t="10155"/>
          <a:stretch/>
        </p:blipFill>
        <p:spPr>
          <a:xfrm>
            <a:off x="10332609" y="3639962"/>
            <a:ext cx="1512216" cy="1800002"/>
          </a:xfrm>
          <a:prstGeom prst="rect">
            <a:avLst/>
          </a:prstGeom>
        </p:spPr>
      </p:pic>
      <p:pic>
        <p:nvPicPr>
          <p:cNvPr id="14" name="תמונה 13" descr="אנגלה מרקל">
            <a:extLst>
              <a:ext uri="{FF2B5EF4-FFF2-40B4-BE49-F238E27FC236}">
                <a16:creationId xmlns:a16="http://schemas.microsoft.com/office/drawing/2014/main" id="{0FDD97A4-1AF0-4E72-838E-DE81599BA968}"/>
              </a:ext>
              <a:ext uri="{C183D7F6-B498-43B3-948B-1728B52AA6E4}">
                <adec:decorative xmlns:adec="http://schemas.microsoft.com/office/drawing/2017/decorative" val="0"/>
              </a:ext>
            </a:extLst>
          </p:cNvPr>
          <p:cNvPicPr>
            <a:picLocks noChangeAspect="1"/>
          </p:cNvPicPr>
          <p:nvPr/>
        </p:nvPicPr>
        <p:blipFill rotWithShape="1">
          <a:blip r:embed="rId4"/>
          <a:srcRect l="8095" t="-1" r="7931" b="-850"/>
          <a:stretch/>
        </p:blipFill>
        <p:spPr>
          <a:xfrm>
            <a:off x="10342405" y="1418035"/>
            <a:ext cx="1502420" cy="1800000"/>
          </a:xfrm>
          <a:prstGeom prst="rect">
            <a:avLst/>
          </a:prstGeom>
          <a:ln>
            <a:solidFill>
              <a:srgbClr val="115563"/>
            </a:solidFill>
          </a:ln>
        </p:spPr>
      </p:pic>
      <p:pic>
        <p:nvPicPr>
          <p:cNvPr id="16" name="תמונה 15">
            <a:extLst>
              <a:ext uri="{FF2B5EF4-FFF2-40B4-BE49-F238E27FC236}">
                <a16:creationId xmlns:a16="http://schemas.microsoft.com/office/drawing/2014/main" id="{037663A6-D8EC-4E16-AE59-D99627274477}"/>
              </a:ext>
              <a:ext uri="{C183D7F6-B498-43B3-948B-1728B52AA6E4}">
                <adec:decorative xmlns:adec="http://schemas.microsoft.com/office/drawing/2017/decorative" val="1"/>
              </a:ext>
            </a:extLst>
          </p:cNvPr>
          <p:cNvPicPr>
            <a:picLocks noChangeAspect="1"/>
          </p:cNvPicPr>
          <p:nvPr/>
        </p:nvPicPr>
        <p:blipFill rotWithShape="1">
          <a:blip r:embed="rId5">
            <a:duotone>
              <a:schemeClr val="bg2">
                <a:shade val="45000"/>
                <a:satMod val="135000"/>
              </a:schemeClr>
              <a:prstClr val="white"/>
            </a:duotone>
          </a:blip>
          <a:srcRect b="12766"/>
          <a:stretch/>
        </p:blipFill>
        <p:spPr>
          <a:xfrm>
            <a:off x="6338599" y="3639964"/>
            <a:ext cx="1502420" cy="1800000"/>
          </a:xfrm>
          <a:prstGeom prst="rect">
            <a:avLst/>
          </a:prstGeom>
        </p:spPr>
      </p:pic>
      <p:pic>
        <p:nvPicPr>
          <p:cNvPr id="24" name="תמונה 23">
            <a:extLst>
              <a:ext uri="{FF2B5EF4-FFF2-40B4-BE49-F238E27FC236}">
                <a16:creationId xmlns:a16="http://schemas.microsoft.com/office/drawing/2014/main" id="{9C60A15A-A788-4507-BBCA-22B4EA32D009}"/>
              </a:ext>
              <a:ext uri="{C183D7F6-B498-43B3-948B-1728B52AA6E4}">
                <adec:decorative xmlns:adec="http://schemas.microsoft.com/office/drawing/2017/decorative" val="1"/>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11065" r="25500"/>
          <a:stretch/>
        </p:blipFill>
        <p:spPr>
          <a:xfrm>
            <a:off x="4336695" y="3639966"/>
            <a:ext cx="1502420" cy="1800000"/>
          </a:xfrm>
          <a:prstGeom prst="rect">
            <a:avLst/>
          </a:prstGeom>
        </p:spPr>
      </p:pic>
      <p:pic>
        <p:nvPicPr>
          <p:cNvPr id="25" name="תמונה 24">
            <a:extLst>
              <a:ext uri="{FF2B5EF4-FFF2-40B4-BE49-F238E27FC236}">
                <a16:creationId xmlns:a16="http://schemas.microsoft.com/office/drawing/2014/main" id="{2CEBD5E4-2BA0-4467-8D88-9B50B5E154A2}"/>
              </a:ext>
              <a:ext uri="{C183D7F6-B498-43B3-948B-1728B52AA6E4}">
                <adec:decorative xmlns:adec="http://schemas.microsoft.com/office/drawing/2017/decorative" val="1"/>
              </a:ext>
            </a:extLst>
          </p:cNvPr>
          <p:cNvPicPr>
            <a:picLocks noChangeAspect="1"/>
          </p:cNvPicPr>
          <p:nvPr/>
        </p:nvPicPr>
        <p:blipFill rotWithShape="1">
          <a:blip r:embed="rId7">
            <a:duotone>
              <a:schemeClr val="bg2">
                <a:shade val="45000"/>
                <a:satMod val="135000"/>
              </a:schemeClr>
              <a:prstClr val="white"/>
            </a:duotone>
            <a:extLst>
              <a:ext uri="{28A0092B-C50C-407E-A947-70E740481C1C}">
                <a14:useLocalDpi xmlns:a14="http://schemas.microsoft.com/office/drawing/2010/main" val="0"/>
              </a:ext>
            </a:extLst>
          </a:blip>
          <a:srcRect l="22922" r="22867"/>
          <a:stretch/>
        </p:blipFill>
        <p:spPr>
          <a:xfrm>
            <a:off x="8335604" y="3639964"/>
            <a:ext cx="1502420" cy="1800000"/>
          </a:xfrm>
          <a:prstGeom prst="rect">
            <a:avLst/>
          </a:prstGeom>
        </p:spPr>
      </p:pic>
      <p:pic>
        <p:nvPicPr>
          <p:cNvPr id="26" name="תמונה 25">
            <a:extLst>
              <a:ext uri="{FF2B5EF4-FFF2-40B4-BE49-F238E27FC236}">
                <a16:creationId xmlns:a16="http://schemas.microsoft.com/office/drawing/2014/main" id="{0374926C-5D62-47CA-8009-3BAC8C5C0698}"/>
              </a:ext>
              <a:ext uri="{C183D7F6-B498-43B3-948B-1728B52AA6E4}">
                <adec:decorative xmlns:adec="http://schemas.microsoft.com/office/drawing/2017/decorative" val="1"/>
              </a:ext>
            </a:extLst>
          </p:cNvPr>
          <p:cNvPicPr>
            <a:picLocks noChangeAspect="1"/>
          </p:cNvPicPr>
          <p:nvPr/>
        </p:nvPicPr>
        <p:blipFill rotWithShape="1">
          <a:blip r:embed="rId8">
            <a:duotone>
              <a:schemeClr val="bg2">
                <a:shade val="45000"/>
                <a:satMod val="135000"/>
              </a:schemeClr>
              <a:prstClr val="white"/>
            </a:duotone>
            <a:extLst>
              <a:ext uri="{28A0092B-C50C-407E-A947-70E740481C1C}">
                <a14:useLocalDpi xmlns:a14="http://schemas.microsoft.com/office/drawing/2010/main" val="0"/>
              </a:ext>
            </a:extLst>
          </a:blip>
          <a:srcRect l="23258" r="26741"/>
          <a:stretch/>
        </p:blipFill>
        <p:spPr>
          <a:xfrm>
            <a:off x="2334791" y="3639964"/>
            <a:ext cx="1502420" cy="1800000"/>
          </a:xfrm>
          <a:prstGeom prst="rect">
            <a:avLst/>
          </a:prstGeom>
        </p:spPr>
      </p:pic>
      <p:pic>
        <p:nvPicPr>
          <p:cNvPr id="27" name="תמונה 26">
            <a:extLst>
              <a:ext uri="{FF2B5EF4-FFF2-40B4-BE49-F238E27FC236}">
                <a16:creationId xmlns:a16="http://schemas.microsoft.com/office/drawing/2014/main" id="{0BBC1DB7-0CD8-4368-A011-47B96CC77859}"/>
              </a:ext>
              <a:ext uri="{C183D7F6-B498-43B3-948B-1728B52AA6E4}">
                <adec:decorative xmlns:adec="http://schemas.microsoft.com/office/drawing/2017/decorative" val="1"/>
              </a:ext>
            </a:extLst>
          </p:cNvPr>
          <p:cNvPicPr>
            <a:picLocks noChangeAspect="1"/>
          </p:cNvPicPr>
          <p:nvPr/>
        </p:nvPicPr>
        <p:blipFill rotWithShape="1">
          <a:blip r:embed="rId9">
            <a:duotone>
              <a:schemeClr val="bg2">
                <a:shade val="45000"/>
                <a:satMod val="135000"/>
              </a:schemeClr>
              <a:prstClr val="white"/>
            </a:duotone>
          </a:blip>
          <a:srcRect l="1007" t="1959" r="2928" b="4603"/>
          <a:stretch/>
        </p:blipFill>
        <p:spPr>
          <a:xfrm>
            <a:off x="8335604" y="1418035"/>
            <a:ext cx="1502420" cy="1799998"/>
          </a:xfrm>
          <a:prstGeom prst="rect">
            <a:avLst/>
          </a:prstGeom>
        </p:spPr>
      </p:pic>
      <p:pic>
        <p:nvPicPr>
          <p:cNvPr id="28" name="תמונה 27">
            <a:extLst>
              <a:ext uri="{FF2B5EF4-FFF2-40B4-BE49-F238E27FC236}">
                <a16:creationId xmlns:a16="http://schemas.microsoft.com/office/drawing/2014/main" id="{A63C887C-3025-44B0-8EB3-70EC7210549B}"/>
              </a:ext>
              <a:ext uri="{C183D7F6-B498-43B3-948B-1728B52AA6E4}">
                <adec:decorative xmlns:adec="http://schemas.microsoft.com/office/drawing/2017/decorative" val="1"/>
              </a:ext>
            </a:extLst>
          </p:cNvPr>
          <p:cNvPicPr>
            <a:picLocks noChangeAspect="1"/>
          </p:cNvPicPr>
          <p:nvPr/>
        </p:nvPicPr>
        <p:blipFill rotWithShape="1">
          <a:blip r:embed="rId10">
            <a:duotone>
              <a:schemeClr val="bg2">
                <a:shade val="45000"/>
                <a:satMod val="135000"/>
              </a:schemeClr>
              <a:prstClr val="white"/>
            </a:duotone>
            <a:extLst>
              <a:ext uri="{28A0092B-C50C-407E-A947-70E740481C1C}">
                <a14:useLocalDpi xmlns:a14="http://schemas.microsoft.com/office/drawing/2010/main" val="0"/>
              </a:ext>
            </a:extLst>
          </a:blip>
          <a:srcRect b="18965"/>
          <a:stretch/>
        </p:blipFill>
        <p:spPr>
          <a:xfrm>
            <a:off x="4331797" y="1446294"/>
            <a:ext cx="1502421" cy="1771739"/>
          </a:xfrm>
          <a:prstGeom prst="rect">
            <a:avLst/>
          </a:prstGeom>
        </p:spPr>
      </p:pic>
      <p:pic>
        <p:nvPicPr>
          <p:cNvPr id="29" name="תמונה 28">
            <a:extLst>
              <a:ext uri="{FF2B5EF4-FFF2-40B4-BE49-F238E27FC236}">
                <a16:creationId xmlns:a16="http://schemas.microsoft.com/office/drawing/2014/main" id="{5FE314B3-9405-42B9-946D-6C157EE7ACA4}"/>
              </a:ext>
              <a:ext uri="{C183D7F6-B498-43B3-948B-1728B52AA6E4}">
                <adec:decorative xmlns:adec="http://schemas.microsoft.com/office/drawing/2017/decorative" val="1"/>
              </a:ext>
            </a:extLst>
          </p:cNvPr>
          <p:cNvPicPr>
            <a:picLocks noChangeAspect="1"/>
          </p:cNvPicPr>
          <p:nvPr/>
        </p:nvPicPr>
        <p:blipFill rotWithShape="1">
          <a:blip r:embed="rId11">
            <a:duotone>
              <a:schemeClr val="bg2">
                <a:shade val="45000"/>
                <a:satMod val="135000"/>
              </a:schemeClr>
              <a:prstClr val="white"/>
            </a:duotone>
            <a:extLst>
              <a:ext uri="{28A0092B-C50C-407E-A947-70E740481C1C}">
                <a14:useLocalDpi xmlns:a14="http://schemas.microsoft.com/office/drawing/2010/main" val="0"/>
              </a:ext>
            </a:extLst>
          </a:blip>
          <a:srcRect l="26319" r="26706"/>
          <a:stretch/>
        </p:blipFill>
        <p:spPr>
          <a:xfrm>
            <a:off x="332886" y="1446294"/>
            <a:ext cx="1502421" cy="1800000"/>
          </a:xfrm>
          <a:prstGeom prst="rect">
            <a:avLst/>
          </a:prstGeom>
        </p:spPr>
      </p:pic>
      <p:pic>
        <p:nvPicPr>
          <p:cNvPr id="30" name="תמונה 29">
            <a:extLst>
              <a:ext uri="{FF2B5EF4-FFF2-40B4-BE49-F238E27FC236}">
                <a16:creationId xmlns:a16="http://schemas.microsoft.com/office/drawing/2014/main" id="{DED22B23-E075-4847-9BC3-3B281616B678}"/>
              </a:ext>
              <a:ext uri="{C183D7F6-B498-43B3-948B-1728B52AA6E4}">
                <adec:decorative xmlns:adec="http://schemas.microsoft.com/office/drawing/2017/decorative" val="1"/>
              </a:ext>
            </a:extLst>
          </p:cNvPr>
          <p:cNvPicPr>
            <a:picLocks noChangeAspect="1"/>
          </p:cNvPicPr>
          <p:nvPr/>
        </p:nvPicPr>
        <p:blipFill rotWithShape="1">
          <a:blip r:embed="rId12">
            <a:duotone>
              <a:schemeClr val="bg2">
                <a:shade val="45000"/>
                <a:satMod val="135000"/>
              </a:schemeClr>
              <a:prstClr val="white"/>
            </a:duotone>
            <a:extLst>
              <a:ext uri="{28A0092B-C50C-407E-A947-70E740481C1C}">
                <a14:useLocalDpi xmlns:a14="http://schemas.microsoft.com/office/drawing/2010/main" val="0"/>
              </a:ext>
            </a:extLst>
          </a:blip>
          <a:srcRect l="24197" r="24572"/>
          <a:stretch/>
        </p:blipFill>
        <p:spPr>
          <a:xfrm>
            <a:off x="6338599" y="1446294"/>
            <a:ext cx="1502420" cy="1771739"/>
          </a:xfrm>
          <a:prstGeom prst="rect">
            <a:avLst/>
          </a:prstGeom>
        </p:spPr>
      </p:pic>
      <p:pic>
        <p:nvPicPr>
          <p:cNvPr id="31" name="תמונה 30">
            <a:extLst>
              <a:ext uri="{FF2B5EF4-FFF2-40B4-BE49-F238E27FC236}">
                <a16:creationId xmlns:a16="http://schemas.microsoft.com/office/drawing/2014/main" id="{92CEFF36-CA91-45BE-AD1D-7BE0684C448F}"/>
              </a:ext>
              <a:ext uri="{C183D7F6-B498-43B3-948B-1728B52AA6E4}">
                <adec:decorative xmlns:adec="http://schemas.microsoft.com/office/drawing/2017/decorative" val="1"/>
              </a:ext>
            </a:extLst>
          </p:cNvPr>
          <p:cNvPicPr>
            <a:picLocks noChangeAspect="1"/>
          </p:cNvPicPr>
          <p:nvPr/>
        </p:nvPicPr>
        <p:blipFill rotWithShape="1">
          <a:blip r:embed="rId13">
            <a:duotone>
              <a:schemeClr val="bg2">
                <a:shade val="45000"/>
                <a:satMod val="135000"/>
              </a:schemeClr>
              <a:prstClr val="white"/>
            </a:duotone>
            <a:extLst>
              <a:ext uri="{28A0092B-C50C-407E-A947-70E740481C1C}">
                <a14:useLocalDpi xmlns:a14="http://schemas.microsoft.com/office/drawing/2010/main" val="0"/>
              </a:ext>
            </a:extLst>
          </a:blip>
          <a:srcRect l="26994" r="24597"/>
          <a:stretch/>
        </p:blipFill>
        <p:spPr>
          <a:xfrm>
            <a:off x="2329892" y="1446294"/>
            <a:ext cx="1549109" cy="1800000"/>
          </a:xfrm>
          <a:prstGeom prst="rect">
            <a:avLst/>
          </a:prstGeom>
        </p:spPr>
      </p:pic>
      <p:pic>
        <p:nvPicPr>
          <p:cNvPr id="32" name="תמונה 31">
            <a:extLst>
              <a:ext uri="{FF2B5EF4-FFF2-40B4-BE49-F238E27FC236}">
                <a16:creationId xmlns:a16="http://schemas.microsoft.com/office/drawing/2014/main" id="{B38A708D-C4A9-40C4-AEB2-53BF0E5E321E}"/>
              </a:ext>
              <a:ext uri="{C183D7F6-B498-43B3-948B-1728B52AA6E4}">
                <adec:decorative xmlns:adec="http://schemas.microsoft.com/office/drawing/2017/decorative" val="1"/>
              </a:ext>
            </a:extLst>
          </p:cNvPr>
          <p:cNvPicPr>
            <a:picLocks noChangeAspect="1"/>
          </p:cNvPicPr>
          <p:nvPr/>
        </p:nvPicPr>
        <p:blipFill rotWithShape="1">
          <a:blip r:embed="rId14">
            <a:duotone>
              <a:schemeClr val="bg2">
                <a:shade val="45000"/>
                <a:satMod val="135000"/>
              </a:schemeClr>
              <a:prstClr val="white"/>
            </a:duotone>
            <a:extLst>
              <a:ext uri="{28A0092B-C50C-407E-A947-70E740481C1C}">
                <a14:useLocalDpi xmlns:a14="http://schemas.microsoft.com/office/drawing/2010/main" val="0"/>
              </a:ext>
            </a:extLst>
          </a:blip>
          <a:srcRect t="7598" b="14264"/>
          <a:stretch/>
        </p:blipFill>
        <p:spPr>
          <a:xfrm>
            <a:off x="328850" y="3639964"/>
            <a:ext cx="1501560" cy="1800001"/>
          </a:xfrm>
          <a:prstGeom prst="rect">
            <a:avLst/>
          </a:prstGeom>
        </p:spPr>
      </p:pic>
      <p:sp>
        <p:nvSpPr>
          <p:cNvPr id="9" name="כותרת 20">
            <a:extLst>
              <a:ext uri="{FF2B5EF4-FFF2-40B4-BE49-F238E27FC236}">
                <a16:creationId xmlns:a16="http://schemas.microsoft.com/office/drawing/2014/main" id="{5F0967F5-3883-43AB-9652-8E3FC0E07978}"/>
              </a:ext>
            </a:extLst>
          </p:cNvPr>
          <p:cNvSpPr>
            <a:spLocks noGrp="1"/>
          </p:cNvSpPr>
          <p:nvPr>
            <p:ph type="title"/>
          </p:nvPr>
        </p:nvSpPr>
        <p:spPr/>
        <p:txBody>
          <a:bodyPr/>
          <a:lstStyle/>
          <a:p>
            <a:r>
              <a:rPr lang="he-IL" dirty="0">
                <a:cs typeface="+mn-cs"/>
              </a:rPr>
              <a:t>נשים בפוליטיקה.. כמה דוגמאות</a:t>
            </a:r>
          </a:p>
        </p:txBody>
      </p:sp>
      <p:sp>
        <p:nvSpPr>
          <p:cNvPr id="2" name="מלבן 1">
            <a:extLst>
              <a:ext uri="{FF2B5EF4-FFF2-40B4-BE49-F238E27FC236}">
                <a16:creationId xmlns:a16="http://schemas.microsoft.com/office/drawing/2014/main" id="{ECC4D78E-5F56-4CBF-9371-84FE631F5250}"/>
              </a:ext>
            </a:extLst>
          </p:cNvPr>
          <p:cNvSpPr/>
          <p:nvPr/>
        </p:nvSpPr>
        <p:spPr>
          <a:xfrm>
            <a:off x="4064000" y="3218034"/>
            <a:ext cx="7771290" cy="1637745"/>
          </a:xfrm>
          <a:prstGeom prst="rect">
            <a:avLst/>
          </a:prstGeom>
          <a:solidFill>
            <a:srgbClr val="115563"/>
          </a:solidFill>
          <a:ln w="38100">
            <a:solidFill>
              <a:srgbClr val="115563"/>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r>
              <a:rPr lang="he-IL" sz="1600" b="1" dirty="0" err="1">
                <a:solidFill>
                  <a:schemeClr val="bg1"/>
                </a:solidFill>
                <a:latin typeface="Gisha" panose="020B0502040204020203" pitchFamily="34" charset="-79"/>
              </a:rPr>
              <a:t>אנגלה</a:t>
            </a:r>
            <a:r>
              <a:rPr lang="he-IL" sz="1600" b="1" dirty="0">
                <a:solidFill>
                  <a:schemeClr val="bg1"/>
                </a:solidFill>
                <a:latin typeface="Gisha" panose="020B0502040204020203" pitchFamily="34" charset="-79"/>
              </a:rPr>
              <a:t> מרקל. גרמניה. ילידת 1954. </a:t>
            </a:r>
          </a:p>
          <a:p>
            <a:r>
              <a:rPr lang="he-IL" sz="1600" dirty="0">
                <a:solidFill>
                  <a:schemeClr val="bg1"/>
                </a:solidFill>
                <a:latin typeface="Gisha" panose="020B0502040204020203" pitchFamily="34" charset="-79"/>
              </a:rPr>
              <a:t>בגיל 36, הפכה מרקל לשרה הצעירה ביותר בתולדות גרמניה. </a:t>
            </a:r>
          </a:p>
          <a:p>
            <a:r>
              <a:rPr lang="he-IL" sz="1600" dirty="0">
                <a:solidFill>
                  <a:schemeClr val="bg1"/>
                </a:solidFill>
                <a:latin typeface="Gisha" panose="020B0502040204020203" pitchFamily="34" charset="-79"/>
              </a:rPr>
              <a:t>בהמשך הנהיגה את האופוזיציה בגרמניה. </a:t>
            </a:r>
          </a:p>
          <a:p>
            <a:r>
              <a:rPr lang="he-IL" sz="1600" dirty="0">
                <a:solidFill>
                  <a:schemeClr val="bg1"/>
                </a:solidFill>
                <a:latin typeface="Gisha" panose="020B0502040204020203" pitchFamily="34" charset="-79"/>
              </a:rPr>
              <a:t>בשנת 2005 התמודדה והפכה לקנצלרית הראשונה בתולדות גרמניה. </a:t>
            </a:r>
          </a:p>
          <a:p>
            <a:r>
              <a:rPr lang="he-IL" sz="1600" dirty="0">
                <a:solidFill>
                  <a:schemeClr val="bg1"/>
                </a:solidFill>
                <a:latin typeface="Gisha" panose="020B0502040204020203" pitchFamily="34" charset="-79"/>
              </a:rPr>
              <a:t>ב-29 באוקטובר 2018 הודיעה מרקל כי לא תתמודד על כהונה נוספת לראשות מפלגתה.</a:t>
            </a:r>
          </a:p>
          <a:p>
            <a:r>
              <a:rPr lang="he-IL" sz="1600" dirty="0">
                <a:solidFill>
                  <a:schemeClr val="bg1"/>
                </a:solidFill>
                <a:latin typeface="Gisha" panose="020B0502040204020203" pitchFamily="34" charset="-79"/>
              </a:rPr>
              <a:t>מרקל נישאה פעמיים. לבעלה השני שני ילדים מנישואים קודמים. למרקל עצמה אין ילדים.</a:t>
            </a:r>
          </a:p>
        </p:txBody>
      </p:sp>
    </p:spTree>
    <p:extLst>
      <p:ext uri="{BB962C8B-B14F-4D97-AF65-F5344CB8AC3E}">
        <p14:creationId xmlns:p14="http://schemas.microsoft.com/office/powerpoint/2010/main" val="4180040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תמונה 15">
            <a:extLst>
              <a:ext uri="{FF2B5EF4-FFF2-40B4-BE49-F238E27FC236}">
                <a16:creationId xmlns:a16="http://schemas.microsoft.com/office/drawing/2014/main" id="{5CB97493-EC4C-4176-95EF-5FC4F1127532}"/>
              </a:ext>
              <a:ext uri="{C183D7F6-B498-43B3-948B-1728B52AA6E4}">
                <adec:decorative xmlns:adec="http://schemas.microsoft.com/office/drawing/2017/decorative" val="1"/>
              </a:ext>
            </a:extLst>
          </p:cNvPr>
          <p:cNvPicPr>
            <a:picLocks noChangeAspect="1"/>
          </p:cNvPicPr>
          <p:nvPr/>
        </p:nvPicPr>
        <p:blipFill rotWithShape="1">
          <a:blip r:embed="rId3">
            <a:duotone>
              <a:schemeClr val="bg2">
                <a:shade val="45000"/>
                <a:satMod val="135000"/>
              </a:schemeClr>
              <a:prstClr val="white"/>
            </a:duotone>
          </a:blip>
          <a:srcRect l="8095" t="-1" r="7931" b="-850"/>
          <a:stretch/>
        </p:blipFill>
        <p:spPr>
          <a:xfrm>
            <a:off x="10342405" y="1418035"/>
            <a:ext cx="1502420" cy="1800000"/>
          </a:xfrm>
          <a:prstGeom prst="rect">
            <a:avLst/>
          </a:prstGeom>
        </p:spPr>
      </p:pic>
      <p:pic>
        <p:nvPicPr>
          <p:cNvPr id="22" name="תמונה 21">
            <a:extLst>
              <a:ext uri="{FF2B5EF4-FFF2-40B4-BE49-F238E27FC236}">
                <a16:creationId xmlns:a16="http://schemas.microsoft.com/office/drawing/2014/main" id="{07EAA863-C9A4-4B05-8C2D-9EBAB8A5CC98}"/>
              </a:ext>
              <a:ext uri="{C183D7F6-B498-43B3-948B-1728B52AA6E4}">
                <adec:decorative xmlns:adec="http://schemas.microsoft.com/office/drawing/2017/decorative" val="1"/>
              </a:ext>
            </a:extLst>
          </p:cNvPr>
          <p:cNvPicPr>
            <a:picLocks noChangeAspect="1"/>
          </p:cNvPicPr>
          <p:nvPr/>
        </p:nvPicPr>
        <p:blipFill rotWithShape="1">
          <a:blip r:embed="rId4">
            <a:duotone>
              <a:schemeClr val="bg2">
                <a:shade val="45000"/>
                <a:satMod val="135000"/>
              </a:schemeClr>
              <a:prstClr val="white"/>
            </a:duotone>
          </a:blip>
          <a:srcRect b="12766"/>
          <a:stretch/>
        </p:blipFill>
        <p:spPr>
          <a:xfrm>
            <a:off x="6338599" y="3639964"/>
            <a:ext cx="1502420" cy="1800000"/>
          </a:xfrm>
          <a:prstGeom prst="rect">
            <a:avLst/>
          </a:prstGeom>
        </p:spPr>
      </p:pic>
      <p:pic>
        <p:nvPicPr>
          <p:cNvPr id="25" name="תמונה 24">
            <a:extLst>
              <a:ext uri="{FF2B5EF4-FFF2-40B4-BE49-F238E27FC236}">
                <a16:creationId xmlns:a16="http://schemas.microsoft.com/office/drawing/2014/main" id="{0FDDD433-7935-4980-82D6-13582AF06C4D}"/>
              </a:ext>
              <a:ext uri="{C183D7F6-B498-43B3-948B-1728B52AA6E4}">
                <adec:decorative xmlns:adec="http://schemas.microsoft.com/office/drawing/2017/decorative" val="1"/>
              </a:ext>
            </a:extLst>
          </p:cNvPr>
          <p:cNvPicPr>
            <a:picLocks noChangeAspect="1"/>
          </p:cNvPicPr>
          <p:nvPr/>
        </p:nvPicPr>
        <p:blipFill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l="11065" r="25500"/>
          <a:stretch/>
        </p:blipFill>
        <p:spPr>
          <a:xfrm>
            <a:off x="4336695" y="3639966"/>
            <a:ext cx="1502420" cy="1800000"/>
          </a:xfrm>
          <a:prstGeom prst="rect">
            <a:avLst/>
          </a:prstGeom>
        </p:spPr>
      </p:pic>
      <p:pic>
        <p:nvPicPr>
          <p:cNvPr id="26" name="תמונה 25">
            <a:extLst>
              <a:ext uri="{FF2B5EF4-FFF2-40B4-BE49-F238E27FC236}">
                <a16:creationId xmlns:a16="http://schemas.microsoft.com/office/drawing/2014/main" id="{D06B64A2-550A-4963-B515-9568961E4141}"/>
              </a:ext>
              <a:ext uri="{C183D7F6-B498-43B3-948B-1728B52AA6E4}">
                <adec:decorative xmlns:adec="http://schemas.microsoft.com/office/drawing/2017/decorative" val="1"/>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22922" r="22867"/>
          <a:stretch/>
        </p:blipFill>
        <p:spPr>
          <a:xfrm>
            <a:off x="8335604" y="3639964"/>
            <a:ext cx="1502420" cy="1800000"/>
          </a:xfrm>
          <a:prstGeom prst="rect">
            <a:avLst/>
          </a:prstGeom>
        </p:spPr>
      </p:pic>
      <p:pic>
        <p:nvPicPr>
          <p:cNvPr id="27" name="תמונה 26" descr="סאנה מרין">
            <a:extLst>
              <a:ext uri="{FF2B5EF4-FFF2-40B4-BE49-F238E27FC236}">
                <a16:creationId xmlns:a16="http://schemas.microsoft.com/office/drawing/2014/main" id="{E5F3B6FB-0CC0-4122-ACD7-3AD7239F2A5B}"/>
              </a:ext>
              <a:ext uri="{C183D7F6-B498-43B3-948B-1728B52AA6E4}">
                <adec:decorative xmlns:adec="http://schemas.microsoft.com/office/drawing/2017/decorative" val="0"/>
              </a:ext>
            </a:extLst>
          </p:cNvPr>
          <p:cNvPicPr>
            <a:picLocks noChangeAspect="1"/>
          </p:cNvPicPr>
          <p:nvPr/>
        </p:nvPicPr>
        <p:blipFill rotWithShape="1">
          <a:blip r:embed="rId7">
            <a:extLst>
              <a:ext uri="{28A0092B-C50C-407E-A947-70E740481C1C}">
                <a14:useLocalDpi xmlns:a14="http://schemas.microsoft.com/office/drawing/2010/main" val="0"/>
              </a:ext>
            </a:extLst>
          </a:blip>
          <a:srcRect l="23258" r="26741"/>
          <a:stretch/>
        </p:blipFill>
        <p:spPr>
          <a:xfrm>
            <a:off x="2334791" y="3639964"/>
            <a:ext cx="1502420" cy="1800000"/>
          </a:xfrm>
          <a:prstGeom prst="rect">
            <a:avLst/>
          </a:prstGeom>
          <a:ln>
            <a:solidFill>
              <a:srgbClr val="115563"/>
            </a:solidFill>
          </a:ln>
        </p:spPr>
      </p:pic>
      <p:pic>
        <p:nvPicPr>
          <p:cNvPr id="28" name="תמונה 27">
            <a:extLst>
              <a:ext uri="{FF2B5EF4-FFF2-40B4-BE49-F238E27FC236}">
                <a16:creationId xmlns:a16="http://schemas.microsoft.com/office/drawing/2014/main" id="{3AF18183-27D8-4027-BD6F-89644306CBA6}"/>
              </a:ext>
              <a:ext uri="{C183D7F6-B498-43B3-948B-1728B52AA6E4}">
                <adec:decorative xmlns:adec="http://schemas.microsoft.com/office/drawing/2017/decorative" val="1"/>
              </a:ext>
            </a:extLst>
          </p:cNvPr>
          <p:cNvPicPr>
            <a:picLocks noChangeAspect="1"/>
          </p:cNvPicPr>
          <p:nvPr/>
        </p:nvPicPr>
        <p:blipFill rotWithShape="1">
          <a:blip r:embed="rId8">
            <a:duotone>
              <a:schemeClr val="bg2">
                <a:shade val="45000"/>
                <a:satMod val="135000"/>
              </a:schemeClr>
              <a:prstClr val="white"/>
            </a:duotone>
          </a:blip>
          <a:srcRect l="1007" t="1959" r="2928" b="4603"/>
          <a:stretch/>
        </p:blipFill>
        <p:spPr>
          <a:xfrm>
            <a:off x="8335604" y="1418035"/>
            <a:ext cx="1502420" cy="1799998"/>
          </a:xfrm>
          <a:prstGeom prst="rect">
            <a:avLst/>
          </a:prstGeom>
        </p:spPr>
      </p:pic>
      <p:pic>
        <p:nvPicPr>
          <p:cNvPr id="29" name="תמונה 28">
            <a:extLst>
              <a:ext uri="{FF2B5EF4-FFF2-40B4-BE49-F238E27FC236}">
                <a16:creationId xmlns:a16="http://schemas.microsoft.com/office/drawing/2014/main" id="{893D5530-08CE-4D7B-B04B-826AE27C7B5F}"/>
              </a:ext>
              <a:ext uri="{C183D7F6-B498-43B3-948B-1728B52AA6E4}">
                <adec:decorative xmlns:adec="http://schemas.microsoft.com/office/drawing/2017/decorative" val="1"/>
              </a:ext>
            </a:extLst>
          </p:cNvPr>
          <p:cNvPicPr>
            <a:picLocks noChangeAspect="1"/>
          </p:cNvPicPr>
          <p:nvPr/>
        </p:nvPicPr>
        <p:blipFill rotWithShape="1">
          <a:blip r:embed="rId9">
            <a:duotone>
              <a:schemeClr val="bg2">
                <a:shade val="45000"/>
                <a:satMod val="135000"/>
              </a:schemeClr>
              <a:prstClr val="white"/>
            </a:duotone>
            <a:extLst>
              <a:ext uri="{28A0092B-C50C-407E-A947-70E740481C1C}">
                <a14:useLocalDpi xmlns:a14="http://schemas.microsoft.com/office/drawing/2010/main" val="0"/>
              </a:ext>
            </a:extLst>
          </a:blip>
          <a:srcRect b="18965"/>
          <a:stretch/>
        </p:blipFill>
        <p:spPr>
          <a:xfrm>
            <a:off x="4331797" y="1446294"/>
            <a:ext cx="1502421" cy="1771739"/>
          </a:xfrm>
          <a:prstGeom prst="rect">
            <a:avLst/>
          </a:prstGeom>
        </p:spPr>
      </p:pic>
      <p:pic>
        <p:nvPicPr>
          <p:cNvPr id="30" name="תמונה 29">
            <a:extLst>
              <a:ext uri="{FF2B5EF4-FFF2-40B4-BE49-F238E27FC236}">
                <a16:creationId xmlns:a16="http://schemas.microsoft.com/office/drawing/2014/main" id="{977C6152-647A-44AC-882D-4DE622520D6F}"/>
              </a:ext>
              <a:ext uri="{C183D7F6-B498-43B3-948B-1728B52AA6E4}">
                <adec:decorative xmlns:adec="http://schemas.microsoft.com/office/drawing/2017/decorative" val="1"/>
              </a:ext>
            </a:extLst>
          </p:cNvPr>
          <p:cNvPicPr>
            <a:picLocks noChangeAspect="1"/>
          </p:cNvPicPr>
          <p:nvPr/>
        </p:nvPicPr>
        <p:blipFill rotWithShape="1">
          <a:blip r:embed="rId10">
            <a:duotone>
              <a:schemeClr val="bg2">
                <a:shade val="45000"/>
                <a:satMod val="135000"/>
              </a:schemeClr>
              <a:prstClr val="white"/>
            </a:duotone>
            <a:extLst>
              <a:ext uri="{28A0092B-C50C-407E-A947-70E740481C1C}">
                <a14:useLocalDpi xmlns:a14="http://schemas.microsoft.com/office/drawing/2010/main" val="0"/>
              </a:ext>
            </a:extLst>
          </a:blip>
          <a:srcRect l="26319" r="26706"/>
          <a:stretch/>
        </p:blipFill>
        <p:spPr>
          <a:xfrm>
            <a:off x="332886" y="1446294"/>
            <a:ext cx="1502421" cy="1800000"/>
          </a:xfrm>
          <a:prstGeom prst="rect">
            <a:avLst/>
          </a:prstGeom>
        </p:spPr>
      </p:pic>
      <p:pic>
        <p:nvPicPr>
          <p:cNvPr id="31" name="תמונה 30">
            <a:extLst>
              <a:ext uri="{FF2B5EF4-FFF2-40B4-BE49-F238E27FC236}">
                <a16:creationId xmlns:a16="http://schemas.microsoft.com/office/drawing/2014/main" id="{0C2AD120-8230-4081-A0B8-699608822376}"/>
              </a:ext>
              <a:ext uri="{C183D7F6-B498-43B3-948B-1728B52AA6E4}">
                <adec:decorative xmlns:adec="http://schemas.microsoft.com/office/drawing/2017/decorative" val="1"/>
              </a:ext>
            </a:extLst>
          </p:cNvPr>
          <p:cNvPicPr>
            <a:picLocks noChangeAspect="1"/>
          </p:cNvPicPr>
          <p:nvPr/>
        </p:nvPicPr>
        <p:blipFill rotWithShape="1">
          <a:blip r:embed="rId11">
            <a:duotone>
              <a:schemeClr val="bg2">
                <a:shade val="45000"/>
                <a:satMod val="135000"/>
              </a:schemeClr>
              <a:prstClr val="white"/>
            </a:duotone>
            <a:extLst>
              <a:ext uri="{28A0092B-C50C-407E-A947-70E740481C1C}">
                <a14:useLocalDpi xmlns:a14="http://schemas.microsoft.com/office/drawing/2010/main" val="0"/>
              </a:ext>
            </a:extLst>
          </a:blip>
          <a:srcRect l="24197" r="24572"/>
          <a:stretch/>
        </p:blipFill>
        <p:spPr>
          <a:xfrm>
            <a:off x="6338599" y="1446294"/>
            <a:ext cx="1502420" cy="1771739"/>
          </a:xfrm>
          <a:prstGeom prst="rect">
            <a:avLst/>
          </a:prstGeom>
        </p:spPr>
      </p:pic>
      <p:pic>
        <p:nvPicPr>
          <p:cNvPr id="32" name="תמונה 31">
            <a:extLst>
              <a:ext uri="{FF2B5EF4-FFF2-40B4-BE49-F238E27FC236}">
                <a16:creationId xmlns:a16="http://schemas.microsoft.com/office/drawing/2014/main" id="{D078D950-8C6C-46CA-8B69-D23AB6AC7155}"/>
              </a:ext>
              <a:ext uri="{C183D7F6-B498-43B3-948B-1728B52AA6E4}">
                <adec:decorative xmlns:adec="http://schemas.microsoft.com/office/drawing/2017/decorative" val="1"/>
              </a:ext>
            </a:extLst>
          </p:cNvPr>
          <p:cNvPicPr>
            <a:picLocks noChangeAspect="1"/>
          </p:cNvPicPr>
          <p:nvPr/>
        </p:nvPicPr>
        <p:blipFill rotWithShape="1">
          <a:blip r:embed="rId12">
            <a:duotone>
              <a:schemeClr val="bg2">
                <a:shade val="45000"/>
                <a:satMod val="135000"/>
              </a:schemeClr>
              <a:prstClr val="white"/>
            </a:duotone>
            <a:extLst>
              <a:ext uri="{28A0092B-C50C-407E-A947-70E740481C1C}">
                <a14:useLocalDpi xmlns:a14="http://schemas.microsoft.com/office/drawing/2010/main" val="0"/>
              </a:ext>
            </a:extLst>
          </a:blip>
          <a:srcRect l="26994" r="24597"/>
          <a:stretch/>
        </p:blipFill>
        <p:spPr>
          <a:xfrm>
            <a:off x="2329892" y="1446294"/>
            <a:ext cx="1549109" cy="1800000"/>
          </a:xfrm>
          <a:prstGeom prst="rect">
            <a:avLst/>
          </a:prstGeom>
        </p:spPr>
      </p:pic>
      <p:pic>
        <p:nvPicPr>
          <p:cNvPr id="33" name="תמונה 32">
            <a:extLst>
              <a:ext uri="{FF2B5EF4-FFF2-40B4-BE49-F238E27FC236}">
                <a16:creationId xmlns:a16="http://schemas.microsoft.com/office/drawing/2014/main" id="{B6C1F038-5B31-4151-9E43-99C3EAC83FC2}"/>
              </a:ext>
              <a:ext uri="{C183D7F6-B498-43B3-948B-1728B52AA6E4}">
                <adec:decorative xmlns:adec="http://schemas.microsoft.com/office/drawing/2017/decorative" val="1"/>
              </a:ext>
            </a:extLst>
          </p:cNvPr>
          <p:cNvPicPr>
            <a:picLocks noChangeAspect="1"/>
          </p:cNvPicPr>
          <p:nvPr/>
        </p:nvPicPr>
        <p:blipFill rotWithShape="1">
          <a:blip r:embed="rId13">
            <a:duotone>
              <a:schemeClr val="bg2">
                <a:shade val="45000"/>
                <a:satMod val="135000"/>
              </a:schemeClr>
              <a:prstClr val="white"/>
            </a:duotone>
            <a:extLst>
              <a:ext uri="{28A0092B-C50C-407E-A947-70E740481C1C}">
                <a14:useLocalDpi xmlns:a14="http://schemas.microsoft.com/office/drawing/2010/main" val="0"/>
              </a:ext>
            </a:extLst>
          </a:blip>
          <a:srcRect t="7598" b="14264"/>
          <a:stretch/>
        </p:blipFill>
        <p:spPr>
          <a:xfrm>
            <a:off x="328850" y="3639964"/>
            <a:ext cx="1501560" cy="1800001"/>
          </a:xfrm>
          <a:prstGeom prst="rect">
            <a:avLst/>
          </a:prstGeom>
        </p:spPr>
      </p:pic>
      <p:pic>
        <p:nvPicPr>
          <p:cNvPr id="2" name="Picture 6">
            <a:extLst>
              <a:ext uri="{FF2B5EF4-FFF2-40B4-BE49-F238E27FC236}">
                <a16:creationId xmlns:a16="http://schemas.microsoft.com/office/drawing/2014/main" id="{8C61A30C-F2FB-4EE4-92CF-B00DC61C28A8}"/>
              </a:ext>
              <a:ext uri="{C183D7F6-B498-43B3-948B-1728B52AA6E4}">
                <adec:decorative xmlns:adec="http://schemas.microsoft.com/office/drawing/2017/decorative" val="1"/>
              </a:ext>
            </a:extLst>
          </p:cNvPr>
          <p:cNvPicPr>
            <a:picLocks noChangeAspect="1"/>
          </p:cNvPicPr>
          <p:nvPr/>
        </p:nvPicPr>
        <p:blipFill rotWithShape="1">
          <a:blip r:embed="rId14">
            <a:duotone>
              <a:schemeClr val="accent3">
                <a:shade val="45000"/>
                <a:satMod val="135000"/>
              </a:schemeClr>
              <a:prstClr val="white"/>
            </a:duotone>
            <a:extLst>
              <a:ext uri="{28A0092B-C50C-407E-A947-70E740481C1C}">
                <a14:useLocalDpi xmlns:a14="http://schemas.microsoft.com/office/drawing/2010/main" val="0"/>
              </a:ext>
            </a:extLst>
          </a:blip>
          <a:srcRect t="10155"/>
          <a:stretch/>
        </p:blipFill>
        <p:spPr>
          <a:xfrm>
            <a:off x="10332609" y="3639962"/>
            <a:ext cx="1512216" cy="1800002"/>
          </a:xfrm>
          <a:prstGeom prst="rect">
            <a:avLst/>
          </a:prstGeom>
        </p:spPr>
      </p:pic>
      <p:sp>
        <p:nvSpPr>
          <p:cNvPr id="4" name="כותרת 3">
            <a:extLst>
              <a:ext uri="{FF2B5EF4-FFF2-40B4-BE49-F238E27FC236}">
                <a16:creationId xmlns:a16="http://schemas.microsoft.com/office/drawing/2014/main" id="{4123A5F2-DC19-4AED-B0AF-F107FF96A4A2}"/>
              </a:ext>
              <a:ext uri="{C183D7F6-B498-43B3-948B-1728B52AA6E4}">
                <adec:decorative xmlns:adec="http://schemas.microsoft.com/office/drawing/2017/decorative" val="0"/>
              </a:ext>
            </a:extLst>
          </p:cNvPr>
          <p:cNvSpPr>
            <a:spLocks noGrp="1"/>
          </p:cNvSpPr>
          <p:nvPr>
            <p:ph type="title"/>
          </p:nvPr>
        </p:nvSpPr>
        <p:spPr/>
        <p:txBody>
          <a:bodyPr/>
          <a:lstStyle/>
          <a:p>
            <a:r>
              <a:rPr lang="he-IL" dirty="0">
                <a:cs typeface="+mn-cs"/>
              </a:rPr>
              <a:t>נשים בפוליטיקה... כמה דוגמאות</a:t>
            </a:r>
          </a:p>
        </p:txBody>
      </p:sp>
      <p:sp>
        <p:nvSpPr>
          <p:cNvPr id="14" name="מלבן 13">
            <a:extLst>
              <a:ext uri="{FF2B5EF4-FFF2-40B4-BE49-F238E27FC236}">
                <a16:creationId xmlns:a16="http://schemas.microsoft.com/office/drawing/2014/main" id="{5974A73C-515A-4B13-96C1-6441555D0C83}"/>
              </a:ext>
              <a:ext uri="{C183D7F6-B498-43B3-948B-1728B52AA6E4}">
                <adec:decorative xmlns:adec="http://schemas.microsoft.com/office/drawing/2017/decorative" val="0"/>
              </a:ext>
            </a:extLst>
          </p:cNvPr>
          <p:cNvSpPr/>
          <p:nvPr/>
        </p:nvSpPr>
        <p:spPr>
          <a:xfrm>
            <a:off x="2334398" y="2032000"/>
            <a:ext cx="6261613" cy="1607964"/>
          </a:xfrm>
          <a:prstGeom prst="rect">
            <a:avLst/>
          </a:prstGeom>
          <a:solidFill>
            <a:srgbClr val="115563"/>
          </a:solidFill>
          <a:ln w="38100">
            <a:solidFill>
              <a:srgbClr val="115563"/>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r>
              <a:rPr lang="he-IL" sz="1600" b="1" dirty="0">
                <a:solidFill>
                  <a:schemeClr val="bg1"/>
                </a:solidFill>
                <a:latin typeface="Gisha" panose="020B0502040204020203" pitchFamily="34" charset="-79"/>
              </a:rPr>
              <a:t>סאנה מרין. פינלנד. ילידת 1985. </a:t>
            </a:r>
          </a:p>
          <a:p>
            <a:r>
              <a:rPr lang="he-IL" sz="1600" dirty="0">
                <a:solidFill>
                  <a:schemeClr val="bg1"/>
                </a:solidFill>
                <a:latin typeface="Gisha" panose="020B0502040204020203" pitchFamily="34" charset="-79"/>
              </a:rPr>
              <a:t>בדצמבר 2019 נבחרה במסגרת המפלגה הסוציאל דמוקרטית להחליף את ראש הממשלה המכהן מטעם המפלגה. בכך הפכה מרין לצעירה מבין ראשי הממשלה המכהנים כיום בעולם (בת פחות מ- 35 בעת המינוי).</a:t>
            </a:r>
          </a:p>
        </p:txBody>
      </p:sp>
    </p:spTree>
    <p:extLst>
      <p:ext uri="{BB962C8B-B14F-4D97-AF65-F5344CB8AC3E}">
        <p14:creationId xmlns:p14="http://schemas.microsoft.com/office/powerpoint/2010/main" val="4053288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תמונה 15">
            <a:extLst>
              <a:ext uri="{FF2B5EF4-FFF2-40B4-BE49-F238E27FC236}">
                <a16:creationId xmlns:a16="http://schemas.microsoft.com/office/drawing/2014/main" id="{9244AC01-7547-4FC9-8FC6-A3FCB96FA91F}"/>
              </a:ext>
              <a:ext uri="{C183D7F6-B498-43B3-948B-1728B52AA6E4}">
                <adec:decorative xmlns:adec="http://schemas.microsoft.com/office/drawing/2017/decorative" val="1"/>
              </a:ext>
            </a:extLst>
          </p:cNvPr>
          <p:cNvPicPr>
            <a:picLocks noChangeAspect="1"/>
          </p:cNvPicPr>
          <p:nvPr/>
        </p:nvPicPr>
        <p:blipFill rotWithShape="1">
          <a:blip r:embed="rId3">
            <a:duotone>
              <a:schemeClr val="bg2">
                <a:shade val="45000"/>
                <a:satMod val="135000"/>
              </a:schemeClr>
              <a:prstClr val="white"/>
            </a:duotone>
          </a:blip>
          <a:srcRect l="8095" t="-1" r="7931" b="-850"/>
          <a:stretch/>
        </p:blipFill>
        <p:spPr>
          <a:xfrm>
            <a:off x="10342405" y="1418035"/>
            <a:ext cx="1502420" cy="1800000"/>
          </a:xfrm>
          <a:prstGeom prst="rect">
            <a:avLst/>
          </a:prstGeom>
        </p:spPr>
      </p:pic>
      <p:pic>
        <p:nvPicPr>
          <p:cNvPr id="25" name="תמונה 24">
            <a:extLst>
              <a:ext uri="{FF2B5EF4-FFF2-40B4-BE49-F238E27FC236}">
                <a16:creationId xmlns:a16="http://schemas.microsoft.com/office/drawing/2014/main" id="{296CA432-B219-412E-B8FB-2E58032752F2}"/>
              </a:ext>
              <a:ext uri="{C183D7F6-B498-43B3-948B-1728B52AA6E4}">
                <adec:decorative xmlns:adec="http://schemas.microsoft.com/office/drawing/2017/decorative" val="1"/>
              </a:ext>
            </a:extLst>
          </p:cNvPr>
          <p:cNvPicPr>
            <a:picLocks noChangeAspect="1"/>
          </p:cNvPicPr>
          <p:nvPr/>
        </p:nvPicPr>
        <p:blipFill rotWithShape="1">
          <a:blip r:embed="rId4">
            <a:duotone>
              <a:schemeClr val="bg2">
                <a:shade val="45000"/>
                <a:satMod val="135000"/>
              </a:schemeClr>
              <a:prstClr val="white"/>
            </a:duotone>
          </a:blip>
          <a:srcRect b="12766"/>
          <a:stretch/>
        </p:blipFill>
        <p:spPr>
          <a:xfrm>
            <a:off x="6338599" y="3639964"/>
            <a:ext cx="1502420" cy="1800000"/>
          </a:xfrm>
          <a:prstGeom prst="rect">
            <a:avLst/>
          </a:prstGeom>
        </p:spPr>
      </p:pic>
      <p:pic>
        <p:nvPicPr>
          <p:cNvPr id="27" name="תמונה 26" descr="סתיו שפיר">
            <a:extLst>
              <a:ext uri="{FF2B5EF4-FFF2-40B4-BE49-F238E27FC236}">
                <a16:creationId xmlns:a16="http://schemas.microsoft.com/office/drawing/2014/main" id="{96EA18BC-3E7E-4BA4-9746-D355155069BD}"/>
              </a:ext>
              <a:ext uri="{C183D7F6-B498-43B3-948B-1728B52AA6E4}">
                <adec:decorative xmlns:adec="http://schemas.microsoft.com/office/drawing/2017/decorative" val="0"/>
              </a:ext>
            </a:extLst>
          </p:cNvPr>
          <p:cNvPicPr>
            <a:picLocks noChangeAspect="1"/>
          </p:cNvPicPr>
          <p:nvPr/>
        </p:nvPicPr>
        <p:blipFill rotWithShape="1">
          <a:blip r:embed="rId5">
            <a:extLst>
              <a:ext uri="{28A0092B-C50C-407E-A947-70E740481C1C}">
                <a14:useLocalDpi xmlns:a14="http://schemas.microsoft.com/office/drawing/2010/main" val="0"/>
              </a:ext>
            </a:extLst>
          </a:blip>
          <a:srcRect l="11065" r="25500"/>
          <a:stretch/>
        </p:blipFill>
        <p:spPr>
          <a:xfrm>
            <a:off x="4336695" y="3639966"/>
            <a:ext cx="1502420" cy="1800000"/>
          </a:xfrm>
          <a:prstGeom prst="rect">
            <a:avLst/>
          </a:prstGeom>
          <a:ln>
            <a:solidFill>
              <a:srgbClr val="115563"/>
            </a:solidFill>
          </a:ln>
        </p:spPr>
      </p:pic>
      <p:pic>
        <p:nvPicPr>
          <p:cNvPr id="28" name="תמונה 27">
            <a:extLst>
              <a:ext uri="{FF2B5EF4-FFF2-40B4-BE49-F238E27FC236}">
                <a16:creationId xmlns:a16="http://schemas.microsoft.com/office/drawing/2014/main" id="{7599AAF5-90D7-4F77-93BF-626A596B8D16}"/>
              </a:ext>
              <a:ext uri="{C183D7F6-B498-43B3-948B-1728B52AA6E4}">
                <adec:decorative xmlns:adec="http://schemas.microsoft.com/office/drawing/2017/decorative" val="1"/>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22922" r="22867"/>
          <a:stretch/>
        </p:blipFill>
        <p:spPr>
          <a:xfrm>
            <a:off x="8335604" y="3639964"/>
            <a:ext cx="1502420" cy="1800000"/>
          </a:xfrm>
          <a:prstGeom prst="rect">
            <a:avLst/>
          </a:prstGeom>
        </p:spPr>
      </p:pic>
      <p:pic>
        <p:nvPicPr>
          <p:cNvPr id="29" name="תמונה 28">
            <a:extLst>
              <a:ext uri="{FF2B5EF4-FFF2-40B4-BE49-F238E27FC236}">
                <a16:creationId xmlns:a16="http://schemas.microsoft.com/office/drawing/2014/main" id="{1A5FFBDC-CE94-439E-AD65-A4ED1FEE0A6C}"/>
              </a:ext>
              <a:ext uri="{C183D7F6-B498-43B3-948B-1728B52AA6E4}">
                <adec:decorative xmlns:adec="http://schemas.microsoft.com/office/drawing/2017/decorative" val="1"/>
              </a:ext>
            </a:extLst>
          </p:cNvPr>
          <p:cNvPicPr>
            <a:picLocks noChangeAspect="1"/>
          </p:cNvPicPr>
          <p:nvPr/>
        </p:nvPicPr>
        <p:blipFill rotWithShape="1">
          <a:blip r:embed="rId7">
            <a:duotone>
              <a:schemeClr val="bg2">
                <a:shade val="45000"/>
                <a:satMod val="135000"/>
              </a:schemeClr>
              <a:prstClr val="white"/>
            </a:duotone>
            <a:extLst>
              <a:ext uri="{28A0092B-C50C-407E-A947-70E740481C1C}">
                <a14:useLocalDpi xmlns:a14="http://schemas.microsoft.com/office/drawing/2010/main" val="0"/>
              </a:ext>
            </a:extLst>
          </a:blip>
          <a:srcRect l="23258" r="26741"/>
          <a:stretch/>
        </p:blipFill>
        <p:spPr>
          <a:xfrm>
            <a:off x="2334791" y="3639964"/>
            <a:ext cx="1502420" cy="1800000"/>
          </a:xfrm>
          <a:prstGeom prst="rect">
            <a:avLst/>
          </a:prstGeom>
        </p:spPr>
      </p:pic>
      <p:pic>
        <p:nvPicPr>
          <p:cNvPr id="30" name="תמונה 29">
            <a:extLst>
              <a:ext uri="{FF2B5EF4-FFF2-40B4-BE49-F238E27FC236}">
                <a16:creationId xmlns:a16="http://schemas.microsoft.com/office/drawing/2014/main" id="{50EEED92-3A6D-4FBC-BE18-FD7668A7F560}"/>
              </a:ext>
              <a:ext uri="{C183D7F6-B498-43B3-948B-1728B52AA6E4}">
                <adec:decorative xmlns:adec="http://schemas.microsoft.com/office/drawing/2017/decorative" val="1"/>
              </a:ext>
            </a:extLst>
          </p:cNvPr>
          <p:cNvPicPr>
            <a:picLocks noChangeAspect="1"/>
          </p:cNvPicPr>
          <p:nvPr/>
        </p:nvPicPr>
        <p:blipFill rotWithShape="1">
          <a:blip r:embed="rId8">
            <a:duotone>
              <a:schemeClr val="bg2">
                <a:shade val="45000"/>
                <a:satMod val="135000"/>
              </a:schemeClr>
              <a:prstClr val="white"/>
            </a:duotone>
          </a:blip>
          <a:srcRect l="1007" t="1959" r="2928" b="4603"/>
          <a:stretch/>
        </p:blipFill>
        <p:spPr>
          <a:xfrm>
            <a:off x="8335604" y="1418035"/>
            <a:ext cx="1502420" cy="1799998"/>
          </a:xfrm>
          <a:prstGeom prst="rect">
            <a:avLst/>
          </a:prstGeom>
        </p:spPr>
      </p:pic>
      <p:pic>
        <p:nvPicPr>
          <p:cNvPr id="31" name="תמונה 30">
            <a:extLst>
              <a:ext uri="{FF2B5EF4-FFF2-40B4-BE49-F238E27FC236}">
                <a16:creationId xmlns:a16="http://schemas.microsoft.com/office/drawing/2014/main" id="{3D98E782-B92F-4721-BCE7-887648067FA6}"/>
              </a:ext>
              <a:ext uri="{C183D7F6-B498-43B3-948B-1728B52AA6E4}">
                <adec:decorative xmlns:adec="http://schemas.microsoft.com/office/drawing/2017/decorative" val="1"/>
              </a:ext>
            </a:extLst>
          </p:cNvPr>
          <p:cNvPicPr>
            <a:picLocks noChangeAspect="1"/>
          </p:cNvPicPr>
          <p:nvPr/>
        </p:nvPicPr>
        <p:blipFill rotWithShape="1">
          <a:blip r:embed="rId9">
            <a:duotone>
              <a:schemeClr val="bg2">
                <a:shade val="45000"/>
                <a:satMod val="135000"/>
              </a:schemeClr>
              <a:prstClr val="white"/>
            </a:duotone>
            <a:extLst>
              <a:ext uri="{28A0092B-C50C-407E-A947-70E740481C1C}">
                <a14:useLocalDpi xmlns:a14="http://schemas.microsoft.com/office/drawing/2010/main" val="0"/>
              </a:ext>
            </a:extLst>
          </a:blip>
          <a:srcRect b="18965"/>
          <a:stretch/>
        </p:blipFill>
        <p:spPr>
          <a:xfrm>
            <a:off x="4331797" y="1446294"/>
            <a:ext cx="1502421" cy="1771739"/>
          </a:xfrm>
          <a:prstGeom prst="rect">
            <a:avLst/>
          </a:prstGeom>
        </p:spPr>
      </p:pic>
      <p:pic>
        <p:nvPicPr>
          <p:cNvPr id="32" name="תמונה 31">
            <a:extLst>
              <a:ext uri="{FF2B5EF4-FFF2-40B4-BE49-F238E27FC236}">
                <a16:creationId xmlns:a16="http://schemas.microsoft.com/office/drawing/2014/main" id="{2B4183AA-80D7-40C8-B9AD-A1393AAC5544}"/>
              </a:ext>
              <a:ext uri="{C183D7F6-B498-43B3-948B-1728B52AA6E4}">
                <adec:decorative xmlns:adec="http://schemas.microsoft.com/office/drawing/2017/decorative" val="1"/>
              </a:ext>
            </a:extLst>
          </p:cNvPr>
          <p:cNvPicPr>
            <a:picLocks noChangeAspect="1"/>
          </p:cNvPicPr>
          <p:nvPr/>
        </p:nvPicPr>
        <p:blipFill rotWithShape="1">
          <a:blip r:embed="rId10">
            <a:duotone>
              <a:schemeClr val="bg2">
                <a:shade val="45000"/>
                <a:satMod val="135000"/>
              </a:schemeClr>
              <a:prstClr val="white"/>
            </a:duotone>
            <a:extLst>
              <a:ext uri="{28A0092B-C50C-407E-A947-70E740481C1C}">
                <a14:useLocalDpi xmlns:a14="http://schemas.microsoft.com/office/drawing/2010/main" val="0"/>
              </a:ext>
            </a:extLst>
          </a:blip>
          <a:srcRect l="26319" r="26706"/>
          <a:stretch/>
        </p:blipFill>
        <p:spPr>
          <a:xfrm>
            <a:off x="332886" y="1446294"/>
            <a:ext cx="1502421" cy="1800000"/>
          </a:xfrm>
          <a:prstGeom prst="rect">
            <a:avLst/>
          </a:prstGeom>
        </p:spPr>
      </p:pic>
      <p:pic>
        <p:nvPicPr>
          <p:cNvPr id="33" name="תמונה 32">
            <a:extLst>
              <a:ext uri="{FF2B5EF4-FFF2-40B4-BE49-F238E27FC236}">
                <a16:creationId xmlns:a16="http://schemas.microsoft.com/office/drawing/2014/main" id="{1FD06ABB-A335-40E7-8A3E-136BFEAB354B}"/>
              </a:ext>
              <a:ext uri="{C183D7F6-B498-43B3-948B-1728B52AA6E4}">
                <adec:decorative xmlns:adec="http://schemas.microsoft.com/office/drawing/2017/decorative" val="1"/>
              </a:ext>
            </a:extLst>
          </p:cNvPr>
          <p:cNvPicPr>
            <a:picLocks noChangeAspect="1"/>
          </p:cNvPicPr>
          <p:nvPr/>
        </p:nvPicPr>
        <p:blipFill rotWithShape="1">
          <a:blip r:embed="rId11">
            <a:duotone>
              <a:schemeClr val="bg2">
                <a:shade val="45000"/>
                <a:satMod val="135000"/>
              </a:schemeClr>
              <a:prstClr val="white"/>
            </a:duotone>
            <a:extLst>
              <a:ext uri="{28A0092B-C50C-407E-A947-70E740481C1C}">
                <a14:useLocalDpi xmlns:a14="http://schemas.microsoft.com/office/drawing/2010/main" val="0"/>
              </a:ext>
            </a:extLst>
          </a:blip>
          <a:srcRect l="24197" r="24572"/>
          <a:stretch/>
        </p:blipFill>
        <p:spPr>
          <a:xfrm>
            <a:off x="6338599" y="1446294"/>
            <a:ext cx="1502420" cy="1771739"/>
          </a:xfrm>
          <a:prstGeom prst="rect">
            <a:avLst/>
          </a:prstGeom>
        </p:spPr>
      </p:pic>
      <p:pic>
        <p:nvPicPr>
          <p:cNvPr id="34" name="תמונה 33">
            <a:extLst>
              <a:ext uri="{FF2B5EF4-FFF2-40B4-BE49-F238E27FC236}">
                <a16:creationId xmlns:a16="http://schemas.microsoft.com/office/drawing/2014/main" id="{F44E5E29-F6D1-42B0-A8CB-FAC24A2CB9C6}"/>
              </a:ext>
              <a:ext uri="{C183D7F6-B498-43B3-948B-1728B52AA6E4}">
                <adec:decorative xmlns:adec="http://schemas.microsoft.com/office/drawing/2017/decorative" val="1"/>
              </a:ext>
            </a:extLst>
          </p:cNvPr>
          <p:cNvPicPr>
            <a:picLocks noChangeAspect="1"/>
          </p:cNvPicPr>
          <p:nvPr/>
        </p:nvPicPr>
        <p:blipFill rotWithShape="1">
          <a:blip r:embed="rId12">
            <a:duotone>
              <a:schemeClr val="bg2">
                <a:shade val="45000"/>
                <a:satMod val="135000"/>
              </a:schemeClr>
              <a:prstClr val="white"/>
            </a:duotone>
            <a:extLst>
              <a:ext uri="{28A0092B-C50C-407E-A947-70E740481C1C}">
                <a14:useLocalDpi xmlns:a14="http://schemas.microsoft.com/office/drawing/2010/main" val="0"/>
              </a:ext>
            </a:extLst>
          </a:blip>
          <a:srcRect l="26994" r="24597"/>
          <a:stretch/>
        </p:blipFill>
        <p:spPr>
          <a:xfrm>
            <a:off x="2329892" y="1446294"/>
            <a:ext cx="1549109" cy="1800000"/>
          </a:xfrm>
          <a:prstGeom prst="rect">
            <a:avLst/>
          </a:prstGeom>
        </p:spPr>
      </p:pic>
      <p:pic>
        <p:nvPicPr>
          <p:cNvPr id="35" name="תמונה 34">
            <a:extLst>
              <a:ext uri="{FF2B5EF4-FFF2-40B4-BE49-F238E27FC236}">
                <a16:creationId xmlns:a16="http://schemas.microsoft.com/office/drawing/2014/main" id="{C07F96FA-D80C-4B9C-88DA-5BBFD3EBE2AF}"/>
              </a:ext>
              <a:ext uri="{C183D7F6-B498-43B3-948B-1728B52AA6E4}">
                <adec:decorative xmlns:adec="http://schemas.microsoft.com/office/drawing/2017/decorative" val="1"/>
              </a:ext>
            </a:extLst>
          </p:cNvPr>
          <p:cNvPicPr>
            <a:picLocks noChangeAspect="1"/>
          </p:cNvPicPr>
          <p:nvPr/>
        </p:nvPicPr>
        <p:blipFill rotWithShape="1">
          <a:blip r:embed="rId13">
            <a:duotone>
              <a:schemeClr val="bg2">
                <a:shade val="45000"/>
                <a:satMod val="135000"/>
              </a:schemeClr>
              <a:prstClr val="white"/>
            </a:duotone>
            <a:extLst>
              <a:ext uri="{28A0092B-C50C-407E-A947-70E740481C1C}">
                <a14:useLocalDpi xmlns:a14="http://schemas.microsoft.com/office/drawing/2010/main" val="0"/>
              </a:ext>
            </a:extLst>
          </a:blip>
          <a:srcRect t="7598" b="14264"/>
          <a:stretch/>
        </p:blipFill>
        <p:spPr>
          <a:xfrm>
            <a:off x="328850" y="3639964"/>
            <a:ext cx="1501560" cy="1800001"/>
          </a:xfrm>
          <a:prstGeom prst="rect">
            <a:avLst/>
          </a:prstGeom>
        </p:spPr>
      </p:pic>
      <p:sp>
        <p:nvSpPr>
          <p:cNvPr id="9" name="כותרת 20">
            <a:extLst>
              <a:ext uri="{FF2B5EF4-FFF2-40B4-BE49-F238E27FC236}">
                <a16:creationId xmlns:a16="http://schemas.microsoft.com/office/drawing/2014/main" id="{5F0967F5-3883-43AB-9652-8E3FC0E07978}"/>
              </a:ext>
            </a:extLst>
          </p:cNvPr>
          <p:cNvSpPr>
            <a:spLocks noGrp="1"/>
          </p:cNvSpPr>
          <p:nvPr>
            <p:ph type="title"/>
          </p:nvPr>
        </p:nvSpPr>
        <p:spPr/>
        <p:txBody>
          <a:bodyPr/>
          <a:lstStyle/>
          <a:p>
            <a:r>
              <a:rPr lang="he-IL" dirty="0">
                <a:cs typeface="+mn-cs"/>
              </a:rPr>
              <a:t>נשים בפוליטיקה.... כמה דוגמאות</a:t>
            </a:r>
          </a:p>
        </p:txBody>
      </p:sp>
      <p:sp>
        <p:nvSpPr>
          <p:cNvPr id="20" name="מלבן 19">
            <a:extLst>
              <a:ext uri="{FF2B5EF4-FFF2-40B4-BE49-F238E27FC236}">
                <a16:creationId xmlns:a16="http://schemas.microsoft.com/office/drawing/2014/main" id="{0CB4E4D7-CAC9-4566-B1C0-B39BA8357AE2}"/>
              </a:ext>
              <a:ext uri="{C183D7F6-B498-43B3-948B-1728B52AA6E4}">
                <adec:decorative xmlns:adec="http://schemas.microsoft.com/office/drawing/2017/decorative" val="0"/>
              </a:ext>
            </a:extLst>
          </p:cNvPr>
          <p:cNvSpPr/>
          <p:nvPr/>
        </p:nvSpPr>
        <p:spPr>
          <a:xfrm>
            <a:off x="4331798" y="1623431"/>
            <a:ext cx="7513028" cy="2003075"/>
          </a:xfrm>
          <a:prstGeom prst="rect">
            <a:avLst/>
          </a:prstGeom>
          <a:solidFill>
            <a:srgbClr val="115563"/>
          </a:solidFill>
          <a:ln w="38100">
            <a:solidFill>
              <a:srgbClr val="115563"/>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r>
              <a:rPr lang="he-IL" sz="1600" b="1" dirty="0">
                <a:solidFill>
                  <a:schemeClr val="bg1"/>
                </a:solidFill>
                <a:latin typeface="Gisha" panose="020B0502040204020203" pitchFamily="34" charset="-79"/>
              </a:rPr>
              <a:t>סתיו שפיר. ישראל. ילידת 1980. </a:t>
            </a:r>
          </a:p>
          <a:p>
            <a:r>
              <a:rPr lang="he-IL" sz="1600" dirty="0">
                <a:solidFill>
                  <a:schemeClr val="bg1"/>
                </a:solidFill>
                <a:latin typeface="Gisha" panose="020B0502040204020203" pitchFamily="34" charset="-79"/>
              </a:rPr>
              <a:t>פוליטיקאית ישראלית. </a:t>
            </a:r>
          </a:p>
          <a:p>
            <a:r>
              <a:rPr lang="he-IL" sz="1600" dirty="0">
                <a:solidFill>
                  <a:schemeClr val="bg1"/>
                </a:solidFill>
                <a:latin typeface="Gisha" panose="020B0502040204020203" pitchFamily="34" charset="-79"/>
              </a:rPr>
              <a:t>החלה את פעילותה במחאת האוהלים בשנת 2011.</a:t>
            </a:r>
          </a:p>
          <a:p>
            <a:r>
              <a:rPr lang="he-IL" sz="1600" dirty="0">
                <a:solidFill>
                  <a:schemeClr val="bg1"/>
                </a:solidFill>
                <a:latin typeface="Gisha" panose="020B0502040204020203" pitchFamily="34" charset="-79"/>
              </a:rPr>
              <a:t>הייתה צעירת חברי הכנסת ה- 19 וה-20. </a:t>
            </a:r>
          </a:p>
          <a:p>
            <a:r>
              <a:rPr lang="he-IL" sz="1600" dirty="0">
                <a:solidFill>
                  <a:schemeClr val="bg1"/>
                </a:solidFill>
                <a:latin typeface="Gisha" panose="020B0502040204020203" pitchFamily="34" charset="-79"/>
              </a:rPr>
              <a:t>נבחרה כחברת כנסת גם בשני סבבי הבחירות ב- 2019:</a:t>
            </a:r>
            <a:r>
              <a:rPr lang="en-US" sz="1600" dirty="0">
                <a:solidFill>
                  <a:schemeClr val="bg1"/>
                </a:solidFill>
                <a:latin typeface="Gisha" panose="020B0502040204020203" pitchFamily="34" charset="-79"/>
              </a:rPr>
              <a:t> </a:t>
            </a:r>
            <a:r>
              <a:rPr lang="he-IL" sz="1600" dirty="0">
                <a:solidFill>
                  <a:schemeClr val="bg1"/>
                </a:solidFill>
                <a:latin typeface="Gisha" panose="020B0502040204020203" pitchFamily="34" charset="-79"/>
              </a:rPr>
              <a:t>לכנסת ה- 21 במסגרת מפלגת העבודה ולכנסת ה- 22 במסגרת המחנה הדמוקרטי. </a:t>
            </a:r>
            <a:br>
              <a:rPr lang="en-US" sz="1600" dirty="0">
                <a:solidFill>
                  <a:schemeClr val="bg1"/>
                </a:solidFill>
                <a:latin typeface="Gisha" panose="020B0502040204020203" pitchFamily="34" charset="-79"/>
              </a:rPr>
            </a:br>
            <a:r>
              <a:rPr lang="he-IL" sz="1600" dirty="0">
                <a:solidFill>
                  <a:schemeClr val="bg1"/>
                </a:solidFill>
                <a:latin typeface="Gisha" panose="020B0502040204020203" pitchFamily="34" charset="-79"/>
              </a:rPr>
              <a:t>לא התמודדה בבחירות לכנסת ה- 23 (בחירות 2020).</a:t>
            </a:r>
          </a:p>
        </p:txBody>
      </p:sp>
      <p:sp>
        <p:nvSpPr>
          <p:cNvPr id="22" name="לחצן פעולה: וידאו 21" descr="קישור לסרטון בyoutube בעזרת לחיצה על  ctrl ולחיצה על הקישור">
            <a:hlinkClick r:id="rId14" highlightClick="1"/>
            <a:extLst>
              <a:ext uri="{FF2B5EF4-FFF2-40B4-BE49-F238E27FC236}">
                <a16:creationId xmlns:a16="http://schemas.microsoft.com/office/drawing/2014/main" id="{2E65ED52-A0D8-46E3-983D-061A458B2AB2}"/>
              </a:ext>
            </a:extLst>
          </p:cNvPr>
          <p:cNvSpPr/>
          <p:nvPr/>
        </p:nvSpPr>
        <p:spPr>
          <a:xfrm>
            <a:off x="4459618" y="2897993"/>
            <a:ext cx="727342" cy="640080"/>
          </a:xfrm>
          <a:prstGeom prst="actionButtonMovi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 name="Picture 6">
            <a:extLst>
              <a:ext uri="{FF2B5EF4-FFF2-40B4-BE49-F238E27FC236}">
                <a16:creationId xmlns:a16="http://schemas.microsoft.com/office/drawing/2014/main" id="{131D168B-F970-4540-BB8A-8E5D3C406467}"/>
              </a:ext>
              <a:ext uri="{C183D7F6-B498-43B3-948B-1728B52AA6E4}">
                <adec:decorative xmlns:adec="http://schemas.microsoft.com/office/drawing/2017/decorative" val="1"/>
              </a:ext>
            </a:extLst>
          </p:cNvPr>
          <p:cNvPicPr>
            <a:picLocks noChangeAspect="1"/>
          </p:cNvPicPr>
          <p:nvPr/>
        </p:nvPicPr>
        <p:blipFill rotWithShape="1">
          <a:blip r:embed="rId15">
            <a:duotone>
              <a:schemeClr val="accent3">
                <a:shade val="45000"/>
                <a:satMod val="135000"/>
              </a:schemeClr>
              <a:prstClr val="white"/>
            </a:duotone>
            <a:extLst>
              <a:ext uri="{28A0092B-C50C-407E-A947-70E740481C1C}">
                <a14:useLocalDpi xmlns:a14="http://schemas.microsoft.com/office/drawing/2010/main" val="0"/>
              </a:ext>
            </a:extLst>
          </a:blip>
          <a:srcRect t="10155"/>
          <a:stretch/>
        </p:blipFill>
        <p:spPr>
          <a:xfrm>
            <a:off x="10332609" y="3639962"/>
            <a:ext cx="1512216" cy="1800002"/>
          </a:xfrm>
          <a:prstGeom prst="rect">
            <a:avLst/>
          </a:prstGeom>
        </p:spPr>
      </p:pic>
    </p:spTree>
    <p:extLst>
      <p:ext uri="{BB962C8B-B14F-4D97-AF65-F5344CB8AC3E}">
        <p14:creationId xmlns:p14="http://schemas.microsoft.com/office/powerpoint/2010/main" val="2347181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תמונה 17">
            <a:extLst>
              <a:ext uri="{FF2B5EF4-FFF2-40B4-BE49-F238E27FC236}">
                <a16:creationId xmlns:a16="http://schemas.microsoft.com/office/drawing/2014/main" id="{F5F1D086-F57D-415F-8685-A552E7E2BF31}"/>
              </a:ext>
              <a:ext uri="{C183D7F6-B498-43B3-948B-1728B52AA6E4}">
                <adec:decorative xmlns:adec="http://schemas.microsoft.com/office/drawing/2017/decorative" val="1"/>
              </a:ext>
            </a:extLst>
          </p:cNvPr>
          <p:cNvPicPr>
            <a:picLocks noChangeAspect="1"/>
          </p:cNvPicPr>
          <p:nvPr/>
        </p:nvPicPr>
        <p:blipFill rotWithShape="1">
          <a:blip r:embed="rId3">
            <a:duotone>
              <a:schemeClr val="bg2">
                <a:shade val="45000"/>
                <a:satMod val="135000"/>
              </a:schemeClr>
              <a:prstClr val="white"/>
            </a:duotone>
          </a:blip>
          <a:srcRect l="8095" t="-1" r="7931" b="-850"/>
          <a:stretch/>
        </p:blipFill>
        <p:spPr>
          <a:xfrm>
            <a:off x="10342405" y="1418035"/>
            <a:ext cx="1502420" cy="1800000"/>
          </a:xfrm>
          <a:prstGeom prst="rect">
            <a:avLst/>
          </a:prstGeom>
        </p:spPr>
      </p:pic>
      <p:pic>
        <p:nvPicPr>
          <p:cNvPr id="24" name="תמונה 23" descr="הילרי קלינטון">
            <a:extLst>
              <a:ext uri="{FF2B5EF4-FFF2-40B4-BE49-F238E27FC236}">
                <a16:creationId xmlns:a16="http://schemas.microsoft.com/office/drawing/2014/main" id="{21DFCB88-15B2-449F-8368-1FADAC251EA7}"/>
              </a:ext>
              <a:ext uri="{C183D7F6-B498-43B3-948B-1728B52AA6E4}">
                <adec:decorative xmlns:adec="http://schemas.microsoft.com/office/drawing/2017/decorative" val="0"/>
              </a:ext>
            </a:extLst>
          </p:cNvPr>
          <p:cNvPicPr>
            <a:picLocks noChangeAspect="1"/>
          </p:cNvPicPr>
          <p:nvPr/>
        </p:nvPicPr>
        <p:blipFill rotWithShape="1">
          <a:blip r:embed="rId4"/>
          <a:srcRect b="12766"/>
          <a:stretch/>
        </p:blipFill>
        <p:spPr>
          <a:xfrm>
            <a:off x="6338599" y="3639964"/>
            <a:ext cx="1502420" cy="1800000"/>
          </a:xfrm>
          <a:prstGeom prst="rect">
            <a:avLst/>
          </a:prstGeom>
          <a:ln>
            <a:solidFill>
              <a:srgbClr val="115563"/>
            </a:solidFill>
          </a:ln>
        </p:spPr>
      </p:pic>
      <p:pic>
        <p:nvPicPr>
          <p:cNvPr id="26" name="תמונה 25">
            <a:extLst>
              <a:ext uri="{FF2B5EF4-FFF2-40B4-BE49-F238E27FC236}">
                <a16:creationId xmlns:a16="http://schemas.microsoft.com/office/drawing/2014/main" id="{459D3426-674E-433D-9370-966560EC0AA6}"/>
              </a:ext>
              <a:ext uri="{C183D7F6-B498-43B3-948B-1728B52AA6E4}">
                <adec:decorative xmlns:adec="http://schemas.microsoft.com/office/drawing/2017/decorative" val="1"/>
              </a:ext>
            </a:extLst>
          </p:cNvPr>
          <p:cNvPicPr>
            <a:picLocks noChangeAspect="1"/>
          </p:cNvPicPr>
          <p:nvPr/>
        </p:nvPicPr>
        <p:blipFill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l="11065" r="25500"/>
          <a:stretch/>
        </p:blipFill>
        <p:spPr>
          <a:xfrm>
            <a:off x="4336695" y="3639966"/>
            <a:ext cx="1502420" cy="1800000"/>
          </a:xfrm>
          <a:prstGeom prst="rect">
            <a:avLst/>
          </a:prstGeom>
        </p:spPr>
      </p:pic>
      <p:pic>
        <p:nvPicPr>
          <p:cNvPr id="27" name="תמונה 26">
            <a:extLst>
              <a:ext uri="{FF2B5EF4-FFF2-40B4-BE49-F238E27FC236}">
                <a16:creationId xmlns:a16="http://schemas.microsoft.com/office/drawing/2014/main" id="{8E129E91-6E1C-4A85-A960-CCAFC8F44F2D}"/>
              </a:ext>
              <a:ext uri="{C183D7F6-B498-43B3-948B-1728B52AA6E4}">
                <adec:decorative xmlns:adec="http://schemas.microsoft.com/office/drawing/2017/decorative" val="1"/>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22922" r="22867"/>
          <a:stretch/>
        </p:blipFill>
        <p:spPr>
          <a:xfrm>
            <a:off x="8335604" y="3639964"/>
            <a:ext cx="1502420" cy="1800000"/>
          </a:xfrm>
          <a:prstGeom prst="rect">
            <a:avLst/>
          </a:prstGeom>
        </p:spPr>
      </p:pic>
      <p:pic>
        <p:nvPicPr>
          <p:cNvPr id="28" name="תמונה 27">
            <a:extLst>
              <a:ext uri="{FF2B5EF4-FFF2-40B4-BE49-F238E27FC236}">
                <a16:creationId xmlns:a16="http://schemas.microsoft.com/office/drawing/2014/main" id="{3E9835F3-25A7-4034-B6E3-CF7F6E38F5ED}"/>
              </a:ext>
              <a:ext uri="{C183D7F6-B498-43B3-948B-1728B52AA6E4}">
                <adec:decorative xmlns:adec="http://schemas.microsoft.com/office/drawing/2017/decorative" val="1"/>
              </a:ext>
            </a:extLst>
          </p:cNvPr>
          <p:cNvPicPr>
            <a:picLocks noChangeAspect="1"/>
          </p:cNvPicPr>
          <p:nvPr/>
        </p:nvPicPr>
        <p:blipFill rotWithShape="1">
          <a:blip r:embed="rId7">
            <a:duotone>
              <a:schemeClr val="bg2">
                <a:shade val="45000"/>
                <a:satMod val="135000"/>
              </a:schemeClr>
              <a:prstClr val="white"/>
            </a:duotone>
            <a:extLst>
              <a:ext uri="{28A0092B-C50C-407E-A947-70E740481C1C}">
                <a14:useLocalDpi xmlns:a14="http://schemas.microsoft.com/office/drawing/2010/main" val="0"/>
              </a:ext>
            </a:extLst>
          </a:blip>
          <a:srcRect l="23258" r="26741"/>
          <a:stretch/>
        </p:blipFill>
        <p:spPr>
          <a:xfrm>
            <a:off x="2334791" y="3639964"/>
            <a:ext cx="1502420" cy="1800000"/>
          </a:xfrm>
          <a:prstGeom prst="rect">
            <a:avLst/>
          </a:prstGeom>
        </p:spPr>
      </p:pic>
      <p:pic>
        <p:nvPicPr>
          <p:cNvPr id="29" name="תמונה 28">
            <a:extLst>
              <a:ext uri="{FF2B5EF4-FFF2-40B4-BE49-F238E27FC236}">
                <a16:creationId xmlns:a16="http://schemas.microsoft.com/office/drawing/2014/main" id="{3A8B68EE-04B7-48BD-9334-CCF3F2A51628}"/>
              </a:ext>
              <a:ext uri="{C183D7F6-B498-43B3-948B-1728B52AA6E4}">
                <adec:decorative xmlns:adec="http://schemas.microsoft.com/office/drawing/2017/decorative" val="1"/>
              </a:ext>
            </a:extLst>
          </p:cNvPr>
          <p:cNvPicPr>
            <a:picLocks noChangeAspect="1"/>
          </p:cNvPicPr>
          <p:nvPr/>
        </p:nvPicPr>
        <p:blipFill rotWithShape="1">
          <a:blip r:embed="rId8">
            <a:duotone>
              <a:schemeClr val="bg2">
                <a:shade val="45000"/>
                <a:satMod val="135000"/>
              </a:schemeClr>
              <a:prstClr val="white"/>
            </a:duotone>
          </a:blip>
          <a:srcRect l="1007" t="1959" r="2928" b="4603"/>
          <a:stretch/>
        </p:blipFill>
        <p:spPr>
          <a:xfrm>
            <a:off x="8335604" y="1418035"/>
            <a:ext cx="1502420" cy="1799998"/>
          </a:xfrm>
          <a:prstGeom prst="rect">
            <a:avLst/>
          </a:prstGeom>
        </p:spPr>
      </p:pic>
      <p:pic>
        <p:nvPicPr>
          <p:cNvPr id="30" name="תמונה 29">
            <a:extLst>
              <a:ext uri="{FF2B5EF4-FFF2-40B4-BE49-F238E27FC236}">
                <a16:creationId xmlns:a16="http://schemas.microsoft.com/office/drawing/2014/main" id="{8FC1684D-ED4F-4D68-8EF1-2C45D952B260}"/>
              </a:ext>
              <a:ext uri="{C183D7F6-B498-43B3-948B-1728B52AA6E4}">
                <adec:decorative xmlns:adec="http://schemas.microsoft.com/office/drawing/2017/decorative" val="1"/>
              </a:ext>
            </a:extLst>
          </p:cNvPr>
          <p:cNvPicPr>
            <a:picLocks noChangeAspect="1"/>
          </p:cNvPicPr>
          <p:nvPr/>
        </p:nvPicPr>
        <p:blipFill rotWithShape="1">
          <a:blip r:embed="rId9">
            <a:duotone>
              <a:schemeClr val="bg2">
                <a:shade val="45000"/>
                <a:satMod val="135000"/>
              </a:schemeClr>
              <a:prstClr val="white"/>
            </a:duotone>
            <a:extLst>
              <a:ext uri="{28A0092B-C50C-407E-A947-70E740481C1C}">
                <a14:useLocalDpi xmlns:a14="http://schemas.microsoft.com/office/drawing/2010/main" val="0"/>
              </a:ext>
            </a:extLst>
          </a:blip>
          <a:srcRect b="18965"/>
          <a:stretch/>
        </p:blipFill>
        <p:spPr>
          <a:xfrm>
            <a:off x="4331797" y="1446294"/>
            <a:ext cx="1502421" cy="1771739"/>
          </a:xfrm>
          <a:prstGeom prst="rect">
            <a:avLst/>
          </a:prstGeom>
        </p:spPr>
      </p:pic>
      <p:pic>
        <p:nvPicPr>
          <p:cNvPr id="31" name="תמונה 30">
            <a:extLst>
              <a:ext uri="{FF2B5EF4-FFF2-40B4-BE49-F238E27FC236}">
                <a16:creationId xmlns:a16="http://schemas.microsoft.com/office/drawing/2014/main" id="{D7270680-C74D-4BD6-92B4-DA29F2EE4AFA}"/>
              </a:ext>
              <a:ext uri="{C183D7F6-B498-43B3-948B-1728B52AA6E4}">
                <adec:decorative xmlns:adec="http://schemas.microsoft.com/office/drawing/2017/decorative" val="1"/>
              </a:ext>
            </a:extLst>
          </p:cNvPr>
          <p:cNvPicPr>
            <a:picLocks noChangeAspect="1"/>
          </p:cNvPicPr>
          <p:nvPr/>
        </p:nvPicPr>
        <p:blipFill rotWithShape="1">
          <a:blip r:embed="rId10">
            <a:duotone>
              <a:schemeClr val="bg2">
                <a:shade val="45000"/>
                <a:satMod val="135000"/>
              </a:schemeClr>
              <a:prstClr val="white"/>
            </a:duotone>
            <a:extLst>
              <a:ext uri="{28A0092B-C50C-407E-A947-70E740481C1C}">
                <a14:useLocalDpi xmlns:a14="http://schemas.microsoft.com/office/drawing/2010/main" val="0"/>
              </a:ext>
            </a:extLst>
          </a:blip>
          <a:srcRect l="26319" r="26706"/>
          <a:stretch/>
        </p:blipFill>
        <p:spPr>
          <a:xfrm>
            <a:off x="332886" y="1446294"/>
            <a:ext cx="1502421" cy="1800000"/>
          </a:xfrm>
          <a:prstGeom prst="rect">
            <a:avLst/>
          </a:prstGeom>
        </p:spPr>
      </p:pic>
      <p:pic>
        <p:nvPicPr>
          <p:cNvPr id="32" name="תמונה 31">
            <a:extLst>
              <a:ext uri="{FF2B5EF4-FFF2-40B4-BE49-F238E27FC236}">
                <a16:creationId xmlns:a16="http://schemas.microsoft.com/office/drawing/2014/main" id="{1F95893D-FE6D-42FA-9818-784263848898}"/>
              </a:ext>
              <a:ext uri="{C183D7F6-B498-43B3-948B-1728B52AA6E4}">
                <adec:decorative xmlns:adec="http://schemas.microsoft.com/office/drawing/2017/decorative" val="1"/>
              </a:ext>
            </a:extLst>
          </p:cNvPr>
          <p:cNvPicPr>
            <a:picLocks noChangeAspect="1"/>
          </p:cNvPicPr>
          <p:nvPr/>
        </p:nvPicPr>
        <p:blipFill rotWithShape="1">
          <a:blip r:embed="rId11">
            <a:duotone>
              <a:schemeClr val="bg2">
                <a:shade val="45000"/>
                <a:satMod val="135000"/>
              </a:schemeClr>
              <a:prstClr val="white"/>
            </a:duotone>
            <a:extLst>
              <a:ext uri="{28A0092B-C50C-407E-A947-70E740481C1C}">
                <a14:useLocalDpi xmlns:a14="http://schemas.microsoft.com/office/drawing/2010/main" val="0"/>
              </a:ext>
            </a:extLst>
          </a:blip>
          <a:srcRect l="24197" r="24572"/>
          <a:stretch/>
        </p:blipFill>
        <p:spPr>
          <a:xfrm>
            <a:off x="6338599" y="1446294"/>
            <a:ext cx="1502420" cy="1771739"/>
          </a:xfrm>
          <a:prstGeom prst="rect">
            <a:avLst/>
          </a:prstGeom>
        </p:spPr>
      </p:pic>
      <p:pic>
        <p:nvPicPr>
          <p:cNvPr id="33" name="תמונה 32">
            <a:extLst>
              <a:ext uri="{FF2B5EF4-FFF2-40B4-BE49-F238E27FC236}">
                <a16:creationId xmlns:a16="http://schemas.microsoft.com/office/drawing/2014/main" id="{7E6B1A9C-E072-415A-9525-D93795573036}"/>
              </a:ext>
              <a:ext uri="{C183D7F6-B498-43B3-948B-1728B52AA6E4}">
                <adec:decorative xmlns:adec="http://schemas.microsoft.com/office/drawing/2017/decorative" val="1"/>
              </a:ext>
            </a:extLst>
          </p:cNvPr>
          <p:cNvPicPr>
            <a:picLocks noChangeAspect="1"/>
          </p:cNvPicPr>
          <p:nvPr/>
        </p:nvPicPr>
        <p:blipFill rotWithShape="1">
          <a:blip r:embed="rId12">
            <a:duotone>
              <a:schemeClr val="bg2">
                <a:shade val="45000"/>
                <a:satMod val="135000"/>
              </a:schemeClr>
              <a:prstClr val="white"/>
            </a:duotone>
            <a:extLst>
              <a:ext uri="{28A0092B-C50C-407E-A947-70E740481C1C}">
                <a14:useLocalDpi xmlns:a14="http://schemas.microsoft.com/office/drawing/2010/main" val="0"/>
              </a:ext>
            </a:extLst>
          </a:blip>
          <a:srcRect l="26994" r="24597"/>
          <a:stretch/>
        </p:blipFill>
        <p:spPr>
          <a:xfrm>
            <a:off x="2329892" y="1446294"/>
            <a:ext cx="1549109" cy="1800000"/>
          </a:xfrm>
          <a:prstGeom prst="rect">
            <a:avLst/>
          </a:prstGeom>
        </p:spPr>
      </p:pic>
      <p:pic>
        <p:nvPicPr>
          <p:cNvPr id="34" name="תמונה 33">
            <a:extLst>
              <a:ext uri="{FF2B5EF4-FFF2-40B4-BE49-F238E27FC236}">
                <a16:creationId xmlns:a16="http://schemas.microsoft.com/office/drawing/2014/main" id="{29B5F56E-C5F2-4E79-A4C1-7CDD0B6B1451}"/>
              </a:ext>
              <a:ext uri="{C183D7F6-B498-43B3-948B-1728B52AA6E4}">
                <adec:decorative xmlns:adec="http://schemas.microsoft.com/office/drawing/2017/decorative" val="1"/>
              </a:ext>
            </a:extLst>
          </p:cNvPr>
          <p:cNvPicPr>
            <a:picLocks noChangeAspect="1"/>
          </p:cNvPicPr>
          <p:nvPr/>
        </p:nvPicPr>
        <p:blipFill rotWithShape="1">
          <a:blip r:embed="rId13">
            <a:duotone>
              <a:schemeClr val="bg2">
                <a:shade val="45000"/>
                <a:satMod val="135000"/>
              </a:schemeClr>
              <a:prstClr val="white"/>
            </a:duotone>
            <a:extLst>
              <a:ext uri="{28A0092B-C50C-407E-A947-70E740481C1C}">
                <a14:useLocalDpi xmlns:a14="http://schemas.microsoft.com/office/drawing/2010/main" val="0"/>
              </a:ext>
            </a:extLst>
          </a:blip>
          <a:srcRect t="7598" b="14264"/>
          <a:stretch/>
        </p:blipFill>
        <p:spPr>
          <a:xfrm>
            <a:off x="328850" y="3639964"/>
            <a:ext cx="1501560" cy="1800001"/>
          </a:xfrm>
          <a:prstGeom prst="rect">
            <a:avLst/>
          </a:prstGeom>
        </p:spPr>
      </p:pic>
      <p:sp>
        <p:nvSpPr>
          <p:cNvPr id="9" name="כותרת 20">
            <a:extLst>
              <a:ext uri="{FF2B5EF4-FFF2-40B4-BE49-F238E27FC236}">
                <a16:creationId xmlns:a16="http://schemas.microsoft.com/office/drawing/2014/main" id="{5F0967F5-3883-43AB-9652-8E3FC0E07978}"/>
              </a:ext>
            </a:extLst>
          </p:cNvPr>
          <p:cNvSpPr>
            <a:spLocks noGrp="1"/>
          </p:cNvSpPr>
          <p:nvPr>
            <p:ph type="title"/>
          </p:nvPr>
        </p:nvSpPr>
        <p:spPr/>
        <p:txBody>
          <a:bodyPr/>
          <a:lstStyle/>
          <a:p>
            <a:r>
              <a:rPr lang="he-IL" dirty="0">
                <a:cs typeface="+mn-cs"/>
              </a:rPr>
              <a:t>נשים בפוליטיקה..... כמה דוגמאות</a:t>
            </a:r>
          </a:p>
        </p:txBody>
      </p:sp>
      <p:sp>
        <p:nvSpPr>
          <p:cNvPr id="14" name="מלבן 13">
            <a:extLst>
              <a:ext uri="{FF2B5EF4-FFF2-40B4-BE49-F238E27FC236}">
                <a16:creationId xmlns:a16="http://schemas.microsoft.com/office/drawing/2014/main" id="{5974A73C-515A-4B13-96C1-6441555D0C83}"/>
              </a:ext>
            </a:extLst>
          </p:cNvPr>
          <p:cNvSpPr/>
          <p:nvPr/>
        </p:nvSpPr>
        <p:spPr>
          <a:xfrm>
            <a:off x="1822213" y="1768122"/>
            <a:ext cx="6009010" cy="1935342"/>
          </a:xfrm>
          <a:prstGeom prst="rect">
            <a:avLst/>
          </a:prstGeom>
          <a:solidFill>
            <a:srgbClr val="115563"/>
          </a:solidFill>
          <a:ln w="38100">
            <a:solidFill>
              <a:srgbClr val="115563"/>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r>
              <a:rPr lang="he-IL" sz="1600" b="1" dirty="0">
                <a:solidFill>
                  <a:schemeClr val="bg1"/>
                </a:solidFill>
                <a:latin typeface="Gisha" panose="020B0502040204020203" pitchFamily="34" charset="-79"/>
              </a:rPr>
              <a:t>הילרי קלינטון. ארצות הברית. ילידת 1947. </a:t>
            </a:r>
          </a:p>
          <a:p>
            <a:r>
              <a:rPr lang="he-IL" sz="1600" dirty="0">
                <a:solidFill>
                  <a:schemeClr val="bg1"/>
                </a:solidFill>
                <a:latin typeface="Gisha" panose="020B0502040204020203" pitchFamily="34" charset="-79"/>
              </a:rPr>
              <a:t>כיהנה כמזכירת המדינה של ארצות הברית בממשלו של ברק אובמה.</a:t>
            </a:r>
          </a:p>
          <a:p>
            <a:r>
              <a:rPr lang="he-IL" sz="1600" dirty="0">
                <a:solidFill>
                  <a:schemeClr val="bg1"/>
                </a:solidFill>
                <a:latin typeface="Gisha" panose="020B0502040204020203" pitchFamily="34" charset="-79"/>
              </a:rPr>
              <a:t>אשתו של ראש ממשלת ארצות הברית לשעבר ביל קלינטון. </a:t>
            </a:r>
          </a:p>
          <a:p>
            <a:r>
              <a:rPr lang="he-IL" sz="1600" dirty="0">
                <a:solidFill>
                  <a:schemeClr val="bg1"/>
                </a:solidFill>
                <a:latin typeface="Gisha" panose="020B0502040204020203" pitchFamily="34" charset="-79"/>
              </a:rPr>
              <a:t>ב- 2016 נבחרה להיות מועמדת המפלגה הדמוקרטית לנשיאות והפסידה לדונלד </a:t>
            </a:r>
            <a:r>
              <a:rPr lang="he-IL" sz="1600" dirty="0" err="1">
                <a:solidFill>
                  <a:schemeClr val="bg1"/>
                </a:solidFill>
                <a:latin typeface="Gisha" panose="020B0502040204020203" pitchFamily="34" charset="-79"/>
              </a:rPr>
              <a:t>טראמפ</a:t>
            </a:r>
            <a:r>
              <a:rPr lang="he-IL" sz="1600" dirty="0">
                <a:solidFill>
                  <a:schemeClr val="bg1"/>
                </a:solidFill>
                <a:latin typeface="Gisha" panose="020B0502040204020203" pitchFamily="34" charset="-79"/>
              </a:rPr>
              <a:t>. </a:t>
            </a:r>
          </a:p>
        </p:txBody>
      </p:sp>
      <p:sp>
        <p:nvSpPr>
          <p:cNvPr id="16" name="לחצן פעולה: וידאו 15" descr="קישור לסרטו בyoutube בעזרת לחיצה על ctrl ולחיצה על הקישור">
            <a:hlinkClick r:id="rId14" highlightClick="1"/>
            <a:extLst>
              <a:ext uri="{FF2B5EF4-FFF2-40B4-BE49-F238E27FC236}">
                <a16:creationId xmlns:a16="http://schemas.microsoft.com/office/drawing/2014/main" id="{133EAC3E-5316-4361-8CC2-43695E1DC204}"/>
              </a:ext>
            </a:extLst>
          </p:cNvPr>
          <p:cNvSpPr/>
          <p:nvPr/>
        </p:nvSpPr>
        <p:spPr>
          <a:xfrm>
            <a:off x="1822213" y="2897993"/>
            <a:ext cx="727342" cy="640080"/>
          </a:xfrm>
          <a:prstGeom prst="actionButtonMovi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 name="Picture 6">
            <a:extLst>
              <a:ext uri="{FF2B5EF4-FFF2-40B4-BE49-F238E27FC236}">
                <a16:creationId xmlns:a16="http://schemas.microsoft.com/office/drawing/2014/main" id="{605262C7-F7AF-4811-9267-8786ED04C4D1}"/>
              </a:ext>
              <a:ext uri="{C183D7F6-B498-43B3-948B-1728B52AA6E4}">
                <adec:decorative xmlns:adec="http://schemas.microsoft.com/office/drawing/2017/decorative" val="1"/>
              </a:ext>
            </a:extLst>
          </p:cNvPr>
          <p:cNvPicPr>
            <a:picLocks noChangeAspect="1"/>
          </p:cNvPicPr>
          <p:nvPr/>
        </p:nvPicPr>
        <p:blipFill rotWithShape="1">
          <a:blip r:embed="rId15">
            <a:duotone>
              <a:schemeClr val="accent3">
                <a:shade val="45000"/>
                <a:satMod val="135000"/>
              </a:schemeClr>
              <a:prstClr val="white"/>
            </a:duotone>
            <a:extLst>
              <a:ext uri="{28A0092B-C50C-407E-A947-70E740481C1C}">
                <a14:useLocalDpi xmlns:a14="http://schemas.microsoft.com/office/drawing/2010/main" val="0"/>
              </a:ext>
            </a:extLst>
          </a:blip>
          <a:srcRect t="10155"/>
          <a:stretch/>
        </p:blipFill>
        <p:spPr>
          <a:xfrm>
            <a:off x="10332609" y="3639962"/>
            <a:ext cx="1512216" cy="1800002"/>
          </a:xfrm>
          <a:prstGeom prst="rect">
            <a:avLst/>
          </a:prstGeom>
        </p:spPr>
      </p:pic>
    </p:spTree>
    <p:extLst>
      <p:ext uri="{BB962C8B-B14F-4D97-AF65-F5344CB8AC3E}">
        <p14:creationId xmlns:p14="http://schemas.microsoft.com/office/powerpoint/2010/main" val="1397916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תמונה 13">
            <a:extLst>
              <a:ext uri="{FF2B5EF4-FFF2-40B4-BE49-F238E27FC236}">
                <a16:creationId xmlns:a16="http://schemas.microsoft.com/office/drawing/2014/main" id="{1229D5BB-535F-4FCA-B978-389B151580E4}"/>
              </a:ext>
              <a:ext uri="{C183D7F6-B498-43B3-948B-1728B52AA6E4}">
                <adec:decorative xmlns:adec="http://schemas.microsoft.com/office/drawing/2017/decorative" val="1"/>
              </a:ext>
            </a:extLst>
          </p:cNvPr>
          <p:cNvPicPr>
            <a:picLocks noChangeAspect="1"/>
          </p:cNvPicPr>
          <p:nvPr/>
        </p:nvPicPr>
        <p:blipFill rotWithShape="1">
          <a:blip r:embed="rId3">
            <a:duotone>
              <a:schemeClr val="bg2">
                <a:shade val="45000"/>
                <a:satMod val="135000"/>
              </a:schemeClr>
              <a:prstClr val="white"/>
            </a:duotone>
          </a:blip>
          <a:srcRect l="8095" t="-1" r="7931" b="-850"/>
          <a:stretch/>
        </p:blipFill>
        <p:spPr>
          <a:xfrm>
            <a:off x="10342405" y="1418035"/>
            <a:ext cx="1502420" cy="1800000"/>
          </a:xfrm>
          <a:prstGeom prst="rect">
            <a:avLst/>
          </a:prstGeom>
        </p:spPr>
      </p:pic>
      <p:pic>
        <p:nvPicPr>
          <p:cNvPr id="20" name="תמונה 19">
            <a:extLst>
              <a:ext uri="{FF2B5EF4-FFF2-40B4-BE49-F238E27FC236}">
                <a16:creationId xmlns:a16="http://schemas.microsoft.com/office/drawing/2014/main" id="{8B71A762-6EA1-4CD6-A5FC-34C5524DB5B9}"/>
              </a:ext>
              <a:ext uri="{C183D7F6-B498-43B3-948B-1728B52AA6E4}">
                <adec:decorative xmlns:adec="http://schemas.microsoft.com/office/drawing/2017/decorative" val="1"/>
              </a:ext>
            </a:extLst>
          </p:cNvPr>
          <p:cNvPicPr>
            <a:picLocks noChangeAspect="1"/>
          </p:cNvPicPr>
          <p:nvPr/>
        </p:nvPicPr>
        <p:blipFill rotWithShape="1">
          <a:blip r:embed="rId4">
            <a:duotone>
              <a:schemeClr val="bg2">
                <a:shade val="45000"/>
                <a:satMod val="135000"/>
              </a:schemeClr>
              <a:prstClr val="white"/>
            </a:duotone>
          </a:blip>
          <a:srcRect b="12766"/>
          <a:stretch/>
        </p:blipFill>
        <p:spPr>
          <a:xfrm>
            <a:off x="6338599" y="3639964"/>
            <a:ext cx="1502420" cy="1800000"/>
          </a:xfrm>
          <a:prstGeom prst="rect">
            <a:avLst/>
          </a:prstGeom>
        </p:spPr>
      </p:pic>
      <p:pic>
        <p:nvPicPr>
          <p:cNvPr id="24" name="תמונה 23">
            <a:extLst>
              <a:ext uri="{FF2B5EF4-FFF2-40B4-BE49-F238E27FC236}">
                <a16:creationId xmlns:a16="http://schemas.microsoft.com/office/drawing/2014/main" id="{BE5779E7-158D-4011-B966-8CB27C13E528}"/>
              </a:ext>
              <a:ext uri="{C183D7F6-B498-43B3-948B-1728B52AA6E4}">
                <adec:decorative xmlns:adec="http://schemas.microsoft.com/office/drawing/2017/decorative" val="1"/>
              </a:ext>
            </a:extLst>
          </p:cNvPr>
          <p:cNvPicPr>
            <a:picLocks noChangeAspect="1"/>
          </p:cNvPicPr>
          <p:nvPr/>
        </p:nvPicPr>
        <p:blipFill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l="11065" r="25500"/>
          <a:stretch/>
        </p:blipFill>
        <p:spPr>
          <a:xfrm>
            <a:off x="4336695" y="3639966"/>
            <a:ext cx="1502420" cy="1800000"/>
          </a:xfrm>
          <a:prstGeom prst="rect">
            <a:avLst/>
          </a:prstGeom>
        </p:spPr>
      </p:pic>
      <p:pic>
        <p:nvPicPr>
          <p:cNvPr id="25" name="תמונה 24">
            <a:extLst>
              <a:ext uri="{FF2B5EF4-FFF2-40B4-BE49-F238E27FC236}">
                <a16:creationId xmlns:a16="http://schemas.microsoft.com/office/drawing/2014/main" id="{2267144E-E293-4F78-8715-4446D9DA39E4}"/>
              </a:ext>
              <a:ext uri="{C183D7F6-B498-43B3-948B-1728B52AA6E4}">
                <adec:decorative xmlns:adec="http://schemas.microsoft.com/office/drawing/2017/decorative" val="1"/>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22922" r="22867"/>
          <a:stretch/>
        </p:blipFill>
        <p:spPr>
          <a:xfrm>
            <a:off x="8335604" y="3639964"/>
            <a:ext cx="1502420" cy="1800000"/>
          </a:xfrm>
          <a:prstGeom prst="rect">
            <a:avLst/>
          </a:prstGeom>
        </p:spPr>
      </p:pic>
      <p:pic>
        <p:nvPicPr>
          <p:cNvPr id="26" name="תמונה 25">
            <a:extLst>
              <a:ext uri="{FF2B5EF4-FFF2-40B4-BE49-F238E27FC236}">
                <a16:creationId xmlns:a16="http://schemas.microsoft.com/office/drawing/2014/main" id="{A62D7D18-F69D-42BD-BE48-7B41F46B6186}"/>
              </a:ext>
              <a:ext uri="{C183D7F6-B498-43B3-948B-1728B52AA6E4}">
                <adec:decorative xmlns:adec="http://schemas.microsoft.com/office/drawing/2017/decorative" val="1"/>
              </a:ext>
            </a:extLst>
          </p:cNvPr>
          <p:cNvPicPr>
            <a:picLocks noChangeAspect="1"/>
          </p:cNvPicPr>
          <p:nvPr/>
        </p:nvPicPr>
        <p:blipFill rotWithShape="1">
          <a:blip r:embed="rId7">
            <a:duotone>
              <a:schemeClr val="bg2">
                <a:shade val="45000"/>
                <a:satMod val="135000"/>
              </a:schemeClr>
              <a:prstClr val="white"/>
            </a:duotone>
            <a:extLst>
              <a:ext uri="{28A0092B-C50C-407E-A947-70E740481C1C}">
                <a14:useLocalDpi xmlns:a14="http://schemas.microsoft.com/office/drawing/2010/main" val="0"/>
              </a:ext>
            </a:extLst>
          </a:blip>
          <a:srcRect l="23258" r="26741"/>
          <a:stretch/>
        </p:blipFill>
        <p:spPr>
          <a:xfrm>
            <a:off x="2334791" y="3639964"/>
            <a:ext cx="1502420" cy="1800000"/>
          </a:xfrm>
          <a:prstGeom prst="rect">
            <a:avLst/>
          </a:prstGeom>
        </p:spPr>
      </p:pic>
      <p:pic>
        <p:nvPicPr>
          <p:cNvPr id="27" name="תמונה 26">
            <a:extLst>
              <a:ext uri="{FF2B5EF4-FFF2-40B4-BE49-F238E27FC236}">
                <a16:creationId xmlns:a16="http://schemas.microsoft.com/office/drawing/2014/main" id="{3954992F-8416-4CE4-BDC4-65E0CDFE32C8}"/>
              </a:ext>
              <a:ext uri="{C183D7F6-B498-43B3-948B-1728B52AA6E4}">
                <adec:decorative xmlns:adec="http://schemas.microsoft.com/office/drawing/2017/decorative" val="1"/>
              </a:ext>
            </a:extLst>
          </p:cNvPr>
          <p:cNvPicPr>
            <a:picLocks noChangeAspect="1"/>
          </p:cNvPicPr>
          <p:nvPr/>
        </p:nvPicPr>
        <p:blipFill rotWithShape="1">
          <a:blip r:embed="rId8">
            <a:duotone>
              <a:schemeClr val="bg2">
                <a:shade val="45000"/>
                <a:satMod val="135000"/>
              </a:schemeClr>
              <a:prstClr val="white"/>
            </a:duotone>
          </a:blip>
          <a:srcRect l="1007" t="1959" r="2928" b="4603"/>
          <a:stretch/>
        </p:blipFill>
        <p:spPr>
          <a:xfrm>
            <a:off x="8335604" y="1418035"/>
            <a:ext cx="1502420" cy="1799998"/>
          </a:xfrm>
          <a:prstGeom prst="rect">
            <a:avLst/>
          </a:prstGeom>
        </p:spPr>
      </p:pic>
      <p:pic>
        <p:nvPicPr>
          <p:cNvPr id="28" name="תמונה 27" descr="אלן ג'ונסון סירליף">
            <a:extLst>
              <a:ext uri="{FF2B5EF4-FFF2-40B4-BE49-F238E27FC236}">
                <a16:creationId xmlns:a16="http://schemas.microsoft.com/office/drawing/2014/main" id="{1056A73F-C42F-4779-9C42-C9A05F0ABD67}"/>
              </a:ext>
              <a:ext uri="{C183D7F6-B498-43B3-948B-1728B52AA6E4}">
                <adec:decorative xmlns:adec="http://schemas.microsoft.com/office/drawing/2017/decorative" val="0"/>
              </a:ext>
            </a:extLst>
          </p:cNvPr>
          <p:cNvPicPr>
            <a:picLocks noChangeAspect="1"/>
          </p:cNvPicPr>
          <p:nvPr/>
        </p:nvPicPr>
        <p:blipFill rotWithShape="1">
          <a:blip r:embed="rId9">
            <a:extLst>
              <a:ext uri="{28A0092B-C50C-407E-A947-70E740481C1C}">
                <a14:useLocalDpi xmlns:a14="http://schemas.microsoft.com/office/drawing/2010/main" val="0"/>
              </a:ext>
            </a:extLst>
          </a:blip>
          <a:srcRect b="18965"/>
          <a:stretch/>
        </p:blipFill>
        <p:spPr>
          <a:xfrm>
            <a:off x="4331797" y="1446294"/>
            <a:ext cx="1502421" cy="1771739"/>
          </a:xfrm>
          <a:prstGeom prst="rect">
            <a:avLst/>
          </a:prstGeom>
          <a:ln>
            <a:solidFill>
              <a:srgbClr val="115563"/>
            </a:solidFill>
          </a:ln>
        </p:spPr>
      </p:pic>
      <p:pic>
        <p:nvPicPr>
          <p:cNvPr id="29" name="תמונה 28">
            <a:extLst>
              <a:ext uri="{FF2B5EF4-FFF2-40B4-BE49-F238E27FC236}">
                <a16:creationId xmlns:a16="http://schemas.microsoft.com/office/drawing/2014/main" id="{689539B3-68DE-43AB-8513-DDEB7017E361}"/>
              </a:ext>
              <a:ext uri="{C183D7F6-B498-43B3-948B-1728B52AA6E4}">
                <adec:decorative xmlns:adec="http://schemas.microsoft.com/office/drawing/2017/decorative" val="1"/>
              </a:ext>
            </a:extLst>
          </p:cNvPr>
          <p:cNvPicPr>
            <a:picLocks noChangeAspect="1"/>
          </p:cNvPicPr>
          <p:nvPr/>
        </p:nvPicPr>
        <p:blipFill rotWithShape="1">
          <a:blip r:embed="rId10">
            <a:duotone>
              <a:schemeClr val="bg2">
                <a:shade val="45000"/>
                <a:satMod val="135000"/>
              </a:schemeClr>
              <a:prstClr val="white"/>
            </a:duotone>
            <a:extLst>
              <a:ext uri="{28A0092B-C50C-407E-A947-70E740481C1C}">
                <a14:useLocalDpi xmlns:a14="http://schemas.microsoft.com/office/drawing/2010/main" val="0"/>
              </a:ext>
            </a:extLst>
          </a:blip>
          <a:srcRect l="26319" r="26706"/>
          <a:stretch/>
        </p:blipFill>
        <p:spPr>
          <a:xfrm>
            <a:off x="332886" y="1446294"/>
            <a:ext cx="1502421" cy="1800000"/>
          </a:xfrm>
          <a:prstGeom prst="rect">
            <a:avLst/>
          </a:prstGeom>
        </p:spPr>
      </p:pic>
      <p:pic>
        <p:nvPicPr>
          <p:cNvPr id="30" name="תמונה 29">
            <a:extLst>
              <a:ext uri="{FF2B5EF4-FFF2-40B4-BE49-F238E27FC236}">
                <a16:creationId xmlns:a16="http://schemas.microsoft.com/office/drawing/2014/main" id="{5452806E-E787-4C12-8FB8-3F1AFD0764F0}"/>
              </a:ext>
              <a:ext uri="{C183D7F6-B498-43B3-948B-1728B52AA6E4}">
                <adec:decorative xmlns:adec="http://schemas.microsoft.com/office/drawing/2017/decorative" val="1"/>
              </a:ext>
            </a:extLst>
          </p:cNvPr>
          <p:cNvPicPr>
            <a:picLocks noChangeAspect="1"/>
          </p:cNvPicPr>
          <p:nvPr/>
        </p:nvPicPr>
        <p:blipFill rotWithShape="1">
          <a:blip r:embed="rId11">
            <a:duotone>
              <a:schemeClr val="bg2">
                <a:shade val="45000"/>
                <a:satMod val="135000"/>
              </a:schemeClr>
              <a:prstClr val="white"/>
            </a:duotone>
            <a:extLst>
              <a:ext uri="{28A0092B-C50C-407E-A947-70E740481C1C}">
                <a14:useLocalDpi xmlns:a14="http://schemas.microsoft.com/office/drawing/2010/main" val="0"/>
              </a:ext>
            </a:extLst>
          </a:blip>
          <a:srcRect l="24197" r="24572"/>
          <a:stretch/>
        </p:blipFill>
        <p:spPr>
          <a:xfrm>
            <a:off x="6338599" y="1446294"/>
            <a:ext cx="1502420" cy="1771739"/>
          </a:xfrm>
          <a:prstGeom prst="rect">
            <a:avLst/>
          </a:prstGeom>
        </p:spPr>
      </p:pic>
      <p:pic>
        <p:nvPicPr>
          <p:cNvPr id="31" name="תמונה 30">
            <a:extLst>
              <a:ext uri="{FF2B5EF4-FFF2-40B4-BE49-F238E27FC236}">
                <a16:creationId xmlns:a16="http://schemas.microsoft.com/office/drawing/2014/main" id="{BD59740F-5E0B-4E26-8D28-9F94CDDD9F9D}"/>
              </a:ext>
              <a:ext uri="{C183D7F6-B498-43B3-948B-1728B52AA6E4}">
                <adec:decorative xmlns:adec="http://schemas.microsoft.com/office/drawing/2017/decorative" val="1"/>
              </a:ext>
            </a:extLst>
          </p:cNvPr>
          <p:cNvPicPr>
            <a:picLocks noChangeAspect="1"/>
          </p:cNvPicPr>
          <p:nvPr/>
        </p:nvPicPr>
        <p:blipFill rotWithShape="1">
          <a:blip r:embed="rId12">
            <a:duotone>
              <a:schemeClr val="bg2">
                <a:shade val="45000"/>
                <a:satMod val="135000"/>
              </a:schemeClr>
              <a:prstClr val="white"/>
            </a:duotone>
            <a:extLst>
              <a:ext uri="{28A0092B-C50C-407E-A947-70E740481C1C}">
                <a14:useLocalDpi xmlns:a14="http://schemas.microsoft.com/office/drawing/2010/main" val="0"/>
              </a:ext>
            </a:extLst>
          </a:blip>
          <a:srcRect l="26994" r="24597"/>
          <a:stretch/>
        </p:blipFill>
        <p:spPr>
          <a:xfrm>
            <a:off x="2329892" y="1446294"/>
            <a:ext cx="1549109" cy="1800000"/>
          </a:xfrm>
          <a:prstGeom prst="rect">
            <a:avLst/>
          </a:prstGeom>
        </p:spPr>
      </p:pic>
      <p:pic>
        <p:nvPicPr>
          <p:cNvPr id="32" name="תמונה 31">
            <a:extLst>
              <a:ext uri="{FF2B5EF4-FFF2-40B4-BE49-F238E27FC236}">
                <a16:creationId xmlns:a16="http://schemas.microsoft.com/office/drawing/2014/main" id="{EC8D635D-E661-4BFF-A968-E61922997F29}"/>
              </a:ext>
              <a:ext uri="{C183D7F6-B498-43B3-948B-1728B52AA6E4}">
                <adec:decorative xmlns:adec="http://schemas.microsoft.com/office/drawing/2017/decorative" val="1"/>
              </a:ext>
            </a:extLst>
          </p:cNvPr>
          <p:cNvPicPr>
            <a:picLocks noChangeAspect="1"/>
          </p:cNvPicPr>
          <p:nvPr/>
        </p:nvPicPr>
        <p:blipFill rotWithShape="1">
          <a:blip r:embed="rId13">
            <a:duotone>
              <a:schemeClr val="bg2">
                <a:shade val="45000"/>
                <a:satMod val="135000"/>
              </a:schemeClr>
              <a:prstClr val="white"/>
            </a:duotone>
            <a:extLst>
              <a:ext uri="{28A0092B-C50C-407E-A947-70E740481C1C}">
                <a14:useLocalDpi xmlns:a14="http://schemas.microsoft.com/office/drawing/2010/main" val="0"/>
              </a:ext>
            </a:extLst>
          </a:blip>
          <a:srcRect t="7598" b="14264"/>
          <a:stretch/>
        </p:blipFill>
        <p:spPr>
          <a:xfrm>
            <a:off x="328850" y="3639964"/>
            <a:ext cx="1501560" cy="1800001"/>
          </a:xfrm>
          <a:prstGeom prst="rect">
            <a:avLst/>
          </a:prstGeom>
        </p:spPr>
      </p:pic>
      <p:sp>
        <p:nvSpPr>
          <p:cNvPr id="9" name="כותרת 20">
            <a:extLst>
              <a:ext uri="{FF2B5EF4-FFF2-40B4-BE49-F238E27FC236}">
                <a16:creationId xmlns:a16="http://schemas.microsoft.com/office/drawing/2014/main" id="{5F0967F5-3883-43AB-9652-8E3FC0E07978}"/>
              </a:ext>
            </a:extLst>
          </p:cNvPr>
          <p:cNvSpPr>
            <a:spLocks noGrp="1"/>
          </p:cNvSpPr>
          <p:nvPr>
            <p:ph type="title"/>
          </p:nvPr>
        </p:nvSpPr>
        <p:spPr/>
        <p:txBody>
          <a:bodyPr/>
          <a:lstStyle/>
          <a:p>
            <a:r>
              <a:rPr lang="he-IL" dirty="0">
                <a:cs typeface="+mn-cs"/>
              </a:rPr>
              <a:t>נשים בפוליטיקה...... כמה דוגמאות</a:t>
            </a:r>
          </a:p>
        </p:txBody>
      </p:sp>
      <p:sp>
        <p:nvSpPr>
          <p:cNvPr id="2" name="מלבן 1">
            <a:extLst>
              <a:ext uri="{FF2B5EF4-FFF2-40B4-BE49-F238E27FC236}">
                <a16:creationId xmlns:a16="http://schemas.microsoft.com/office/drawing/2014/main" id="{ECC4D78E-5F56-4CBF-9371-84FE631F5250}"/>
              </a:ext>
            </a:extLst>
          </p:cNvPr>
          <p:cNvSpPr/>
          <p:nvPr/>
        </p:nvSpPr>
        <p:spPr>
          <a:xfrm>
            <a:off x="4341592" y="3246294"/>
            <a:ext cx="5867467" cy="1771740"/>
          </a:xfrm>
          <a:prstGeom prst="rect">
            <a:avLst/>
          </a:prstGeom>
          <a:solidFill>
            <a:srgbClr val="115563"/>
          </a:solidFill>
          <a:ln w="38100">
            <a:solidFill>
              <a:srgbClr val="115563"/>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r>
              <a:rPr lang="he-IL" sz="1600" b="1" dirty="0">
                <a:solidFill>
                  <a:schemeClr val="bg1"/>
                </a:solidFill>
                <a:latin typeface="Gisha" panose="020B0502040204020203" pitchFamily="34" charset="-79"/>
              </a:rPr>
              <a:t>אלן ג'ונסון-</a:t>
            </a:r>
            <a:r>
              <a:rPr lang="he-IL" sz="1600" b="1" dirty="0" err="1">
                <a:solidFill>
                  <a:schemeClr val="bg1"/>
                </a:solidFill>
                <a:latin typeface="Gisha" panose="020B0502040204020203" pitchFamily="34" charset="-79"/>
              </a:rPr>
              <a:t>סירליף</a:t>
            </a:r>
            <a:r>
              <a:rPr lang="he-IL" sz="1600" b="1" dirty="0">
                <a:solidFill>
                  <a:schemeClr val="bg1"/>
                </a:solidFill>
                <a:latin typeface="Gisha" panose="020B0502040204020203" pitchFamily="34" charset="-79"/>
              </a:rPr>
              <a:t>. ליבריה. ילידת 1938. </a:t>
            </a:r>
          </a:p>
          <a:p>
            <a:r>
              <a:rPr lang="he-IL" sz="1600" dirty="0">
                <a:solidFill>
                  <a:schemeClr val="bg1"/>
                </a:solidFill>
                <a:latin typeface="Gisha" panose="020B0502040204020203" pitchFamily="34" charset="-79"/>
              </a:rPr>
              <a:t>כיהנה כנשיאת ליבריה בשנים 2006-2018 והייתה האישה הראשונה שנבחרה להנהגת מדינה ביבשת אפריקה.</a:t>
            </a:r>
          </a:p>
          <a:p>
            <a:r>
              <a:rPr lang="he-IL" sz="1600" dirty="0">
                <a:solidFill>
                  <a:schemeClr val="bg1"/>
                </a:solidFill>
                <a:latin typeface="Gisha" panose="020B0502040204020203" pitchFamily="34" charset="-79"/>
              </a:rPr>
              <a:t>זכתה, יחד עם שתי נשים נוספות, בפרס נובל לשלום לשנת 2011, על מאמציה להענקת שוויון זכויות לנשים ועל מאבקה לקידום זכויות האדם. </a:t>
            </a:r>
          </a:p>
          <a:p>
            <a:r>
              <a:rPr lang="he-IL" sz="1600" dirty="0">
                <a:solidFill>
                  <a:schemeClr val="bg1"/>
                </a:solidFill>
                <a:latin typeface="Gisha" panose="020B0502040204020203" pitchFamily="34" charset="-79"/>
              </a:rPr>
              <a:t>גרושה ואם לארבעה בנים.</a:t>
            </a:r>
          </a:p>
          <a:p>
            <a:endParaRPr lang="he-IL" sz="1600" dirty="0">
              <a:solidFill>
                <a:schemeClr val="bg1"/>
              </a:solidFill>
              <a:latin typeface="Gisha" panose="020B0502040204020203" pitchFamily="34" charset="-79"/>
              <a:cs typeface="Gisha" panose="020B0502040204020203" pitchFamily="34" charset="-79"/>
            </a:endParaRPr>
          </a:p>
        </p:txBody>
      </p:sp>
      <p:pic>
        <p:nvPicPr>
          <p:cNvPr id="3" name="Picture 6">
            <a:extLst>
              <a:ext uri="{FF2B5EF4-FFF2-40B4-BE49-F238E27FC236}">
                <a16:creationId xmlns:a16="http://schemas.microsoft.com/office/drawing/2014/main" id="{6FFBDD6E-E134-4CE5-ADFC-3A98964B2C1A}"/>
              </a:ext>
              <a:ext uri="{C183D7F6-B498-43B3-948B-1728B52AA6E4}">
                <adec:decorative xmlns:adec="http://schemas.microsoft.com/office/drawing/2017/decorative" val="1"/>
              </a:ext>
            </a:extLst>
          </p:cNvPr>
          <p:cNvPicPr>
            <a:picLocks noChangeAspect="1"/>
          </p:cNvPicPr>
          <p:nvPr/>
        </p:nvPicPr>
        <p:blipFill rotWithShape="1">
          <a:blip r:embed="rId14">
            <a:duotone>
              <a:schemeClr val="accent3">
                <a:shade val="45000"/>
                <a:satMod val="135000"/>
              </a:schemeClr>
              <a:prstClr val="white"/>
            </a:duotone>
            <a:extLst>
              <a:ext uri="{28A0092B-C50C-407E-A947-70E740481C1C}">
                <a14:useLocalDpi xmlns:a14="http://schemas.microsoft.com/office/drawing/2010/main" val="0"/>
              </a:ext>
            </a:extLst>
          </a:blip>
          <a:srcRect t="10155"/>
          <a:stretch/>
        </p:blipFill>
        <p:spPr>
          <a:xfrm>
            <a:off x="10332609" y="3639962"/>
            <a:ext cx="1512216" cy="1800002"/>
          </a:xfrm>
          <a:prstGeom prst="rect">
            <a:avLst/>
          </a:prstGeom>
        </p:spPr>
      </p:pic>
    </p:spTree>
    <p:extLst>
      <p:ext uri="{BB962C8B-B14F-4D97-AF65-F5344CB8AC3E}">
        <p14:creationId xmlns:p14="http://schemas.microsoft.com/office/powerpoint/2010/main" val="3573094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תמונה 23">
            <a:extLst>
              <a:ext uri="{FF2B5EF4-FFF2-40B4-BE49-F238E27FC236}">
                <a16:creationId xmlns:a16="http://schemas.microsoft.com/office/drawing/2014/main" id="{AE650092-1D8C-435C-B4A2-988E95017401}"/>
              </a:ext>
              <a:ext uri="{C183D7F6-B498-43B3-948B-1728B52AA6E4}">
                <adec:decorative xmlns:adec="http://schemas.microsoft.com/office/drawing/2017/decorative" val="1"/>
              </a:ext>
            </a:extLst>
          </p:cNvPr>
          <p:cNvPicPr>
            <a:picLocks noChangeAspect="1"/>
          </p:cNvPicPr>
          <p:nvPr/>
        </p:nvPicPr>
        <p:blipFill rotWithShape="1">
          <a:blip r:embed="rId3">
            <a:duotone>
              <a:schemeClr val="bg2">
                <a:shade val="45000"/>
                <a:satMod val="135000"/>
              </a:schemeClr>
              <a:prstClr val="white"/>
            </a:duotone>
          </a:blip>
          <a:srcRect l="8095" t="-1" r="7931" b="-850"/>
          <a:stretch/>
        </p:blipFill>
        <p:spPr>
          <a:xfrm>
            <a:off x="10342405" y="1418035"/>
            <a:ext cx="1502420" cy="1800000"/>
          </a:xfrm>
          <a:prstGeom prst="rect">
            <a:avLst/>
          </a:prstGeom>
        </p:spPr>
      </p:pic>
      <p:pic>
        <p:nvPicPr>
          <p:cNvPr id="25" name="תמונה 24">
            <a:extLst>
              <a:ext uri="{FF2B5EF4-FFF2-40B4-BE49-F238E27FC236}">
                <a16:creationId xmlns:a16="http://schemas.microsoft.com/office/drawing/2014/main" id="{B7B5D12B-5697-4715-B832-429D6FD07779}"/>
              </a:ext>
              <a:ext uri="{C183D7F6-B498-43B3-948B-1728B52AA6E4}">
                <adec:decorative xmlns:adec="http://schemas.microsoft.com/office/drawing/2017/decorative" val="1"/>
              </a:ext>
            </a:extLst>
          </p:cNvPr>
          <p:cNvPicPr>
            <a:picLocks noChangeAspect="1"/>
          </p:cNvPicPr>
          <p:nvPr/>
        </p:nvPicPr>
        <p:blipFill rotWithShape="1">
          <a:blip r:embed="rId4">
            <a:duotone>
              <a:schemeClr val="bg2">
                <a:shade val="45000"/>
                <a:satMod val="135000"/>
              </a:schemeClr>
              <a:prstClr val="white"/>
            </a:duotone>
          </a:blip>
          <a:srcRect b="12766"/>
          <a:stretch/>
        </p:blipFill>
        <p:spPr>
          <a:xfrm>
            <a:off x="6338599" y="3639964"/>
            <a:ext cx="1502420" cy="1800000"/>
          </a:xfrm>
          <a:prstGeom prst="rect">
            <a:avLst/>
          </a:prstGeom>
        </p:spPr>
      </p:pic>
      <p:pic>
        <p:nvPicPr>
          <p:cNvPr id="27" name="תמונה 26">
            <a:extLst>
              <a:ext uri="{FF2B5EF4-FFF2-40B4-BE49-F238E27FC236}">
                <a16:creationId xmlns:a16="http://schemas.microsoft.com/office/drawing/2014/main" id="{17ED6496-8ED5-476A-8BFF-9166EA1E65AC}"/>
              </a:ext>
              <a:ext uri="{C183D7F6-B498-43B3-948B-1728B52AA6E4}">
                <adec:decorative xmlns:adec="http://schemas.microsoft.com/office/drawing/2017/decorative" val="1"/>
              </a:ext>
            </a:extLst>
          </p:cNvPr>
          <p:cNvPicPr>
            <a:picLocks noChangeAspect="1"/>
          </p:cNvPicPr>
          <p:nvPr/>
        </p:nvPicPr>
        <p:blipFill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l="11065" r="25500"/>
          <a:stretch/>
        </p:blipFill>
        <p:spPr>
          <a:xfrm>
            <a:off x="4336695" y="3639966"/>
            <a:ext cx="1502420" cy="1800000"/>
          </a:xfrm>
          <a:prstGeom prst="rect">
            <a:avLst/>
          </a:prstGeom>
        </p:spPr>
      </p:pic>
      <p:pic>
        <p:nvPicPr>
          <p:cNvPr id="28" name="תמונה 27" descr="איילת שקד">
            <a:extLst>
              <a:ext uri="{FF2B5EF4-FFF2-40B4-BE49-F238E27FC236}">
                <a16:creationId xmlns:a16="http://schemas.microsoft.com/office/drawing/2014/main" id="{AC6D91A4-F95C-49B6-BD49-BA01492A2B7F}"/>
              </a:ext>
              <a:ext uri="{C183D7F6-B498-43B3-948B-1728B52AA6E4}">
                <adec:decorative xmlns:adec="http://schemas.microsoft.com/office/drawing/2017/decorative" val="0"/>
              </a:ext>
            </a:extLst>
          </p:cNvPr>
          <p:cNvPicPr>
            <a:picLocks noChangeAspect="1"/>
          </p:cNvPicPr>
          <p:nvPr/>
        </p:nvPicPr>
        <p:blipFill rotWithShape="1">
          <a:blip r:embed="rId6">
            <a:extLst>
              <a:ext uri="{28A0092B-C50C-407E-A947-70E740481C1C}">
                <a14:useLocalDpi xmlns:a14="http://schemas.microsoft.com/office/drawing/2010/main" val="0"/>
              </a:ext>
            </a:extLst>
          </a:blip>
          <a:srcRect l="22922" r="22867"/>
          <a:stretch/>
        </p:blipFill>
        <p:spPr>
          <a:xfrm>
            <a:off x="8335604" y="3639964"/>
            <a:ext cx="1502420" cy="1800000"/>
          </a:xfrm>
          <a:prstGeom prst="rect">
            <a:avLst/>
          </a:prstGeom>
          <a:ln>
            <a:solidFill>
              <a:srgbClr val="115563"/>
            </a:solidFill>
          </a:ln>
        </p:spPr>
      </p:pic>
      <p:pic>
        <p:nvPicPr>
          <p:cNvPr id="29" name="תמונה 28">
            <a:extLst>
              <a:ext uri="{FF2B5EF4-FFF2-40B4-BE49-F238E27FC236}">
                <a16:creationId xmlns:a16="http://schemas.microsoft.com/office/drawing/2014/main" id="{6776183A-F0CE-43C5-811E-14062D81FD86}"/>
              </a:ext>
              <a:ext uri="{C183D7F6-B498-43B3-948B-1728B52AA6E4}">
                <adec:decorative xmlns:adec="http://schemas.microsoft.com/office/drawing/2017/decorative" val="1"/>
              </a:ext>
            </a:extLst>
          </p:cNvPr>
          <p:cNvPicPr>
            <a:picLocks noChangeAspect="1"/>
          </p:cNvPicPr>
          <p:nvPr/>
        </p:nvPicPr>
        <p:blipFill rotWithShape="1">
          <a:blip r:embed="rId7">
            <a:duotone>
              <a:schemeClr val="bg2">
                <a:shade val="45000"/>
                <a:satMod val="135000"/>
              </a:schemeClr>
              <a:prstClr val="white"/>
            </a:duotone>
            <a:extLst>
              <a:ext uri="{28A0092B-C50C-407E-A947-70E740481C1C}">
                <a14:useLocalDpi xmlns:a14="http://schemas.microsoft.com/office/drawing/2010/main" val="0"/>
              </a:ext>
            </a:extLst>
          </a:blip>
          <a:srcRect l="23258" r="26741"/>
          <a:stretch/>
        </p:blipFill>
        <p:spPr>
          <a:xfrm>
            <a:off x="2334791" y="3639964"/>
            <a:ext cx="1502420" cy="1800000"/>
          </a:xfrm>
          <a:prstGeom prst="rect">
            <a:avLst/>
          </a:prstGeom>
        </p:spPr>
      </p:pic>
      <p:pic>
        <p:nvPicPr>
          <p:cNvPr id="30" name="תמונה 29">
            <a:extLst>
              <a:ext uri="{FF2B5EF4-FFF2-40B4-BE49-F238E27FC236}">
                <a16:creationId xmlns:a16="http://schemas.microsoft.com/office/drawing/2014/main" id="{72D58865-BD58-49ED-8C93-927115B4DF28}"/>
              </a:ext>
              <a:ext uri="{C183D7F6-B498-43B3-948B-1728B52AA6E4}">
                <adec:decorative xmlns:adec="http://schemas.microsoft.com/office/drawing/2017/decorative" val="1"/>
              </a:ext>
            </a:extLst>
          </p:cNvPr>
          <p:cNvPicPr>
            <a:picLocks noChangeAspect="1"/>
          </p:cNvPicPr>
          <p:nvPr/>
        </p:nvPicPr>
        <p:blipFill rotWithShape="1">
          <a:blip r:embed="rId8">
            <a:duotone>
              <a:schemeClr val="bg2">
                <a:shade val="45000"/>
                <a:satMod val="135000"/>
              </a:schemeClr>
              <a:prstClr val="white"/>
            </a:duotone>
          </a:blip>
          <a:srcRect l="1007" t="1959" r="2928" b="4603"/>
          <a:stretch/>
        </p:blipFill>
        <p:spPr>
          <a:xfrm>
            <a:off x="8335604" y="1418035"/>
            <a:ext cx="1502420" cy="1799998"/>
          </a:xfrm>
          <a:prstGeom prst="rect">
            <a:avLst/>
          </a:prstGeom>
        </p:spPr>
      </p:pic>
      <p:pic>
        <p:nvPicPr>
          <p:cNvPr id="31" name="תמונה 30">
            <a:extLst>
              <a:ext uri="{FF2B5EF4-FFF2-40B4-BE49-F238E27FC236}">
                <a16:creationId xmlns:a16="http://schemas.microsoft.com/office/drawing/2014/main" id="{5D79E4E7-B7B6-4E39-BB5C-3676473A221D}"/>
              </a:ext>
              <a:ext uri="{C183D7F6-B498-43B3-948B-1728B52AA6E4}">
                <adec:decorative xmlns:adec="http://schemas.microsoft.com/office/drawing/2017/decorative" val="1"/>
              </a:ext>
            </a:extLst>
          </p:cNvPr>
          <p:cNvPicPr>
            <a:picLocks noChangeAspect="1"/>
          </p:cNvPicPr>
          <p:nvPr/>
        </p:nvPicPr>
        <p:blipFill rotWithShape="1">
          <a:blip r:embed="rId9">
            <a:duotone>
              <a:schemeClr val="bg2">
                <a:shade val="45000"/>
                <a:satMod val="135000"/>
              </a:schemeClr>
              <a:prstClr val="white"/>
            </a:duotone>
            <a:extLst>
              <a:ext uri="{28A0092B-C50C-407E-A947-70E740481C1C}">
                <a14:useLocalDpi xmlns:a14="http://schemas.microsoft.com/office/drawing/2010/main" val="0"/>
              </a:ext>
            </a:extLst>
          </a:blip>
          <a:srcRect b="18965"/>
          <a:stretch/>
        </p:blipFill>
        <p:spPr>
          <a:xfrm>
            <a:off x="4331797" y="1446294"/>
            <a:ext cx="1502421" cy="1771739"/>
          </a:xfrm>
          <a:prstGeom prst="rect">
            <a:avLst/>
          </a:prstGeom>
        </p:spPr>
      </p:pic>
      <p:pic>
        <p:nvPicPr>
          <p:cNvPr id="32" name="תמונה 31">
            <a:extLst>
              <a:ext uri="{FF2B5EF4-FFF2-40B4-BE49-F238E27FC236}">
                <a16:creationId xmlns:a16="http://schemas.microsoft.com/office/drawing/2014/main" id="{49F3F532-9EA2-4F45-AAE4-8BA84BEA96F6}"/>
              </a:ext>
              <a:ext uri="{C183D7F6-B498-43B3-948B-1728B52AA6E4}">
                <adec:decorative xmlns:adec="http://schemas.microsoft.com/office/drawing/2017/decorative" val="1"/>
              </a:ext>
            </a:extLst>
          </p:cNvPr>
          <p:cNvPicPr>
            <a:picLocks noChangeAspect="1"/>
          </p:cNvPicPr>
          <p:nvPr/>
        </p:nvPicPr>
        <p:blipFill rotWithShape="1">
          <a:blip r:embed="rId10">
            <a:duotone>
              <a:schemeClr val="bg2">
                <a:shade val="45000"/>
                <a:satMod val="135000"/>
              </a:schemeClr>
              <a:prstClr val="white"/>
            </a:duotone>
            <a:extLst>
              <a:ext uri="{28A0092B-C50C-407E-A947-70E740481C1C}">
                <a14:useLocalDpi xmlns:a14="http://schemas.microsoft.com/office/drawing/2010/main" val="0"/>
              </a:ext>
            </a:extLst>
          </a:blip>
          <a:srcRect l="26319" r="26706"/>
          <a:stretch/>
        </p:blipFill>
        <p:spPr>
          <a:xfrm>
            <a:off x="332886" y="1446294"/>
            <a:ext cx="1502421" cy="1800000"/>
          </a:xfrm>
          <a:prstGeom prst="rect">
            <a:avLst/>
          </a:prstGeom>
        </p:spPr>
      </p:pic>
      <p:pic>
        <p:nvPicPr>
          <p:cNvPr id="33" name="תמונה 32">
            <a:extLst>
              <a:ext uri="{FF2B5EF4-FFF2-40B4-BE49-F238E27FC236}">
                <a16:creationId xmlns:a16="http://schemas.microsoft.com/office/drawing/2014/main" id="{29794922-7011-43A3-BD38-99A41EEE3A14}"/>
              </a:ext>
              <a:ext uri="{C183D7F6-B498-43B3-948B-1728B52AA6E4}">
                <adec:decorative xmlns:adec="http://schemas.microsoft.com/office/drawing/2017/decorative" val="1"/>
              </a:ext>
            </a:extLst>
          </p:cNvPr>
          <p:cNvPicPr>
            <a:picLocks noChangeAspect="1"/>
          </p:cNvPicPr>
          <p:nvPr/>
        </p:nvPicPr>
        <p:blipFill rotWithShape="1">
          <a:blip r:embed="rId11">
            <a:duotone>
              <a:schemeClr val="bg2">
                <a:shade val="45000"/>
                <a:satMod val="135000"/>
              </a:schemeClr>
              <a:prstClr val="white"/>
            </a:duotone>
            <a:extLst>
              <a:ext uri="{28A0092B-C50C-407E-A947-70E740481C1C}">
                <a14:useLocalDpi xmlns:a14="http://schemas.microsoft.com/office/drawing/2010/main" val="0"/>
              </a:ext>
            </a:extLst>
          </a:blip>
          <a:srcRect l="24197" r="24572"/>
          <a:stretch/>
        </p:blipFill>
        <p:spPr>
          <a:xfrm>
            <a:off x="6338599" y="1446294"/>
            <a:ext cx="1502420" cy="1771739"/>
          </a:xfrm>
          <a:prstGeom prst="rect">
            <a:avLst/>
          </a:prstGeom>
        </p:spPr>
      </p:pic>
      <p:pic>
        <p:nvPicPr>
          <p:cNvPr id="34" name="תמונה 33">
            <a:extLst>
              <a:ext uri="{FF2B5EF4-FFF2-40B4-BE49-F238E27FC236}">
                <a16:creationId xmlns:a16="http://schemas.microsoft.com/office/drawing/2014/main" id="{E86F2CFF-29EE-4D51-8F1B-1DDEFEB3865D}"/>
              </a:ext>
              <a:ext uri="{C183D7F6-B498-43B3-948B-1728B52AA6E4}">
                <adec:decorative xmlns:adec="http://schemas.microsoft.com/office/drawing/2017/decorative" val="1"/>
              </a:ext>
            </a:extLst>
          </p:cNvPr>
          <p:cNvPicPr>
            <a:picLocks noChangeAspect="1"/>
          </p:cNvPicPr>
          <p:nvPr/>
        </p:nvPicPr>
        <p:blipFill rotWithShape="1">
          <a:blip r:embed="rId12">
            <a:duotone>
              <a:schemeClr val="bg2">
                <a:shade val="45000"/>
                <a:satMod val="135000"/>
              </a:schemeClr>
              <a:prstClr val="white"/>
            </a:duotone>
            <a:extLst>
              <a:ext uri="{28A0092B-C50C-407E-A947-70E740481C1C}">
                <a14:useLocalDpi xmlns:a14="http://schemas.microsoft.com/office/drawing/2010/main" val="0"/>
              </a:ext>
            </a:extLst>
          </a:blip>
          <a:srcRect l="26994" r="24597"/>
          <a:stretch/>
        </p:blipFill>
        <p:spPr>
          <a:xfrm>
            <a:off x="2329892" y="1446294"/>
            <a:ext cx="1549109" cy="1800000"/>
          </a:xfrm>
          <a:prstGeom prst="rect">
            <a:avLst/>
          </a:prstGeom>
        </p:spPr>
      </p:pic>
      <p:pic>
        <p:nvPicPr>
          <p:cNvPr id="35" name="תמונה 34">
            <a:extLst>
              <a:ext uri="{FF2B5EF4-FFF2-40B4-BE49-F238E27FC236}">
                <a16:creationId xmlns:a16="http://schemas.microsoft.com/office/drawing/2014/main" id="{F265312E-F1BD-4D90-918B-5D49370A32A7}"/>
              </a:ext>
              <a:ext uri="{C183D7F6-B498-43B3-948B-1728B52AA6E4}">
                <adec:decorative xmlns:adec="http://schemas.microsoft.com/office/drawing/2017/decorative" val="1"/>
              </a:ext>
            </a:extLst>
          </p:cNvPr>
          <p:cNvPicPr>
            <a:picLocks noChangeAspect="1"/>
          </p:cNvPicPr>
          <p:nvPr/>
        </p:nvPicPr>
        <p:blipFill rotWithShape="1">
          <a:blip r:embed="rId13">
            <a:duotone>
              <a:schemeClr val="bg2">
                <a:shade val="45000"/>
                <a:satMod val="135000"/>
              </a:schemeClr>
              <a:prstClr val="white"/>
            </a:duotone>
            <a:extLst>
              <a:ext uri="{28A0092B-C50C-407E-A947-70E740481C1C}">
                <a14:useLocalDpi xmlns:a14="http://schemas.microsoft.com/office/drawing/2010/main" val="0"/>
              </a:ext>
            </a:extLst>
          </a:blip>
          <a:srcRect t="7598" b="14264"/>
          <a:stretch/>
        </p:blipFill>
        <p:spPr>
          <a:xfrm>
            <a:off x="328850" y="3639964"/>
            <a:ext cx="1501560" cy="1800001"/>
          </a:xfrm>
          <a:prstGeom prst="rect">
            <a:avLst/>
          </a:prstGeom>
        </p:spPr>
      </p:pic>
      <p:sp>
        <p:nvSpPr>
          <p:cNvPr id="9" name="כותרת 20">
            <a:extLst>
              <a:ext uri="{FF2B5EF4-FFF2-40B4-BE49-F238E27FC236}">
                <a16:creationId xmlns:a16="http://schemas.microsoft.com/office/drawing/2014/main" id="{5F0967F5-3883-43AB-9652-8E3FC0E07978}"/>
              </a:ext>
            </a:extLst>
          </p:cNvPr>
          <p:cNvSpPr>
            <a:spLocks noGrp="1"/>
          </p:cNvSpPr>
          <p:nvPr>
            <p:ph type="title"/>
          </p:nvPr>
        </p:nvSpPr>
        <p:spPr/>
        <p:txBody>
          <a:bodyPr/>
          <a:lstStyle/>
          <a:p>
            <a:r>
              <a:rPr lang="he-IL" dirty="0">
                <a:cs typeface="+mn-cs"/>
              </a:rPr>
              <a:t>נשים בפוליטיקה....... כמה דוגמאות</a:t>
            </a:r>
          </a:p>
        </p:txBody>
      </p:sp>
      <p:sp>
        <p:nvSpPr>
          <p:cNvPr id="18" name="מלבן 17">
            <a:extLst>
              <a:ext uri="{FF2B5EF4-FFF2-40B4-BE49-F238E27FC236}">
                <a16:creationId xmlns:a16="http://schemas.microsoft.com/office/drawing/2014/main" id="{F15A7F4A-0BD8-4079-93C8-BF7666B0A7F3}"/>
              </a:ext>
            </a:extLst>
          </p:cNvPr>
          <p:cNvSpPr/>
          <p:nvPr/>
        </p:nvSpPr>
        <p:spPr>
          <a:xfrm>
            <a:off x="3989195" y="1162592"/>
            <a:ext cx="5848829" cy="2477372"/>
          </a:xfrm>
          <a:prstGeom prst="rect">
            <a:avLst/>
          </a:prstGeom>
          <a:solidFill>
            <a:srgbClr val="115563"/>
          </a:solidFill>
          <a:ln w="12700">
            <a:solidFill>
              <a:srgbClr val="115563"/>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r>
              <a:rPr lang="he-IL" sz="1600" b="1" dirty="0">
                <a:solidFill>
                  <a:schemeClr val="bg1"/>
                </a:solidFill>
                <a:latin typeface="Gisha" panose="020B0502040204020203" pitchFamily="34" charset="-79"/>
              </a:rPr>
              <a:t>איילת שקד. ישראל. ילידת 1976. </a:t>
            </a:r>
          </a:p>
          <a:p>
            <a:r>
              <a:rPr lang="he-IL" sz="1600" dirty="0">
                <a:solidFill>
                  <a:schemeClr val="bg1"/>
                </a:solidFill>
                <a:latin typeface="Gisha" panose="020B0502040204020203" pitchFamily="34" charset="-79"/>
              </a:rPr>
              <a:t>חברת כנסת מטעם הימין החדש בסיעת ימינה. עמדה בראש רשימת ימינה לכנסת.</a:t>
            </a:r>
          </a:p>
          <a:p>
            <a:r>
              <a:rPr lang="he-IL" sz="1600" dirty="0">
                <a:solidFill>
                  <a:schemeClr val="bg1"/>
                </a:solidFill>
                <a:latin typeface="Gisha" panose="020B0502040204020203" pitchFamily="34" charset="-79"/>
              </a:rPr>
              <a:t>כיהנה כשרת המשפטים בשנים 2015-2019.</a:t>
            </a:r>
          </a:p>
          <a:p>
            <a:r>
              <a:rPr lang="he-IL" sz="1600" dirty="0">
                <a:solidFill>
                  <a:schemeClr val="bg1"/>
                </a:solidFill>
                <a:latin typeface="Gisha" panose="020B0502040204020203" pitchFamily="34" charset="-79"/>
              </a:rPr>
              <a:t>מהנדסת מחשבים בהכשרתה.</a:t>
            </a:r>
          </a:p>
          <a:p>
            <a:r>
              <a:rPr lang="he-IL" sz="1600" dirty="0">
                <a:solidFill>
                  <a:schemeClr val="bg1"/>
                </a:solidFill>
                <a:latin typeface="Gisha" panose="020B0502040204020203" pitchFamily="34" charset="-79"/>
              </a:rPr>
              <a:t>בת להורים חילוניים בצפון תל לאביב. אמה הייתה מורה לתנ"ך ומצביעת מפלגת העבודה. אביה הוא רואה חשבון ואיש עסקים, איש ליכוד. </a:t>
            </a:r>
          </a:p>
          <a:p>
            <a:r>
              <a:rPr lang="he-IL" sz="1600" dirty="0">
                <a:solidFill>
                  <a:schemeClr val="bg1"/>
                </a:solidFill>
                <a:latin typeface="Gisha" panose="020B0502040204020203" pitchFamily="34" charset="-79"/>
              </a:rPr>
              <a:t>נשואה ואם לבן ובת.</a:t>
            </a:r>
          </a:p>
        </p:txBody>
      </p:sp>
      <p:sp>
        <p:nvSpPr>
          <p:cNvPr id="20" name="לחצן פעולה: וידאו 19" descr="קישור לסרטון בyoutube בעזרת לחיצה על ctrl ולחיצה על הקישור">
            <a:hlinkClick r:id="rId14" highlightClick="1"/>
            <a:extLst>
              <a:ext uri="{FF2B5EF4-FFF2-40B4-BE49-F238E27FC236}">
                <a16:creationId xmlns:a16="http://schemas.microsoft.com/office/drawing/2014/main" id="{B55DE4C0-2D1D-481C-A545-C4C0839E7EB8}"/>
              </a:ext>
            </a:extLst>
          </p:cNvPr>
          <p:cNvSpPr/>
          <p:nvPr/>
        </p:nvSpPr>
        <p:spPr>
          <a:xfrm>
            <a:off x="4035329" y="2897996"/>
            <a:ext cx="727342" cy="640080"/>
          </a:xfrm>
          <a:prstGeom prst="actionButtonMovi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 name="Picture 6">
            <a:extLst>
              <a:ext uri="{FF2B5EF4-FFF2-40B4-BE49-F238E27FC236}">
                <a16:creationId xmlns:a16="http://schemas.microsoft.com/office/drawing/2014/main" id="{98417BBC-D1D0-4529-8BA3-16BAF50779B6}"/>
              </a:ext>
              <a:ext uri="{C183D7F6-B498-43B3-948B-1728B52AA6E4}">
                <adec:decorative xmlns:adec="http://schemas.microsoft.com/office/drawing/2017/decorative" val="1"/>
              </a:ext>
            </a:extLst>
          </p:cNvPr>
          <p:cNvPicPr>
            <a:picLocks noChangeAspect="1"/>
          </p:cNvPicPr>
          <p:nvPr/>
        </p:nvPicPr>
        <p:blipFill rotWithShape="1">
          <a:blip r:embed="rId15">
            <a:duotone>
              <a:schemeClr val="accent3">
                <a:shade val="45000"/>
                <a:satMod val="135000"/>
              </a:schemeClr>
              <a:prstClr val="white"/>
            </a:duotone>
            <a:extLst>
              <a:ext uri="{28A0092B-C50C-407E-A947-70E740481C1C}">
                <a14:useLocalDpi xmlns:a14="http://schemas.microsoft.com/office/drawing/2010/main" val="0"/>
              </a:ext>
            </a:extLst>
          </a:blip>
          <a:srcRect t="10155"/>
          <a:stretch/>
        </p:blipFill>
        <p:spPr>
          <a:xfrm>
            <a:off x="10332609" y="3639962"/>
            <a:ext cx="1512216" cy="1800002"/>
          </a:xfrm>
          <a:prstGeom prst="rect">
            <a:avLst/>
          </a:prstGeom>
        </p:spPr>
      </p:pic>
    </p:spTree>
    <p:extLst>
      <p:ext uri="{BB962C8B-B14F-4D97-AF65-F5344CB8AC3E}">
        <p14:creationId xmlns:p14="http://schemas.microsoft.com/office/powerpoint/2010/main" val="4145068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20">
            <a:extLst>
              <a:ext uri="{FF2B5EF4-FFF2-40B4-BE49-F238E27FC236}">
                <a16:creationId xmlns:a16="http://schemas.microsoft.com/office/drawing/2014/main" id="{5F0967F5-3883-43AB-9652-8E3FC0E07978}"/>
              </a:ext>
            </a:extLst>
          </p:cNvPr>
          <p:cNvSpPr>
            <a:spLocks noGrp="1"/>
          </p:cNvSpPr>
          <p:nvPr>
            <p:ph type="title"/>
          </p:nvPr>
        </p:nvSpPr>
        <p:spPr/>
        <p:txBody>
          <a:bodyPr/>
          <a:lstStyle/>
          <a:p>
            <a:r>
              <a:rPr lang="he-IL" dirty="0">
                <a:cs typeface="+mn-cs"/>
              </a:rPr>
              <a:t>נשים בפוליטיקה........ כמה דוגמאות</a:t>
            </a:r>
          </a:p>
        </p:txBody>
      </p:sp>
      <p:pic>
        <p:nvPicPr>
          <p:cNvPr id="34" name="תמונה 33">
            <a:extLst>
              <a:ext uri="{FF2B5EF4-FFF2-40B4-BE49-F238E27FC236}">
                <a16:creationId xmlns:a16="http://schemas.microsoft.com/office/drawing/2014/main" id="{9739351A-6027-41A2-98E0-8D2A65B1A93D}"/>
              </a:ext>
              <a:ext uri="{C183D7F6-B498-43B3-948B-1728B52AA6E4}">
                <adec:decorative xmlns:adec="http://schemas.microsoft.com/office/drawing/2017/decorative" val="1"/>
              </a:ext>
            </a:extLst>
          </p:cNvPr>
          <p:cNvPicPr>
            <a:picLocks noChangeAspect="1"/>
          </p:cNvPicPr>
          <p:nvPr/>
        </p:nvPicPr>
        <p:blipFill rotWithShape="1">
          <a:blip r:embed="rId3">
            <a:duotone>
              <a:schemeClr val="bg2">
                <a:shade val="45000"/>
                <a:satMod val="135000"/>
              </a:schemeClr>
              <a:prstClr val="white"/>
            </a:duotone>
          </a:blip>
          <a:srcRect l="8095" t="-1" r="7931" b="-850"/>
          <a:stretch/>
        </p:blipFill>
        <p:spPr>
          <a:xfrm>
            <a:off x="10342405" y="1418035"/>
            <a:ext cx="1502420" cy="1800000"/>
          </a:xfrm>
          <a:prstGeom prst="rect">
            <a:avLst/>
          </a:prstGeom>
        </p:spPr>
      </p:pic>
      <p:pic>
        <p:nvPicPr>
          <p:cNvPr id="35" name="תמונה 34">
            <a:extLst>
              <a:ext uri="{FF2B5EF4-FFF2-40B4-BE49-F238E27FC236}">
                <a16:creationId xmlns:a16="http://schemas.microsoft.com/office/drawing/2014/main" id="{7002268A-0C5A-4505-AB1B-600A928E63AD}"/>
              </a:ext>
              <a:ext uri="{C183D7F6-B498-43B3-948B-1728B52AA6E4}">
                <adec:decorative xmlns:adec="http://schemas.microsoft.com/office/drawing/2017/decorative" val="1"/>
              </a:ext>
            </a:extLst>
          </p:cNvPr>
          <p:cNvPicPr>
            <a:picLocks noChangeAspect="1"/>
          </p:cNvPicPr>
          <p:nvPr/>
        </p:nvPicPr>
        <p:blipFill rotWithShape="1">
          <a:blip r:embed="rId4">
            <a:duotone>
              <a:schemeClr val="bg2">
                <a:shade val="45000"/>
                <a:satMod val="135000"/>
              </a:schemeClr>
              <a:prstClr val="white"/>
            </a:duotone>
          </a:blip>
          <a:srcRect b="12766"/>
          <a:stretch/>
        </p:blipFill>
        <p:spPr>
          <a:xfrm>
            <a:off x="6338599" y="3639964"/>
            <a:ext cx="1502420" cy="1800000"/>
          </a:xfrm>
          <a:prstGeom prst="rect">
            <a:avLst/>
          </a:prstGeom>
        </p:spPr>
      </p:pic>
      <p:pic>
        <p:nvPicPr>
          <p:cNvPr id="37" name="תמונה 36">
            <a:extLst>
              <a:ext uri="{FF2B5EF4-FFF2-40B4-BE49-F238E27FC236}">
                <a16:creationId xmlns:a16="http://schemas.microsoft.com/office/drawing/2014/main" id="{D8C50B01-FF6E-4BDD-AD1E-4668164A0B16}"/>
              </a:ext>
              <a:ext uri="{C183D7F6-B498-43B3-948B-1728B52AA6E4}">
                <adec:decorative xmlns:adec="http://schemas.microsoft.com/office/drawing/2017/decorative" val="1"/>
              </a:ext>
            </a:extLst>
          </p:cNvPr>
          <p:cNvPicPr>
            <a:picLocks noChangeAspect="1"/>
          </p:cNvPicPr>
          <p:nvPr/>
        </p:nvPicPr>
        <p:blipFill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l="11065" r="25500"/>
          <a:stretch/>
        </p:blipFill>
        <p:spPr>
          <a:xfrm>
            <a:off x="4336695" y="3639966"/>
            <a:ext cx="1502420" cy="1800000"/>
          </a:xfrm>
          <a:prstGeom prst="rect">
            <a:avLst/>
          </a:prstGeom>
        </p:spPr>
      </p:pic>
      <p:pic>
        <p:nvPicPr>
          <p:cNvPr id="38" name="תמונה 37">
            <a:extLst>
              <a:ext uri="{FF2B5EF4-FFF2-40B4-BE49-F238E27FC236}">
                <a16:creationId xmlns:a16="http://schemas.microsoft.com/office/drawing/2014/main" id="{2CCB0E18-4B58-4666-932E-D3C2287182A6}"/>
              </a:ext>
              <a:ext uri="{C183D7F6-B498-43B3-948B-1728B52AA6E4}">
                <adec:decorative xmlns:adec="http://schemas.microsoft.com/office/drawing/2017/decorative" val="1"/>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22922" r="22867"/>
          <a:stretch/>
        </p:blipFill>
        <p:spPr>
          <a:xfrm>
            <a:off x="8335604" y="3639964"/>
            <a:ext cx="1502420" cy="1800000"/>
          </a:xfrm>
          <a:prstGeom prst="rect">
            <a:avLst/>
          </a:prstGeom>
        </p:spPr>
      </p:pic>
      <p:pic>
        <p:nvPicPr>
          <p:cNvPr id="39" name="תמונה 38">
            <a:extLst>
              <a:ext uri="{FF2B5EF4-FFF2-40B4-BE49-F238E27FC236}">
                <a16:creationId xmlns:a16="http://schemas.microsoft.com/office/drawing/2014/main" id="{8AC94E5A-BF35-4455-980A-691758A61380}"/>
              </a:ext>
              <a:ext uri="{C183D7F6-B498-43B3-948B-1728B52AA6E4}">
                <adec:decorative xmlns:adec="http://schemas.microsoft.com/office/drawing/2017/decorative" val="1"/>
              </a:ext>
            </a:extLst>
          </p:cNvPr>
          <p:cNvPicPr>
            <a:picLocks noChangeAspect="1"/>
          </p:cNvPicPr>
          <p:nvPr/>
        </p:nvPicPr>
        <p:blipFill rotWithShape="1">
          <a:blip r:embed="rId7">
            <a:duotone>
              <a:schemeClr val="bg2">
                <a:shade val="45000"/>
                <a:satMod val="135000"/>
              </a:schemeClr>
              <a:prstClr val="white"/>
            </a:duotone>
            <a:extLst>
              <a:ext uri="{28A0092B-C50C-407E-A947-70E740481C1C}">
                <a14:useLocalDpi xmlns:a14="http://schemas.microsoft.com/office/drawing/2010/main" val="0"/>
              </a:ext>
            </a:extLst>
          </a:blip>
          <a:srcRect l="23258" r="26741"/>
          <a:stretch/>
        </p:blipFill>
        <p:spPr>
          <a:xfrm>
            <a:off x="2334791" y="3639964"/>
            <a:ext cx="1502420" cy="1800000"/>
          </a:xfrm>
          <a:prstGeom prst="rect">
            <a:avLst/>
          </a:prstGeom>
        </p:spPr>
      </p:pic>
      <p:pic>
        <p:nvPicPr>
          <p:cNvPr id="40" name="תמונה 39">
            <a:extLst>
              <a:ext uri="{FF2B5EF4-FFF2-40B4-BE49-F238E27FC236}">
                <a16:creationId xmlns:a16="http://schemas.microsoft.com/office/drawing/2014/main" id="{04DB9CF0-1C08-4C57-B920-02CA9C744456}"/>
              </a:ext>
              <a:ext uri="{C183D7F6-B498-43B3-948B-1728B52AA6E4}">
                <adec:decorative xmlns:adec="http://schemas.microsoft.com/office/drawing/2017/decorative" val="1"/>
              </a:ext>
            </a:extLst>
          </p:cNvPr>
          <p:cNvPicPr>
            <a:picLocks noChangeAspect="1"/>
          </p:cNvPicPr>
          <p:nvPr/>
        </p:nvPicPr>
        <p:blipFill rotWithShape="1">
          <a:blip r:embed="rId8">
            <a:duotone>
              <a:schemeClr val="bg2">
                <a:shade val="45000"/>
                <a:satMod val="135000"/>
              </a:schemeClr>
              <a:prstClr val="white"/>
            </a:duotone>
          </a:blip>
          <a:srcRect l="1007" t="1959" r="2928" b="4603"/>
          <a:stretch/>
        </p:blipFill>
        <p:spPr>
          <a:xfrm>
            <a:off x="8335604" y="1418035"/>
            <a:ext cx="1502420" cy="1799998"/>
          </a:xfrm>
          <a:prstGeom prst="rect">
            <a:avLst/>
          </a:prstGeom>
        </p:spPr>
      </p:pic>
      <p:pic>
        <p:nvPicPr>
          <p:cNvPr id="41" name="תמונה 40">
            <a:extLst>
              <a:ext uri="{FF2B5EF4-FFF2-40B4-BE49-F238E27FC236}">
                <a16:creationId xmlns:a16="http://schemas.microsoft.com/office/drawing/2014/main" id="{B1F9E2B0-DEF3-4A3F-A0B0-6360E87570E6}"/>
              </a:ext>
              <a:ext uri="{C183D7F6-B498-43B3-948B-1728B52AA6E4}">
                <adec:decorative xmlns:adec="http://schemas.microsoft.com/office/drawing/2017/decorative" val="1"/>
              </a:ext>
            </a:extLst>
          </p:cNvPr>
          <p:cNvPicPr>
            <a:picLocks noChangeAspect="1"/>
          </p:cNvPicPr>
          <p:nvPr/>
        </p:nvPicPr>
        <p:blipFill rotWithShape="1">
          <a:blip r:embed="rId9">
            <a:duotone>
              <a:schemeClr val="bg2">
                <a:shade val="45000"/>
                <a:satMod val="135000"/>
              </a:schemeClr>
              <a:prstClr val="white"/>
            </a:duotone>
            <a:extLst>
              <a:ext uri="{28A0092B-C50C-407E-A947-70E740481C1C}">
                <a14:useLocalDpi xmlns:a14="http://schemas.microsoft.com/office/drawing/2010/main" val="0"/>
              </a:ext>
            </a:extLst>
          </a:blip>
          <a:srcRect b="18965"/>
          <a:stretch/>
        </p:blipFill>
        <p:spPr>
          <a:xfrm>
            <a:off x="4331797" y="1446294"/>
            <a:ext cx="1502421" cy="1771739"/>
          </a:xfrm>
          <a:prstGeom prst="rect">
            <a:avLst/>
          </a:prstGeom>
        </p:spPr>
      </p:pic>
      <p:pic>
        <p:nvPicPr>
          <p:cNvPr id="42" name="תמונה 41">
            <a:extLst>
              <a:ext uri="{FF2B5EF4-FFF2-40B4-BE49-F238E27FC236}">
                <a16:creationId xmlns:a16="http://schemas.microsoft.com/office/drawing/2014/main" id="{DDEE703F-C811-4A18-9364-A34CDA8A7281}"/>
              </a:ext>
              <a:ext uri="{C183D7F6-B498-43B3-948B-1728B52AA6E4}">
                <adec:decorative xmlns:adec="http://schemas.microsoft.com/office/drawing/2017/decorative" val="1"/>
              </a:ext>
            </a:extLst>
          </p:cNvPr>
          <p:cNvPicPr>
            <a:picLocks noChangeAspect="1"/>
          </p:cNvPicPr>
          <p:nvPr/>
        </p:nvPicPr>
        <p:blipFill rotWithShape="1">
          <a:blip r:embed="rId10">
            <a:duotone>
              <a:schemeClr val="bg2">
                <a:shade val="45000"/>
                <a:satMod val="135000"/>
              </a:schemeClr>
              <a:prstClr val="white"/>
            </a:duotone>
            <a:extLst>
              <a:ext uri="{28A0092B-C50C-407E-A947-70E740481C1C}">
                <a14:useLocalDpi xmlns:a14="http://schemas.microsoft.com/office/drawing/2010/main" val="0"/>
              </a:ext>
            </a:extLst>
          </a:blip>
          <a:srcRect l="26319" r="26706"/>
          <a:stretch/>
        </p:blipFill>
        <p:spPr>
          <a:xfrm>
            <a:off x="332886" y="1446294"/>
            <a:ext cx="1502421" cy="1800000"/>
          </a:xfrm>
          <a:prstGeom prst="rect">
            <a:avLst/>
          </a:prstGeom>
        </p:spPr>
      </p:pic>
      <p:pic>
        <p:nvPicPr>
          <p:cNvPr id="43" name="תמונה 42">
            <a:extLst>
              <a:ext uri="{FF2B5EF4-FFF2-40B4-BE49-F238E27FC236}">
                <a16:creationId xmlns:a16="http://schemas.microsoft.com/office/drawing/2014/main" id="{75C47949-D012-4F34-8487-CBA12081EF9C}"/>
              </a:ext>
              <a:ext uri="{C183D7F6-B498-43B3-948B-1728B52AA6E4}">
                <adec:decorative xmlns:adec="http://schemas.microsoft.com/office/drawing/2017/decorative" val="1"/>
              </a:ext>
            </a:extLst>
          </p:cNvPr>
          <p:cNvPicPr>
            <a:picLocks noChangeAspect="1"/>
          </p:cNvPicPr>
          <p:nvPr/>
        </p:nvPicPr>
        <p:blipFill rotWithShape="1">
          <a:blip r:embed="rId11">
            <a:duotone>
              <a:schemeClr val="bg2">
                <a:shade val="45000"/>
                <a:satMod val="135000"/>
              </a:schemeClr>
              <a:prstClr val="white"/>
            </a:duotone>
            <a:extLst>
              <a:ext uri="{28A0092B-C50C-407E-A947-70E740481C1C}">
                <a14:useLocalDpi xmlns:a14="http://schemas.microsoft.com/office/drawing/2010/main" val="0"/>
              </a:ext>
            </a:extLst>
          </a:blip>
          <a:srcRect l="24197" r="24572"/>
          <a:stretch/>
        </p:blipFill>
        <p:spPr>
          <a:xfrm>
            <a:off x="6338599" y="1446294"/>
            <a:ext cx="1502420" cy="1771739"/>
          </a:xfrm>
          <a:prstGeom prst="rect">
            <a:avLst/>
          </a:prstGeom>
        </p:spPr>
      </p:pic>
      <p:pic>
        <p:nvPicPr>
          <p:cNvPr id="44" name="תמונה 43">
            <a:extLst>
              <a:ext uri="{FF2B5EF4-FFF2-40B4-BE49-F238E27FC236}">
                <a16:creationId xmlns:a16="http://schemas.microsoft.com/office/drawing/2014/main" id="{283A9F2A-0D2A-49AC-AA41-0E736FD16DF5}"/>
              </a:ext>
              <a:ext uri="{C183D7F6-B498-43B3-948B-1728B52AA6E4}">
                <adec:decorative xmlns:adec="http://schemas.microsoft.com/office/drawing/2017/decorative" val="1"/>
              </a:ext>
            </a:extLst>
          </p:cNvPr>
          <p:cNvPicPr>
            <a:picLocks noChangeAspect="1"/>
          </p:cNvPicPr>
          <p:nvPr/>
        </p:nvPicPr>
        <p:blipFill rotWithShape="1">
          <a:blip r:embed="rId12">
            <a:duotone>
              <a:schemeClr val="bg2">
                <a:shade val="45000"/>
                <a:satMod val="135000"/>
              </a:schemeClr>
              <a:prstClr val="white"/>
            </a:duotone>
            <a:extLst>
              <a:ext uri="{28A0092B-C50C-407E-A947-70E740481C1C}">
                <a14:useLocalDpi xmlns:a14="http://schemas.microsoft.com/office/drawing/2010/main" val="0"/>
              </a:ext>
            </a:extLst>
          </a:blip>
          <a:srcRect l="26994" r="24597"/>
          <a:stretch/>
        </p:blipFill>
        <p:spPr>
          <a:xfrm>
            <a:off x="2329892" y="1446294"/>
            <a:ext cx="1549109" cy="1800000"/>
          </a:xfrm>
          <a:prstGeom prst="rect">
            <a:avLst/>
          </a:prstGeom>
        </p:spPr>
      </p:pic>
      <p:pic>
        <p:nvPicPr>
          <p:cNvPr id="45" name="תמונה 44">
            <a:extLst>
              <a:ext uri="{FF2B5EF4-FFF2-40B4-BE49-F238E27FC236}">
                <a16:creationId xmlns:a16="http://schemas.microsoft.com/office/drawing/2014/main" id="{9495F448-5994-4AB4-B155-78305F82CBF4}"/>
              </a:ext>
              <a:ext uri="{C183D7F6-B498-43B3-948B-1728B52AA6E4}">
                <adec:decorative xmlns:adec="http://schemas.microsoft.com/office/drawing/2017/decorative" val="1"/>
              </a:ext>
            </a:extLst>
          </p:cNvPr>
          <p:cNvPicPr>
            <a:picLocks noChangeAspect="1"/>
          </p:cNvPicPr>
          <p:nvPr/>
        </p:nvPicPr>
        <p:blipFill rotWithShape="1">
          <a:blip r:embed="rId13">
            <a:duotone>
              <a:schemeClr val="bg2">
                <a:shade val="45000"/>
                <a:satMod val="135000"/>
              </a:schemeClr>
              <a:prstClr val="white"/>
            </a:duotone>
            <a:extLst>
              <a:ext uri="{28A0092B-C50C-407E-A947-70E740481C1C}">
                <a14:useLocalDpi xmlns:a14="http://schemas.microsoft.com/office/drawing/2010/main" val="0"/>
              </a:ext>
            </a:extLst>
          </a:blip>
          <a:srcRect t="7598" b="14264"/>
          <a:stretch/>
        </p:blipFill>
        <p:spPr>
          <a:xfrm>
            <a:off x="328850" y="3639964"/>
            <a:ext cx="1501560" cy="1800001"/>
          </a:xfrm>
          <a:prstGeom prst="rect">
            <a:avLst/>
          </a:prstGeom>
        </p:spPr>
      </p:pic>
      <p:sp>
        <p:nvSpPr>
          <p:cNvPr id="46" name="מלבן 45">
            <a:extLst>
              <a:ext uri="{FF2B5EF4-FFF2-40B4-BE49-F238E27FC236}">
                <a16:creationId xmlns:a16="http://schemas.microsoft.com/office/drawing/2014/main" id="{C16203FC-3970-445A-A59E-7D66EA8FD5D6}"/>
              </a:ext>
            </a:extLst>
          </p:cNvPr>
          <p:cNvSpPr/>
          <p:nvPr/>
        </p:nvSpPr>
        <p:spPr>
          <a:xfrm>
            <a:off x="4383382" y="2094483"/>
            <a:ext cx="7451296" cy="1545479"/>
          </a:xfrm>
          <a:prstGeom prst="rect">
            <a:avLst/>
          </a:prstGeom>
          <a:solidFill>
            <a:srgbClr val="115563"/>
          </a:solidFill>
          <a:ln w="38100">
            <a:solidFill>
              <a:srgbClr val="115563"/>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r>
              <a:rPr lang="he-IL" sz="1600" b="1" dirty="0">
                <a:solidFill>
                  <a:schemeClr val="bg1"/>
                </a:solidFill>
                <a:latin typeface="Gisha" panose="020B0502040204020203" pitchFamily="34" charset="-79"/>
              </a:rPr>
              <a:t>אילה </a:t>
            </a:r>
            <a:r>
              <a:rPr lang="he-IL" sz="1600" b="1" dirty="0" err="1">
                <a:solidFill>
                  <a:schemeClr val="bg1"/>
                </a:solidFill>
                <a:latin typeface="Gisha" panose="020B0502040204020203" pitchFamily="34" charset="-79"/>
              </a:rPr>
              <a:t>ויצנר</a:t>
            </a:r>
            <a:r>
              <a:rPr lang="he-IL" sz="1600" b="1" dirty="0">
                <a:solidFill>
                  <a:schemeClr val="bg1"/>
                </a:solidFill>
                <a:latin typeface="Gisha" panose="020B0502040204020203" pitchFamily="34" charset="-79"/>
              </a:rPr>
              <a:t>. ישראל. </a:t>
            </a:r>
          </a:p>
          <a:p>
            <a:r>
              <a:rPr lang="he-IL" sz="1600" dirty="0">
                <a:solidFill>
                  <a:schemeClr val="bg1"/>
                </a:solidFill>
                <a:latin typeface="Gisha" panose="020B0502040204020203" pitchFamily="34" charset="-79"/>
              </a:rPr>
              <a:t>בת קיבוץ </a:t>
            </a:r>
            <a:r>
              <a:rPr lang="he-IL" sz="1600" dirty="0" err="1">
                <a:solidFill>
                  <a:schemeClr val="bg1"/>
                </a:solidFill>
                <a:latin typeface="Gisha" panose="020B0502040204020203" pitchFamily="34" charset="-79"/>
              </a:rPr>
              <a:t>מצובה</a:t>
            </a:r>
            <a:r>
              <a:rPr lang="he-IL" sz="1600" dirty="0">
                <a:solidFill>
                  <a:schemeClr val="bg1"/>
                </a:solidFill>
                <a:latin typeface="Gisha" panose="020B0502040204020203" pitchFamily="34" charset="-79"/>
              </a:rPr>
              <a:t> ומתגוררת בירושלים. </a:t>
            </a:r>
          </a:p>
          <a:p>
            <a:r>
              <a:rPr lang="he-IL" sz="1600" dirty="0">
                <a:solidFill>
                  <a:schemeClr val="bg1"/>
                </a:solidFill>
                <a:latin typeface="Gisha" panose="020B0502040204020203" pitchFamily="34" charset="-79"/>
              </a:rPr>
              <a:t>לאחר תקופת מגורים בבית דירות מוזנח בירושלים, החליטה להתנדב </a:t>
            </a:r>
            <a:r>
              <a:rPr lang="he-IL" sz="1600" dirty="0" err="1">
                <a:solidFill>
                  <a:schemeClr val="bg1"/>
                </a:solidFill>
                <a:latin typeface="Gisha" panose="020B0502040204020203" pitchFamily="34" charset="-79"/>
              </a:rPr>
              <a:t>לועד</a:t>
            </a:r>
            <a:r>
              <a:rPr lang="he-IL" sz="1600" dirty="0">
                <a:solidFill>
                  <a:schemeClr val="bg1"/>
                </a:solidFill>
                <a:latin typeface="Gisha" panose="020B0502040204020203" pitchFamily="34" charset="-79"/>
              </a:rPr>
              <a:t> הבית. לאחר בחירתה הצליחה לרתום את השכנים ליחסי חברות ושמירה על הבניין. </a:t>
            </a:r>
          </a:p>
          <a:p>
            <a:r>
              <a:rPr lang="he-IL" sz="1600" dirty="0">
                <a:solidFill>
                  <a:schemeClr val="bg1"/>
                </a:solidFill>
                <a:latin typeface="Gisha" panose="020B0502040204020203" pitchFamily="34" charset="-79"/>
              </a:rPr>
              <a:t>בעקבות הצלחת פעילותה, אף נבנתה תוכנית לעידוד צעירים וצעירות </a:t>
            </a:r>
            <a:r>
              <a:rPr lang="he-IL" sz="1600" dirty="0" err="1">
                <a:solidFill>
                  <a:schemeClr val="bg1"/>
                </a:solidFill>
                <a:latin typeface="Gisha" panose="020B0502040204020203" pitchFamily="34" charset="-79"/>
              </a:rPr>
              <a:t>להבחר</a:t>
            </a:r>
            <a:r>
              <a:rPr lang="he-IL" sz="1600" dirty="0">
                <a:solidFill>
                  <a:schemeClr val="bg1"/>
                </a:solidFill>
                <a:latin typeface="Gisha" panose="020B0502040204020203" pitchFamily="34" charset="-79"/>
              </a:rPr>
              <a:t> לוועדי בתים של בניינים משותפים בכדי לייצר קהילה תומכת ושכנות טובה. </a:t>
            </a:r>
          </a:p>
        </p:txBody>
      </p:sp>
      <p:pic>
        <p:nvPicPr>
          <p:cNvPr id="3" name="Picture 6" descr="אילה ויצנר">
            <a:extLst>
              <a:ext uri="{FF2B5EF4-FFF2-40B4-BE49-F238E27FC236}">
                <a16:creationId xmlns:a16="http://schemas.microsoft.com/office/drawing/2014/main" id="{755A6078-EA0E-4957-9BDF-8A8B5BAE7C8D}"/>
              </a:ext>
              <a:ext uri="{C183D7F6-B498-43B3-948B-1728B52AA6E4}">
                <adec:decorative xmlns:adec="http://schemas.microsoft.com/office/drawing/2017/decorative" val="0"/>
              </a:ext>
            </a:extLst>
          </p:cNvPr>
          <p:cNvPicPr>
            <a:picLocks noChangeAspect="1"/>
          </p:cNvPicPr>
          <p:nvPr/>
        </p:nvPicPr>
        <p:blipFill rotWithShape="1">
          <a:blip r:embed="rId14">
            <a:extLst>
              <a:ext uri="{28A0092B-C50C-407E-A947-70E740481C1C}">
                <a14:useLocalDpi xmlns:a14="http://schemas.microsoft.com/office/drawing/2010/main" val="0"/>
              </a:ext>
            </a:extLst>
          </a:blip>
          <a:srcRect t="10155"/>
          <a:stretch/>
        </p:blipFill>
        <p:spPr>
          <a:xfrm>
            <a:off x="10332609" y="3639962"/>
            <a:ext cx="1512216" cy="1800002"/>
          </a:xfrm>
          <a:prstGeom prst="rect">
            <a:avLst/>
          </a:prstGeom>
        </p:spPr>
      </p:pic>
    </p:spTree>
    <p:extLst>
      <p:ext uri="{BB962C8B-B14F-4D97-AF65-F5344CB8AC3E}">
        <p14:creationId xmlns:p14="http://schemas.microsoft.com/office/powerpoint/2010/main" val="3750345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20">
            <a:extLst>
              <a:ext uri="{FF2B5EF4-FFF2-40B4-BE49-F238E27FC236}">
                <a16:creationId xmlns:a16="http://schemas.microsoft.com/office/drawing/2014/main" id="{5F0967F5-3883-43AB-9652-8E3FC0E07978}"/>
              </a:ext>
            </a:extLst>
          </p:cNvPr>
          <p:cNvSpPr>
            <a:spLocks noGrp="1"/>
          </p:cNvSpPr>
          <p:nvPr>
            <p:ph type="title"/>
          </p:nvPr>
        </p:nvSpPr>
        <p:spPr/>
        <p:txBody>
          <a:bodyPr/>
          <a:lstStyle/>
          <a:p>
            <a:r>
              <a:rPr lang="he-IL" dirty="0">
                <a:cs typeface="+mn-cs"/>
              </a:rPr>
              <a:t>נשים בפוליטיקה......... כמה דוגמאות</a:t>
            </a:r>
          </a:p>
        </p:txBody>
      </p:sp>
      <p:pic>
        <p:nvPicPr>
          <p:cNvPr id="34" name="תמונה 33">
            <a:extLst>
              <a:ext uri="{FF2B5EF4-FFF2-40B4-BE49-F238E27FC236}">
                <a16:creationId xmlns:a16="http://schemas.microsoft.com/office/drawing/2014/main" id="{9739351A-6027-41A2-98E0-8D2A65B1A93D}"/>
              </a:ext>
              <a:ext uri="{C183D7F6-B498-43B3-948B-1728B52AA6E4}">
                <adec:decorative xmlns:adec="http://schemas.microsoft.com/office/drawing/2017/decorative" val="1"/>
              </a:ext>
            </a:extLst>
          </p:cNvPr>
          <p:cNvPicPr>
            <a:picLocks noChangeAspect="1"/>
          </p:cNvPicPr>
          <p:nvPr/>
        </p:nvPicPr>
        <p:blipFill rotWithShape="1">
          <a:blip r:embed="rId3">
            <a:duotone>
              <a:schemeClr val="bg2">
                <a:shade val="45000"/>
                <a:satMod val="135000"/>
              </a:schemeClr>
              <a:prstClr val="white"/>
            </a:duotone>
          </a:blip>
          <a:srcRect l="8095" t="-1" r="7931" b="-850"/>
          <a:stretch/>
        </p:blipFill>
        <p:spPr>
          <a:xfrm>
            <a:off x="10342405" y="1418035"/>
            <a:ext cx="1502420" cy="1800000"/>
          </a:xfrm>
          <a:prstGeom prst="rect">
            <a:avLst/>
          </a:prstGeom>
        </p:spPr>
      </p:pic>
      <p:pic>
        <p:nvPicPr>
          <p:cNvPr id="35" name="תמונה 34">
            <a:extLst>
              <a:ext uri="{FF2B5EF4-FFF2-40B4-BE49-F238E27FC236}">
                <a16:creationId xmlns:a16="http://schemas.microsoft.com/office/drawing/2014/main" id="{7002268A-0C5A-4505-AB1B-600A928E63AD}"/>
              </a:ext>
              <a:ext uri="{C183D7F6-B498-43B3-948B-1728B52AA6E4}">
                <adec:decorative xmlns:adec="http://schemas.microsoft.com/office/drawing/2017/decorative" val="1"/>
              </a:ext>
            </a:extLst>
          </p:cNvPr>
          <p:cNvPicPr>
            <a:picLocks noChangeAspect="1"/>
          </p:cNvPicPr>
          <p:nvPr/>
        </p:nvPicPr>
        <p:blipFill rotWithShape="1">
          <a:blip r:embed="rId4">
            <a:duotone>
              <a:schemeClr val="bg2">
                <a:shade val="45000"/>
                <a:satMod val="135000"/>
              </a:schemeClr>
              <a:prstClr val="white"/>
            </a:duotone>
          </a:blip>
          <a:srcRect b="12766"/>
          <a:stretch/>
        </p:blipFill>
        <p:spPr>
          <a:xfrm>
            <a:off x="6338599" y="3639964"/>
            <a:ext cx="1502420" cy="1800000"/>
          </a:xfrm>
          <a:prstGeom prst="rect">
            <a:avLst/>
          </a:prstGeom>
        </p:spPr>
      </p:pic>
      <p:pic>
        <p:nvPicPr>
          <p:cNvPr id="37" name="תמונה 36">
            <a:extLst>
              <a:ext uri="{FF2B5EF4-FFF2-40B4-BE49-F238E27FC236}">
                <a16:creationId xmlns:a16="http://schemas.microsoft.com/office/drawing/2014/main" id="{D8C50B01-FF6E-4BDD-AD1E-4668164A0B16}"/>
              </a:ext>
              <a:ext uri="{C183D7F6-B498-43B3-948B-1728B52AA6E4}">
                <adec:decorative xmlns:adec="http://schemas.microsoft.com/office/drawing/2017/decorative" val="1"/>
              </a:ext>
            </a:extLst>
          </p:cNvPr>
          <p:cNvPicPr>
            <a:picLocks noChangeAspect="1"/>
          </p:cNvPicPr>
          <p:nvPr/>
        </p:nvPicPr>
        <p:blipFill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l="11065" r="25500"/>
          <a:stretch/>
        </p:blipFill>
        <p:spPr>
          <a:xfrm>
            <a:off x="4336695" y="3639966"/>
            <a:ext cx="1502420" cy="1800000"/>
          </a:xfrm>
          <a:prstGeom prst="rect">
            <a:avLst/>
          </a:prstGeom>
        </p:spPr>
      </p:pic>
      <p:pic>
        <p:nvPicPr>
          <p:cNvPr id="38" name="תמונה 37">
            <a:extLst>
              <a:ext uri="{FF2B5EF4-FFF2-40B4-BE49-F238E27FC236}">
                <a16:creationId xmlns:a16="http://schemas.microsoft.com/office/drawing/2014/main" id="{2CCB0E18-4B58-4666-932E-D3C2287182A6}"/>
              </a:ext>
              <a:ext uri="{C183D7F6-B498-43B3-948B-1728B52AA6E4}">
                <adec:decorative xmlns:adec="http://schemas.microsoft.com/office/drawing/2017/decorative" val="1"/>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22922" r="22867"/>
          <a:stretch/>
        </p:blipFill>
        <p:spPr>
          <a:xfrm>
            <a:off x="8335604" y="3639964"/>
            <a:ext cx="1502420" cy="1800000"/>
          </a:xfrm>
          <a:prstGeom prst="rect">
            <a:avLst/>
          </a:prstGeom>
        </p:spPr>
      </p:pic>
      <p:pic>
        <p:nvPicPr>
          <p:cNvPr id="39" name="תמונה 38">
            <a:extLst>
              <a:ext uri="{FF2B5EF4-FFF2-40B4-BE49-F238E27FC236}">
                <a16:creationId xmlns:a16="http://schemas.microsoft.com/office/drawing/2014/main" id="{8AC94E5A-BF35-4455-980A-691758A61380}"/>
              </a:ext>
              <a:ext uri="{C183D7F6-B498-43B3-948B-1728B52AA6E4}">
                <adec:decorative xmlns:adec="http://schemas.microsoft.com/office/drawing/2017/decorative" val="1"/>
              </a:ext>
            </a:extLst>
          </p:cNvPr>
          <p:cNvPicPr>
            <a:picLocks noChangeAspect="1"/>
          </p:cNvPicPr>
          <p:nvPr/>
        </p:nvPicPr>
        <p:blipFill rotWithShape="1">
          <a:blip r:embed="rId7">
            <a:duotone>
              <a:schemeClr val="bg2">
                <a:shade val="45000"/>
                <a:satMod val="135000"/>
              </a:schemeClr>
              <a:prstClr val="white"/>
            </a:duotone>
            <a:extLst>
              <a:ext uri="{28A0092B-C50C-407E-A947-70E740481C1C}">
                <a14:useLocalDpi xmlns:a14="http://schemas.microsoft.com/office/drawing/2010/main" val="0"/>
              </a:ext>
            </a:extLst>
          </a:blip>
          <a:srcRect l="23258" r="26741"/>
          <a:stretch/>
        </p:blipFill>
        <p:spPr>
          <a:xfrm>
            <a:off x="2334791" y="3639964"/>
            <a:ext cx="1502420" cy="1800000"/>
          </a:xfrm>
          <a:prstGeom prst="rect">
            <a:avLst/>
          </a:prstGeom>
        </p:spPr>
      </p:pic>
      <p:pic>
        <p:nvPicPr>
          <p:cNvPr id="40" name="תמונה 39">
            <a:extLst>
              <a:ext uri="{FF2B5EF4-FFF2-40B4-BE49-F238E27FC236}">
                <a16:creationId xmlns:a16="http://schemas.microsoft.com/office/drawing/2014/main" id="{04DB9CF0-1C08-4C57-B920-02CA9C744456}"/>
              </a:ext>
              <a:ext uri="{C183D7F6-B498-43B3-948B-1728B52AA6E4}">
                <adec:decorative xmlns:adec="http://schemas.microsoft.com/office/drawing/2017/decorative" val="1"/>
              </a:ext>
            </a:extLst>
          </p:cNvPr>
          <p:cNvPicPr>
            <a:picLocks noChangeAspect="1"/>
          </p:cNvPicPr>
          <p:nvPr/>
        </p:nvPicPr>
        <p:blipFill rotWithShape="1">
          <a:blip r:embed="rId8">
            <a:duotone>
              <a:schemeClr val="bg2">
                <a:shade val="45000"/>
                <a:satMod val="135000"/>
              </a:schemeClr>
              <a:prstClr val="white"/>
            </a:duotone>
          </a:blip>
          <a:srcRect l="1007" t="1959" r="2928" b="4603"/>
          <a:stretch/>
        </p:blipFill>
        <p:spPr>
          <a:xfrm>
            <a:off x="8335604" y="1418035"/>
            <a:ext cx="1502420" cy="1799998"/>
          </a:xfrm>
          <a:prstGeom prst="rect">
            <a:avLst/>
          </a:prstGeom>
        </p:spPr>
      </p:pic>
      <p:pic>
        <p:nvPicPr>
          <p:cNvPr id="41" name="תמונה 40">
            <a:extLst>
              <a:ext uri="{FF2B5EF4-FFF2-40B4-BE49-F238E27FC236}">
                <a16:creationId xmlns:a16="http://schemas.microsoft.com/office/drawing/2014/main" id="{B1F9E2B0-DEF3-4A3F-A0B0-6360E87570E6}"/>
              </a:ext>
              <a:ext uri="{C183D7F6-B498-43B3-948B-1728B52AA6E4}">
                <adec:decorative xmlns:adec="http://schemas.microsoft.com/office/drawing/2017/decorative" val="1"/>
              </a:ext>
            </a:extLst>
          </p:cNvPr>
          <p:cNvPicPr>
            <a:picLocks noChangeAspect="1"/>
          </p:cNvPicPr>
          <p:nvPr/>
        </p:nvPicPr>
        <p:blipFill rotWithShape="1">
          <a:blip r:embed="rId9">
            <a:duotone>
              <a:schemeClr val="bg2">
                <a:shade val="45000"/>
                <a:satMod val="135000"/>
              </a:schemeClr>
              <a:prstClr val="white"/>
            </a:duotone>
            <a:extLst>
              <a:ext uri="{28A0092B-C50C-407E-A947-70E740481C1C}">
                <a14:useLocalDpi xmlns:a14="http://schemas.microsoft.com/office/drawing/2010/main" val="0"/>
              </a:ext>
            </a:extLst>
          </a:blip>
          <a:srcRect b="18965"/>
          <a:stretch/>
        </p:blipFill>
        <p:spPr>
          <a:xfrm>
            <a:off x="4331797" y="1446294"/>
            <a:ext cx="1502421" cy="1771739"/>
          </a:xfrm>
          <a:prstGeom prst="rect">
            <a:avLst/>
          </a:prstGeom>
        </p:spPr>
      </p:pic>
      <p:pic>
        <p:nvPicPr>
          <p:cNvPr id="42" name="תמונה 41">
            <a:extLst>
              <a:ext uri="{FF2B5EF4-FFF2-40B4-BE49-F238E27FC236}">
                <a16:creationId xmlns:a16="http://schemas.microsoft.com/office/drawing/2014/main" id="{DDEE703F-C811-4A18-9364-A34CDA8A7281}"/>
              </a:ext>
              <a:ext uri="{C183D7F6-B498-43B3-948B-1728B52AA6E4}">
                <adec:decorative xmlns:adec="http://schemas.microsoft.com/office/drawing/2017/decorative" val="1"/>
              </a:ext>
            </a:extLst>
          </p:cNvPr>
          <p:cNvPicPr>
            <a:picLocks noChangeAspect="1"/>
          </p:cNvPicPr>
          <p:nvPr/>
        </p:nvPicPr>
        <p:blipFill rotWithShape="1">
          <a:blip r:embed="rId10">
            <a:duotone>
              <a:schemeClr val="bg2">
                <a:shade val="45000"/>
                <a:satMod val="135000"/>
              </a:schemeClr>
              <a:prstClr val="white"/>
            </a:duotone>
            <a:extLst>
              <a:ext uri="{28A0092B-C50C-407E-A947-70E740481C1C}">
                <a14:useLocalDpi xmlns:a14="http://schemas.microsoft.com/office/drawing/2010/main" val="0"/>
              </a:ext>
            </a:extLst>
          </a:blip>
          <a:srcRect l="26319" r="26706"/>
          <a:stretch/>
        </p:blipFill>
        <p:spPr>
          <a:xfrm>
            <a:off x="332886" y="1446294"/>
            <a:ext cx="1502421" cy="1800000"/>
          </a:xfrm>
          <a:prstGeom prst="rect">
            <a:avLst/>
          </a:prstGeom>
        </p:spPr>
      </p:pic>
      <p:pic>
        <p:nvPicPr>
          <p:cNvPr id="43" name="תמונה 42" descr="אורלי לוי אבקסיס">
            <a:extLst>
              <a:ext uri="{FF2B5EF4-FFF2-40B4-BE49-F238E27FC236}">
                <a16:creationId xmlns:a16="http://schemas.microsoft.com/office/drawing/2014/main" id="{75C47949-D012-4F34-8487-CBA12081EF9C}"/>
              </a:ext>
              <a:ext uri="{C183D7F6-B498-43B3-948B-1728B52AA6E4}">
                <adec:decorative xmlns:adec="http://schemas.microsoft.com/office/drawing/2017/decorative" val="0"/>
              </a:ext>
            </a:extLst>
          </p:cNvPr>
          <p:cNvPicPr>
            <a:picLocks noChangeAspect="1"/>
          </p:cNvPicPr>
          <p:nvPr/>
        </p:nvPicPr>
        <p:blipFill rotWithShape="1">
          <a:blip r:embed="rId11">
            <a:extLst>
              <a:ext uri="{28A0092B-C50C-407E-A947-70E740481C1C}">
                <a14:useLocalDpi xmlns:a14="http://schemas.microsoft.com/office/drawing/2010/main" val="0"/>
              </a:ext>
            </a:extLst>
          </a:blip>
          <a:srcRect l="24197" r="24572"/>
          <a:stretch/>
        </p:blipFill>
        <p:spPr>
          <a:xfrm>
            <a:off x="6338599" y="1446294"/>
            <a:ext cx="1502420" cy="1771739"/>
          </a:xfrm>
          <a:prstGeom prst="rect">
            <a:avLst/>
          </a:prstGeom>
          <a:ln>
            <a:solidFill>
              <a:srgbClr val="115563"/>
            </a:solidFill>
          </a:ln>
        </p:spPr>
      </p:pic>
      <p:pic>
        <p:nvPicPr>
          <p:cNvPr id="44" name="תמונה 43">
            <a:extLst>
              <a:ext uri="{FF2B5EF4-FFF2-40B4-BE49-F238E27FC236}">
                <a16:creationId xmlns:a16="http://schemas.microsoft.com/office/drawing/2014/main" id="{283A9F2A-0D2A-49AC-AA41-0E736FD16DF5}"/>
              </a:ext>
              <a:ext uri="{C183D7F6-B498-43B3-948B-1728B52AA6E4}">
                <adec:decorative xmlns:adec="http://schemas.microsoft.com/office/drawing/2017/decorative" val="1"/>
              </a:ext>
            </a:extLst>
          </p:cNvPr>
          <p:cNvPicPr>
            <a:picLocks noChangeAspect="1"/>
          </p:cNvPicPr>
          <p:nvPr/>
        </p:nvPicPr>
        <p:blipFill rotWithShape="1">
          <a:blip r:embed="rId12">
            <a:duotone>
              <a:schemeClr val="bg2">
                <a:shade val="45000"/>
                <a:satMod val="135000"/>
              </a:schemeClr>
              <a:prstClr val="white"/>
            </a:duotone>
            <a:extLst>
              <a:ext uri="{28A0092B-C50C-407E-A947-70E740481C1C}">
                <a14:useLocalDpi xmlns:a14="http://schemas.microsoft.com/office/drawing/2010/main" val="0"/>
              </a:ext>
            </a:extLst>
          </a:blip>
          <a:srcRect l="26994" r="24597"/>
          <a:stretch/>
        </p:blipFill>
        <p:spPr>
          <a:xfrm>
            <a:off x="2329892" y="1446294"/>
            <a:ext cx="1549109" cy="1800000"/>
          </a:xfrm>
          <a:prstGeom prst="rect">
            <a:avLst/>
          </a:prstGeom>
        </p:spPr>
      </p:pic>
      <p:pic>
        <p:nvPicPr>
          <p:cNvPr id="45" name="תמונה 44">
            <a:extLst>
              <a:ext uri="{FF2B5EF4-FFF2-40B4-BE49-F238E27FC236}">
                <a16:creationId xmlns:a16="http://schemas.microsoft.com/office/drawing/2014/main" id="{9495F448-5994-4AB4-B155-78305F82CBF4}"/>
              </a:ext>
              <a:ext uri="{C183D7F6-B498-43B3-948B-1728B52AA6E4}">
                <adec:decorative xmlns:adec="http://schemas.microsoft.com/office/drawing/2017/decorative" val="1"/>
              </a:ext>
            </a:extLst>
          </p:cNvPr>
          <p:cNvPicPr>
            <a:picLocks noChangeAspect="1"/>
          </p:cNvPicPr>
          <p:nvPr/>
        </p:nvPicPr>
        <p:blipFill rotWithShape="1">
          <a:blip r:embed="rId13">
            <a:duotone>
              <a:schemeClr val="bg2">
                <a:shade val="45000"/>
                <a:satMod val="135000"/>
              </a:schemeClr>
              <a:prstClr val="white"/>
            </a:duotone>
            <a:extLst>
              <a:ext uri="{28A0092B-C50C-407E-A947-70E740481C1C}">
                <a14:useLocalDpi xmlns:a14="http://schemas.microsoft.com/office/drawing/2010/main" val="0"/>
              </a:ext>
            </a:extLst>
          </a:blip>
          <a:srcRect t="7598" b="14264"/>
          <a:stretch/>
        </p:blipFill>
        <p:spPr>
          <a:xfrm>
            <a:off x="328850" y="3639964"/>
            <a:ext cx="1501560" cy="1800001"/>
          </a:xfrm>
          <a:prstGeom prst="rect">
            <a:avLst/>
          </a:prstGeom>
        </p:spPr>
      </p:pic>
      <p:sp>
        <p:nvSpPr>
          <p:cNvPr id="46" name="מלבן 45">
            <a:extLst>
              <a:ext uri="{FF2B5EF4-FFF2-40B4-BE49-F238E27FC236}">
                <a16:creationId xmlns:a16="http://schemas.microsoft.com/office/drawing/2014/main" id="{C16203FC-3970-445A-A59E-7D66EA8FD5D6}"/>
              </a:ext>
            </a:extLst>
          </p:cNvPr>
          <p:cNvSpPr/>
          <p:nvPr/>
        </p:nvSpPr>
        <p:spPr>
          <a:xfrm>
            <a:off x="2114511" y="3213097"/>
            <a:ext cx="5704012" cy="2095503"/>
          </a:xfrm>
          <a:prstGeom prst="rect">
            <a:avLst/>
          </a:prstGeom>
          <a:solidFill>
            <a:srgbClr val="115563"/>
          </a:solidFill>
          <a:ln w="38100">
            <a:solidFill>
              <a:srgbClr val="115563"/>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r>
              <a:rPr lang="he-IL" sz="1600" b="1" dirty="0">
                <a:solidFill>
                  <a:schemeClr val="bg1"/>
                </a:solidFill>
                <a:latin typeface="Gisha" panose="020B0502040204020203" pitchFamily="34" charset="-79"/>
              </a:rPr>
              <a:t>אורלי לוי-</a:t>
            </a:r>
            <a:r>
              <a:rPr lang="he-IL" sz="1600" b="1" dirty="0" err="1">
                <a:solidFill>
                  <a:schemeClr val="bg1"/>
                </a:solidFill>
                <a:latin typeface="Gisha" panose="020B0502040204020203" pitchFamily="34" charset="-79"/>
              </a:rPr>
              <a:t>אבקסיס</a:t>
            </a:r>
            <a:r>
              <a:rPr lang="he-IL" sz="1600" b="1" dirty="0">
                <a:solidFill>
                  <a:schemeClr val="bg1"/>
                </a:solidFill>
                <a:latin typeface="Gisha" panose="020B0502040204020203" pitchFamily="34" charset="-79"/>
              </a:rPr>
              <a:t>. ישראל. ילידת 1973. </a:t>
            </a:r>
          </a:p>
          <a:p>
            <a:r>
              <a:rPr lang="he-IL" sz="1600" dirty="0">
                <a:solidFill>
                  <a:schemeClr val="bg1"/>
                </a:solidFill>
                <a:latin typeface="Gisha" panose="020B0502040204020203" pitchFamily="34" charset="-79"/>
              </a:rPr>
              <a:t>אורלי לוי-</a:t>
            </a:r>
            <a:r>
              <a:rPr lang="he-IL" sz="1600" dirty="0" err="1">
                <a:solidFill>
                  <a:schemeClr val="bg1"/>
                </a:solidFill>
                <a:latin typeface="Gisha" panose="020B0502040204020203" pitchFamily="34" charset="-79"/>
              </a:rPr>
              <a:t>אבקסיס</a:t>
            </a:r>
            <a:r>
              <a:rPr lang="he-IL" sz="1600" dirty="0">
                <a:solidFill>
                  <a:schemeClr val="bg1"/>
                </a:solidFill>
                <a:latin typeface="Gisha" panose="020B0502040204020203" pitchFamily="34" charset="-79"/>
              </a:rPr>
              <a:t> היא השרה לקידום קהילתי, מייסדת ויושבת ראש מפלגת גשר וחברת הכנסת מטעמה. </a:t>
            </a:r>
          </a:p>
          <a:p>
            <a:r>
              <a:rPr lang="he-IL" sz="1600" dirty="0">
                <a:solidFill>
                  <a:schemeClr val="bg1"/>
                </a:solidFill>
                <a:latin typeface="Gisha" panose="020B0502040204020203" pitchFamily="34" charset="-79"/>
              </a:rPr>
              <a:t>בעבר כיהנה כחברת כנסת מטעם ישראל ביתנו ובמפלגת העבודה-גשר ושימשה כיו"ר הוועדה לזכויות הילד בכנסת.</a:t>
            </a:r>
          </a:p>
          <a:p>
            <a:r>
              <a:rPr lang="he-IL" sz="1600" dirty="0">
                <a:solidFill>
                  <a:schemeClr val="bg1"/>
                </a:solidFill>
                <a:latin typeface="Gisha" panose="020B0502040204020203" pitchFamily="34" charset="-79"/>
              </a:rPr>
              <a:t>בעלת תואר ראשון במשפטים מהמרכז הבינתחומי הרצליה.</a:t>
            </a:r>
          </a:p>
          <a:p>
            <a:r>
              <a:rPr lang="he-IL" sz="1600" dirty="0">
                <a:solidFill>
                  <a:schemeClr val="bg1"/>
                </a:solidFill>
                <a:latin typeface="Gisha" panose="020B0502040204020203" pitchFamily="34" charset="-79"/>
              </a:rPr>
              <a:t>לוי-</a:t>
            </a:r>
            <a:r>
              <a:rPr lang="he-IL" sz="1600" dirty="0" err="1">
                <a:solidFill>
                  <a:schemeClr val="bg1"/>
                </a:solidFill>
                <a:latin typeface="Gisha" panose="020B0502040204020203" pitchFamily="34" charset="-79"/>
              </a:rPr>
              <a:t>אבקסיס</a:t>
            </a:r>
            <a:r>
              <a:rPr lang="he-IL" sz="1600" dirty="0">
                <a:solidFill>
                  <a:schemeClr val="bg1"/>
                </a:solidFill>
                <a:latin typeface="Gisha" panose="020B0502040204020203" pitchFamily="34" charset="-79"/>
              </a:rPr>
              <a:t> נשואה לליאור </a:t>
            </a:r>
            <a:r>
              <a:rPr lang="he-IL" sz="1600" dirty="0" err="1">
                <a:solidFill>
                  <a:schemeClr val="bg1"/>
                </a:solidFill>
                <a:latin typeface="Gisha" panose="020B0502040204020203" pitchFamily="34" charset="-79"/>
              </a:rPr>
              <a:t>אבקסיס</a:t>
            </a:r>
            <a:r>
              <a:rPr lang="he-IL" sz="1600" dirty="0">
                <a:solidFill>
                  <a:schemeClr val="bg1"/>
                </a:solidFill>
                <a:latin typeface="Gisha" panose="020B0502040204020203" pitchFamily="34" charset="-79"/>
              </a:rPr>
              <a:t> ולהם ארבעה ילדים, שהצעיר בהם נולד בעת כהונתה כחברת כנסת.  </a:t>
            </a:r>
          </a:p>
        </p:txBody>
      </p:sp>
      <p:pic>
        <p:nvPicPr>
          <p:cNvPr id="2" name="Picture 6">
            <a:extLst>
              <a:ext uri="{FF2B5EF4-FFF2-40B4-BE49-F238E27FC236}">
                <a16:creationId xmlns:a16="http://schemas.microsoft.com/office/drawing/2014/main" id="{22D01484-F64B-4844-8631-3C891E4BC08D}"/>
              </a:ext>
              <a:ext uri="{C183D7F6-B498-43B3-948B-1728B52AA6E4}">
                <adec:decorative xmlns:adec="http://schemas.microsoft.com/office/drawing/2017/decorative" val="1"/>
              </a:ext>
            </a:extLst>
          </p:cNvPr>
          <p:cNvPicPr>
            <a:picLocks noChangeAspect="1"/>
          </p:cNvPicPr>
          <p:nvPr/>
        </p:nvPicPr>
        <p:blipFill rotWithShape="1">
          <a:blip r:embed="rId14">
            <a:duotone>
              <a:schemeClr val="accent3">
                <a:shade val="45000"/>
                <a:satMod val="135000"/>
              </a:schemeClr>
              <a:prstClr val="white"/>
            </a:duotone>
            <a:extLst>
              <a:ext uri="{28A0092B-C50C-407E-A947-70E740481C1C}">
                <a14:useLocalDpi xmlns:a14="http://schemas.microsoft.com/office/drawing/2010/main" val="0"/>
              </a:ext>
            </a:extLst>
          </a:blip>
          <a:srcRect t="10155"/>
          <a:stretch/>
        </p:blipFill>
        <p:spPr>
          <a:xfrm>
            <a:off x="10332609" y="3639962"/>
            <a:ext cx="1512216" cy="1800002"/>
          </a:xfrm>
          <a:prstGeom prst="rect">
            <a:avLst/>
          </a:prstGeom>
        </p:spPr>
      </p:pic>
    </p:spTree>
    <p:extLst>
      <p:ext uri="{BB962C8B-B14F-4D97-AF65-F5344CB8AC3E}">
        <p14:creationId xmlns:p14="http://schemas.microsoft.com/office/powerpoint/2010/main" val="179345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62B863BF-87E1-45FB-905B-D45AB718614F}"/>
              </a:ext>
              <a:ext uri="{C183D7F6-B498-43B3-948B-1728B52AA6E4}">
                <adec:decorative xmlns:adec="http://schemas.microsoft.com/office/drawing/2017/decorative" val="1"/>
              </a:ext>
            </a:extLst>
          </p:cNvPr>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t="10155"/>
          <a:stretch/>
        </p:blipFill>
        <p:spPr>
          <a:xfrm>
            <a:off x="10332609" y="3639962"/>
            <a:ext cx="1512216" cy="1800002"/>
          </a:xfrm>
          <a:prstGeom prst="rect">
            <a:avLst/>
          </a:prstGeom>
        </p:spPr>
      </p:pic>
      <p:sp>
        <p:nvSpPr>
          <p:cNvPr id="9" name="כותרת 20">
            <a:extLst>
              <a:ext uri="{FF2B5EF4-FFF2-40B4-BE49-F238E27FC236}">
                <a16:creationId xmlns:a16="http://schemas.microsoft.com/office/drawing/2014/main" id="{5F0967F5-3883-43AB-9652-8E3FC0E07978}"/>
              </a:ext>
            </a:extLst>
          </p:cNvPr>
          <p:cNvSpPr>
            <a:spLocks noGrp="1"/>
          </p:cNvSpPr>
          <p:nvPr>
            <p:ph type="title"/>
          </p:nvPr>
        </p:nvSpPr>
        <p:spPr/>
        <p:txBody>
          <a:bodyPr/>
          <a:lstStyle/>
          <a:p>
            <a:r>
              <a:rPr lang="he-IL" dirty="0">
                <a:cs typeface="+mn-cs"/>
              </a:rPr>
              <a:t>נשים בפוליטיקה.......... כמה דוגמאות</a:t>
            </a:r>
          </a:p>
        </p:txBody>
      </p:sp>
      <p:pic>
        <p:nvPicPr>
          <p:cNvPr id="34" name="תמונה 33">
            <a:extLst>
              <a:ext uri="{FF2B5EF4-FFF2-40B4-BE49-F238E27FC236}">
                <a16:creationId xmlns:a16="http://schemas.microsoft.com/office/drawing/2014/main" id="{9739351A-6027-41A2-98E0-8D2A65B1A93D}"/>
              </a:ext>
              <a:ext uri="{C183D7F6-B498-43B3-948B-1728B52AA6E4}">
                <adec:decorative xmlns:adec="http://schemas.microsoft.com/office/drawing/2017/decorative" val="1"/>
              </a:ext>
            </a:extLst>
          </p:cNvPr>
          <p:cNvPicPr>
            <a:picLocks noChangeAspect="1"/>
          </p:cNvPicPr>
          <p:nvPr/>
        </p:nvPicPr>
        <p:blipFill rotWithShape="1">
          <a:blip r:embed="rId4">
            <a:duotone>
              <a:schemeClr val="bg2">
                <a:shade val="45000"/>
                <a:satMod val="135000"/>
              </a:schemeClr>
              <a:prstClr val="white"/>
            </a:duotone>
          </a:blip>
          <a:srcRect l="8095" t="-1" r="7931" b="-850"/>
          <a:stretch/>
        </p:blipFill>
        <p:spPr>
          <a:xfrm>
            <a:off x="10342405" y="1418035"/>
            <a:ext cx="1502420" cy="1800000"/>
          </a:xfrm>
          <a:prstGeom prst="rect">
            <a:avLst/>
          </a:prstGeom>
        </p:spPr>
      </p:pic>
      <p:pic>
        <p:nvPicPr>
          <p:cNvPr id="35" name="תמונה 34">
            <a:extLst>
              <a:ext uri="{FF2B5EF4-FFF2-40B4-BE49-F238E27FC236}">
                <a16:creationId xmlns:a16="http://schemas.microsoft.com/office/drawing/2014/main" id="{7002268A-0C5A-4505-AB1B-600A928E63AD}"/>
              </a:ext>
              <a:ext uri="{C183D7F6-B498-43B3-948B-1728B52AA6E4}">
                <adec:decorative xmlns:adec="http://schemas.microsoft.com/office/drawing/2017/decorative" val="1"/>
              </a:ext>
            </a:extLst>
          </p:cNvPr>
          <p:cNvPicPr>
            <a:picLocks noChangeAspect="1"/>
          </p:cNvPicPr>
          <p:nvPr/>
        </p:nvPicPr>
        <p:blipFill rotWithShape="1">
          <a:blip r:embed="rId5">
            <a:duotone>
              <a:schemeClr val="bg2">
                <a:shade val="45000"/>
                <a:satMod val="135000"/>
              </a:schemeClr>
              <a:prstClr val="white"/>
            </a:duotone>
          </a:blip>
          <a:srcRect b="12766"/>
          <a:stretch/>
        </p:blipFill>
        <p:spPr>
          <a:xfrm>
            <a:off x="6338599" y="3639964"/>
            <a:ext cx="1502420" cy="1800000"/>
          </a:xfrm>
          <a:prstGeom prst="rect">
            <a:avLst/>
          </a:prstGeom>
        </p:spPr>
      </p:pic>
      <p:pic>
        <p:nvPicPr>
          <p:cNvPr id="37" name="תמונה 36">
            <a:extLst>
              <a:ext uri="{FF2B5EF4-FFF2-40B4-BE49-F238E27FC236}">
                <a16:creationId xmlns:a16="http://schemas.microsoft.com/office/drawing/2014/main" id="{D8C50B01-FF6E-4BDD-AD1E-4668164A0B16}"/>
              </a:ext>
              <a:ext uri="{C183D7F6-B498-43B3-948B-1728B52AA6E4}">
                <adec:decorative xmlns:adec="http://schemas.microsoft.com/office/drawing/2017/decorative" val="1"/>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11065" r="25500"/>
          <a:stretch/>
        </p:blipFill>
        <p:spPr>
          <a:xfrm>
            <a:off x="4336695" y="3639966"/>
            <a:ext cx="1502420" cy="1800000"/>
          </a:xfrm>
          <a:prstGeom prst="rect">
            <a:avLst/>
          </a:prstGeom>
        </p:spPr>
      </p:pic>
      <p:pic>
        <p:nvPicPr>
          <p:cNvPr id="38" name="תמונה 37">
            <a:extLst>
              <a:ext uri="{FF2B5EF4-FFF2-40B4-BE49-F238E27FC236}">
                <a16:creationId xmlns:a16="http://schemas.microsoft.com/office/drawing/2014/main" id="{2CCB0E18-4B58-4666-932E-D3C2287182A6}"/>
              </a:ext>
              <a:ext uri="{C183D7F6-B498-43B3-948B-1728B52AA6E4}">
                <adec:decorative xmlns:adec="http://schemas.microsoft.com/office/drawing/2017/decorative" val="1"/>
              </a:ext>
            </a:extLst>
          </p:cNvPr>
          <p:cNvPicPr>
            <a:picLocks noChangeAspect="1"/>
          </p:cNvPicPr>
          <p:nvPr/>
        </p:nvPicPr>
        <p:blipFill rotWithShape="1">
          <a:blip r:embed="rId7">
            <a:duotone>
              <a:schemeClr val="bg2">
                <a:shade val="45000"/>
                <a:satMod val="135000"/>
              </a:schemeClr>
              <a:prstClr val="white"/>
            </a:duotone>
            <a:extLst>
              <a:ext uri="{28A0092B-C50C-407E-A947-70E740481C1C}">
                <a14:useLocalDpi xmlns:a14="http://schemas.microsoft.com/office/drawing/2010/main" val="0"/>
              </a:ext>
            </a:extLst>
          </a:blip>
          <a:srcRect l="22922" r="22867"/>
          <a:stretch/>
        </p:blipFill>
        <p:spPr>
          <a:xfrm>
            <a:off x="8335604" y="3639964"/>
            <a:ext cx="1502420" cy="1800000"/>
          </a:xfrm>
          <a:prstGeom prst="rect">
            <a:avLst/>
          </a:prstGeom>
        </p:spPr>
      </p:pic>
      <p:pic>
        <p:nvPicPr>
          <p:cNvPr id="39" name="תמונה 38">
            <a:extLst>
              <a:ext uri="{FF2B5EF4-FFF2-40B4-BE49-F238E27FC236}">
                <a16:creationId xmlns:a16="http://schemas.microsoft.com/office/drawing/2014/main" id="{8AC94E5A-BF35-4455-980A-691758A61380}"/>
              </a:ext>
              <a:ext uri="{C183D7F6-B498-43B3-948B-1728B52AA6E4}">
                <adec:decorative xmlns:adec="http://schemas.microsoft.com/office/drawing/2017/decorative" val="1"/>
              </a:ext>
            </a:extLst>
          </p:cNvPr>
          <p:cNvPicPr>
            <a:picLocks noChangeAspect="1"/>
          </p:cNvPicPr>
          <p:nvPr/>
        </p:nvPicPr>
        <p:blipFill rotWithShape="1">
          <a:blip r:embed="rId8">
            <a:duotone>
              <a:schemeClr val="bg2">
                <a:shade val="45000"/>
                <a:satMod val="135000"/>
              </a:schemeClr>
              <a:prstClr val="white"/>
            </a:duotone>
            <a:extLst>
              <a:ext uri="{28A0092B-C50C-407E-A947-70E740481C1C}">
                <a14:useLocalDpi xmlns:a14="http://schemas.microsoft.com/office/drawing/2010/main" val="0"/>
              </a:ext>
            </a:extLst>
          </a:blip>
          <a:srcRect l="23258" r="26741"/>
          <a:stretch/>
        </p:blipFill>
        <p:spPr>
          <a:xfrm>
            <a:off x="2334791" y="3639964"/>
            <a:ext cx="1502420" cy="1800000"/>
          </a:xfrm>
          <a:prstGeom prst="rect">
            <a:avLst/>
          </a:prstGeom>
        </p:spPr>
      </p:pic>
      <p:pic>
        <p:nvPicPr>
          <p:cNvPr id="40" name="תמונה 39">
            <a:extLst>
              <a:ext uri="{FF2B5EF4-FFF2-40B4-BE49-F238E27FC236}">
                <a16:creationId xmlns:a16="http://schemas.microsoft.com/office/drawing/2014/main" id="{04DB9CF0-1C08-4C57-B920-02CA9C744456}"/>
              </a:ext>
              <a:ext uri="{C183D7F6-B498-43B3-948B-1728B52AA6E4}">
                <adec:decorative xmlns:adec="http://schemas.microsoft.com/office/drawing/2017/decorative" val="1"/>
              </a:ext>
            </a:extLst>
          </p:cNvPr>
          <p:cNvPicPr>
            <a:picLocks noChangeAspect="1"/>
          </p:cNvPicPr>
          <p:nvPr/>
        </p:nvPicPr>
        <p:blipFill rotWithShape="1">
          <a:blip r:embed="rId9">
            <a:duotone>
              <a:schemeClr val="bg2">
                <a:shade val="45000"/>
                <a:satMod val="135000"/>
              </a:schemeClr>
              <a:prstClr val="white"/>
            </a:duotone>
          </a:blip>
          <a:srcRect l="1007" t="1959" r="2928" b="4603"/>
          <a:stretch/>
        </p:blipFill>
        <p:spPr>
          <a:xfrm>
            <a:off x="8335604" y="1418035"/>
            <a:ext cx="1502420" cy="1799998"/>
          </a:xfrm>
          <a:prstGeom prst="rect">
            <a:avLst/>
          </a:prstGeom>
        </p:spPr>
      </p:pic>
      <p:pic>
        <p:nvPicPr>
          <p:cNvPr id="41" name="תמונה 40">
            <a:extLst>
              <a:ext uri="{FF2B5EF4-FFF2-40B4-BE49-F238E27FC236}">
                <a16:creationId xmlns:a16="http://schemas.microsoft.com/office/drawing/2014/main" id="{B1F9E2B0-DEF3-4A3F-A0B0-6360E87570E6}"/>
              </a:ext>
              <a:ext uri="{C183D7F6-B498-43B3-948B-1728B52AA6E4}">
                <adec:decorative xmlns:adec="http://schemas.microsoft.com/office/drawing/2017/decorative" val="1"/>
              </a:ext>
            </a:extLst>
          </p:cNvPr>
          <p:cNvPicPr>
            <a:picLocks noChangeAspect="1"/>
          </p:cNvPicPr>
          <p:nvPr/>
        </p:nvPicPr>
        <p:blipFill rotWithShape="1">
          <a:blip r:embed="rId10">
            <a:duotone>
              <a:schemeClr val="bg2">
                <a:shade val="45000"/>
                <a:satMod val="135000"/>
              </a:schemeClr>
              <a:prstClr val="white"/>
            </a:duotone>
            <a:extLst>
              <a:ext uri="{28A0092B-C50C-407E-A947-70E740481C1C}">
                <a14:useLocalDpi xmlns:a14="http://schemas.microsoft.com/office/drawing/2010/main" val="0"/>
              </a:ext>
            </a:extLst>
          </a:blip>
          <a:srcRect b="18965"/>
          <a:stretch/>
        </p:blipFill>
        <p:spPr>
          <a:xfrm>
            <a:off x="4331797" y="1446294"/>
            <a:ext cx="1502421" cy="1771739"/>
          </a:xfrm>
          <a:prstGeom prst="rect">
            <a:avLst/>
          </a:prstGeom>
        </p:spPr>
      </p:pic>
      <p:pic>
        <p:nvPicPr>
          <p:cNvPr id="42" name="תמונה 41">
            <a:extLst>
              <a:ext uri="{FF2B5EF4-FFF2-40B4-BE49-F238E27FC236}">
                <a16:creationId xmlns:a16="http://schemas.microsoft.com/office/drawing/2014/main" id="{DDEE703F-C811-4A18-9364-A34CDA8A7281}"/>
              </a:ext>
              <a:ext uri="{C183D7F6-B498-43B3-948B-1728B52AA6E4}">
                <adec:decorative xmlns:adec="http://schemas.microsoft.com/office/drawing/2017/decorative" val="1"/>
              </a:ext>
            </a:extLst>
          </p:cNvPr>
          <p:cNvPicPr>
            <a:picLocks noChangeAspect="1"/>
          </p:cNvPicPr>
          <p:nvPr/>
        </p:nvPicPr>
        <p:blipFill rotWithShape="1">
          <a:blip r:embed="rId11">
            <a:duotone>
              <a:schemeClr val="bg2">
                <a:shade val="45000"/>
                <a:satMod val="135000"/>
              </a:schemeClr>
              <a:prstClr val="white"/>
            </a:duotone>
            <a:extLst>
              <a:ext uri="{28A0092B-C50C-407E-A947-70E740481C1C}">
                <a14:useLocalDpi xmlns:a14="http://schemas.microsoft.com/office/drawing/2010/main" val="0"/>
              </a:ext>
            </a:extLst>
          </a:blip>
          <a:srcRect l="26319" r="26706"/>
          <a:stretch/>
        </p:blipFill>
        <p:spPr>
          <a:xfrm>
            <a:off x="332886" y="1446294"/>
            <a:ext cx="1502421" cy="1800000"/>
          </a:xfrm>
          <a:prstGeom prst="rect">
            <a:avLst/>
          </a:prstGeom>
        </p:spPr>
      </p:pic>
      <p:pic>
        <p:nvPicPr>
          <p:cNvPr id="43" name="תמונה 42">
            <a:extLst>
              <a:ext uri="{FF2B5EF4-FFF2-40B4-BE49-F238E27FC236}">
                <a16:creationId xmlns:a16="http://schemas.microsoft.com/office/drawing/2014/main" id="{75C47949-D012-4F34-8487-CBA12081EF9C}"/>
              </a:ext>
              <a:ext uri="{C183D7F6-B498-43B3-948B-1728B52AA6E4}">
                <adec:decorative xmlns:adec="http://schemas.microsoft.com/office/drawing/2017/decorative" val="1"/>
              </a:ext>
            </a:extLst>
          </p:cNvPr>
          <p:cNvPicPr>
            <a:picLocks noChangeAspect="1"/>
          </p:cNvPicPr>
          <p:nvPr/>
        </p:nvPicPr>
        <p:blipFill rotWithShape="1">
          <a:blip r:embed="rId12">
            <a:duotone>
              <a:schemeClr val="bg2">
                <a:shade val="45000"/>
                <a:satMod val="135000"/>
              </a:schemeClr>
              <a:prstClr val="white"/>
            </a:duotone>
            <a:extLst>
              <a:ext uri="{28A0092B-C50C-407E-A947-70E740481C1C}">
                <a14:useLocalDpi xmlns:a14="http://schemas.microsoft.com/office/drawing/2010/main" val="0"/>
              </a:ext>
            </a:extLst>
          </a:blip>
          <a:srcRect l="24197" r="24572"/>
          <a:stretch/>
        </p:blipFill>
        <p:spPr>
          <a:xfrm>
            <a:off x="6338599" y="1446294"/>
            <a:ext cx="1502420" cy="1771739"/>
          </a:xfrm>
          <a:prstGeom prst="rect">
            <a:avLst/>
          </a:prstGeom>
        </p:spPr>
      </p:pic>
      <p:pic>
        <p:nvPicPr>
          <p:cNvPr id="44" name="תמונה 43" descr="זינב אבו סויד">
            <a:extLst>
              <a:ext uri="{FF2B5EF4-FFF2-40B4-BE49-F238E27FC236}">
                <a16:creationId xmlns:a16="http://schemas.microsoft.com/office/drawing/2014/main" id="{283A9F2A-0D2A-49AC-AA41-0E736FD16DF5}"/>
              </a:ext>
              <a:ext uri="{C183D7F6-B498-43B3-948B-1728B52AA6E4}">
                <adec:decorative xmlns:adec="http://schemas.microsoft.com/office/drawing/2017/decorative" val="0"/>
              </a:ext>
            </a:extLst>
          </p:cNvPr>
          <p:cNvPicPr>
            <a:picLocks noChangeAspect="1"/>
          </p:cNvPicPr>
          <p:nvPr/>
        </p:nvPicPr>
        <p:blipFill rotWithShape="1">
          <a:blip r:embed="rId13">
            <a:extLst>
              <a:ext uri="{28A0092B-C50C-407E-A947-70E740481C1C}">
                <a14:useLocalDpi xmlns:a14="http://schemas.microsoft.com/office/drawing/2010/main" val="0"/>
              </a:ext>
            </a:extLst>
          </a:blip>
          <a:srcRect l="26994" r="24597"/>
          <a:stretch/>
        </p:blipFill>
        <p:spPr>
          <a:xfrm>
            <a:off x="2329892" y="1446294"/>
            <a:ext cx="1549109" cy="1800000"/>
          </a:xfrm>
          <a:prstGeom prst="rect">
            <a:avLst/>
          </a:prstGeom>
          <a:ln>
            <a:solidFill>
              <a:srgbClr val="115563"/>
            </a:solidFill>
          </a:ln>
        </p:spPr>
      </p:pic>
      <p:pic>
        <p:nvPicPr>
          <p:cNvPr id="45" name="תמונה 44">
            <a:extLst>
              <a:ext uri="{FF2B5EF4-FFF2-40B4-BE49-F238E27FC236}">
                <a16:creationId xmlns:a16="http://schemas.microsoft.com/office/drawing/2014/main" id="{9495F448-5994-4AB4-B155-78305F82CBF4}"/>
              </a:ext>
              <a:ext uri="{C183D7F6-B498-43B3-948B-1728B52AA6E4}">
                <adec:decorative xmlns:adec="http://schemas.microsoft.com/office/drawing/2017/decorative" val="1"/>
              </a:ext>
            </a:extLst>
          </p:cNvPr>
          <p:cNvPicPr>
            <a:picLocks noChangeAspect="1"/>
          </p:cNvPicPr>
          <p:nvPr/>
        </p:nvPicPr>
        <p:blipFill rotWithShape="1">
          <a:blip r:embed="rId14">
            <a:duotone>
              <a:schemeClr val="bg2">
                <a:shade val="45000"/>
                <a:satMod val="135000"/>
              </a:schemeClr>
              <a:prstClr val="white"/>
            </a:duotone>
            <a:extLst>
              <a:ext uri="{28A0092B-C50C-407E-A947-70E740481C1C}">
                <a14:useLocalDpi xmlns:a14="http://schemas.microsoft.com/office/drawing/2010/main" val="0"/>
              </a:ext>
            </a:extLst>
          </a:blip>
          <a:srcRect t="7598" b="14264"/>
          <a:stretch/>
        </p:blipFill>
        <p:spPr>
          <a:xfrm>
            <a:off x="328850" y="3639964"/>
            <a:ext cx="1501560" cy="1800001"/>
          </a:xfrm>
          <a:prstGeom prst="rect">
            <a:avLst/>
          </a:prstGeom>
        </p:spPr>
      </p:pic>
      <p:sp>
        <p:nvSpPr>
          <p:cNvPr id="46" name="מלבן 45">
            <a:extLst>
              <a:ext uri="{FF2B5EF4-FFF2-40B4-BE49-F238E27FC236}">
                <a16:creationId xmlns:a16="http://schemas.microsoft.com/office/drawing/2014/main" id="{C16203FC-3970-445A-A59E-7D66EA8FD5D6}"/>
              </a:ext>
            </a:extLst>
          </p:cNvPr>
          <p:cNvSpPr/>
          <p:nvPr/>
        </p:nvSpPr>
        <p:spPr>
          <a:xfrm>
            <a:off x="2324995" y="3246294"/>
            <a:ext cx="8690668" cy="2165412"/>
          </a:xfrm>
          <a:prstGeom prst="rect">
            <a:avLst/>
          </a:prstGeom>
          <a:solidFill>
            <a:srgbClr val="115563"/>
          </a:solidFill>
          <a:ln w="38100">
            <a:solidFill>
              <a:srgbClr val="115563"/>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r>
              <a:rPr lang="he-IL" sz="1600" b="1" dirty="0">
                <a:solidFill>
                  <a:schemeClr val="bg1"/>
                </a:solidFill>
                <a:latin typeface="Gisha" panose="020B0502040204020203" pitchFamily="34" charset="-79"/>
              </a:rPr>
              <a:t>זינב אבו סויד. ישראל. ילידת 1984. </a:t>
            </a:r>
          </a:p>
          <a:p>
            <a:r>
              <a:rPr lang="he-IL" sz="1600" dirty="0">
                <a:solidFill>
                  <a:schemeClr val="bg1"/>
                </a:solidFill>
                <a:latin typeface="Gisha" panose="020B0502040204020203" pitchFamily="34" charset="-79"/>
              </a:rPr>
              <a:t>גרה ביישוב כעביה-</a:t>
            </a:r>
            <a:r>
              <a:rPr lang="he-IL" sz="1600" dirty="0" err="1">
                <a:solidFill>
                  <a:schemeClr val="bg1"/>
                </a:solidFill>
                <a:latin typeface="Gisha" panose="020B0502040204020203" pitchFamily="34" charset="-79"/>
              </a:rPr>
              <a:t>טבאש</a:t>
            </a:r>
            <a:r>
              <a:rPr lang="he-IL" sz="1600" dirty="0">
                <a:solidFill>
                  <a:schemeClr val="bg1"/>
                </a:solidFill>
                <a:latin typeface="Gisha" panose="020B0502040204020203" pitchFamily="34" charset="-79"/>
              </a:rPr>
              <a:t>-</a:t>
            </a:r>
            <a:r>
              <a:rPr lang="he-IL" sz="1600" dirty="0" err="1">
                <a:solidFill>
                  <a:schemeClr val="bg1"/>
                </a:solidFill>
                <a:latin typeface="Gisha" panose="020B0502040204020203" pitchFamily="34" charset="-79"/>
              </a:rPr>
              <a:t>חג'אג'רה</a:t>
            </a:r>
            <a:r>
              <a:rPr lang="he-IL" sz="1600" dirty="0">
                <a:solidFill>
                  <a:schemeClr val="bg1"/>
                </a:solidFill>
                <a:latin typeface="Gisha" panose="020B0502040204020203" pitchFamily="34" charset="-79"/>
              </a:rPr>
              <a:t> שבצפון . עמדה בראש רשימת "הצעירים", במועצה המקומית כעביה, המורכבת משלושה כפרים בדואים בצפון. שלוש נשים וגבר אחד הרכיבו את הרשימה הזו. זינב היא חברת המועצה הראשונה בתולדות המדינה במגזר הבדואי.</a:t>
            </a:r>
          </a:p>
          <a:p>
            <a:r>
              <a:rPr lang="he-IL" sz="1600" dirty="0">
                <a:solidFill>
                  <a:schemeClr val="bg1"/>
                </a:solidFill>
                <a:latin typeface="Gisha" panose="020B0502040204020203" pitchFamily="34" charset="-79"/>
              </a:rPr>
              <a:t>שמה לה למטרה להציף נושאים שנתפסים כסוג של טאבו בחברה הבדואית: זכויות נשים, גירושים, טבעונות, ביטול פוליגמיה, נישואי קטינים ועוד. </a:t>
            </a:r>
            <a:br>
              <a:rPr lang="en-US" sz="1600" dirty="0">
                <a:solidFill>
                  <a:schemeClr val="bg1"/>
                </a:solidFill>
                <a:latin typeface="Gisha" panose="020B0502040204020203" pitchFamily="34" charset="-79"/>
              </a:rPr>
            </a:br>
            <a:r>
              <a:rPr lang="he-IL" sz="1600" dirty="0">
                <a:solidFill>
                  <a:schemeClr val="bg1"/>
                </a:solidFill>
                <a:latin typeface="Gisha" panose="020B0502040204020203" pitchFamily="34" charset="-79"/>
              </a:rPr>
              <a:t>גרושה פלוס שניים ואם לילד בעל צרכים מיוחדים. היא הראשונה להתגרש ביישוב שבו היא גרה. </a:t>
            </a:r>
            <a:br>
              <a:rPr lang="en-US" sz="1600" dirty="0">
                <a:solidFill>
                  <a:schemeClr val="bg1"/>
                </a:solidFill>
                <a:latin typeface="Gisha" panose="020B0502040204020203" pitchFamily="34" charset="-79"/>
              </a:rPr>
            </a:br>
            <a:r>
              <a:rPr lang="he-IL" sz="1600" dirty="0">
                <a:solidFill>
                  <a:schemeClr val="bg1"/>
                </a:solidFill>
                <a:latin typeface="Gisha" panose="020B0502040204020203" pitchFamily="34" charset="-79"/>
              </a:rPr>
              <a:t>טבעונית ואיננה אוכלת מוצרים מן החי.</a:t>
            </a:r>
          </a:p>
          <a:p>
            <a:endParaRPr lang="he-IL" sz="1600" dirty="0">
              <a:solidFill>
                <a:schemeClr val="bg1"/>
              </a:solidFill>
              <a:latin typeface="Gisha" panose="020B0502040204020203" pitchFamily="34" charset="-79"/>
              <a:cs typeface="Gisha" panose="020B0502040204020203" pitchFamily="34" charset="-79"/>
            </a:endParaRPr>
          </a:p>
        </p:txBody>
      </p:sp>
      <p:sp>
        <p:nvSpPr>
          <p:cNvPr id="17" name="לחצן פעולה: וידאו 16" descr="קישור לסרטון בyoutube בעזרת לחיצה על ctrl ולחיצה על הקישור">
            <a:hlinkClick r:id="rId15" highlightClick="1"/>
            <a:extLst>
              <a:ext uri="{FF2B5EF4-FFF2-40B4-BE49-F238E27FC236}">
                <a16:creationId xmlns:a16="http://schemas.microsoft.com/office/drawing/2014/main" id="{CB37621A-85E7-43A5-ADFB-9A96E14CCE6F}"/>
              </a:ext>
            </a:extLst>
          </p:cNvPr>
          <p:cNvSpPr/>
          <p:nvPr/>
        </p:nvSpPr>
        <p:spPr>
          <a:xfrm>
            <a:off x="2377104" y="4715747"/>
            <a:ext cx="727342" cy="640080"/>
          </a:xfrm>
          <a:prstGeom prst="actionButtonMovi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64165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4361E98F-05F8-467B-AECB-D508FE2FF27F}"/>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15818"/>
          <a:stretch/>
        </p:blipFill>
        <p:spPr>
          <a:xfrm>
            <a:off x="1324" y="10999"/>
            <a:ext cx="12190676" cy="6847002"/>
          </a:xfrm>
          <a:prstGeom prst="rect">
            <a:avLst/>
          </a:prstGeom>
        </p:spPr>
      </p:pic>
      <p:sp>
        <p:nvSpPr>
          <p:cNvPr id="11" name="כותרת 10">
            <a:extLst>
              <a:ext uri="{FF2B5EF4-FFF2-40B4-BE49-F238E27FC236}">
                <a16:creationId xmlns:a16="http://schemas.microsoft.com/office/drawing/2014/main" id="{046A9379-B918-4F7E-BFDD-6E71CAFF6E0F}"/>
              </a:ext>
            </a:extLst>
          </p:cNvPr>
          <p:cNvSpPr>
            <a:spLocks noGrp="1"/>
          </p:cNvSpPr>
          <p:nvPr>
            <p:ph type="title"/>
          </p:nvPr>
        </p:nvSpPr>
        <p:spPr/>
        <p:txBody>
          <a:bodyPr/>
          <a:lstStyle/>
          <a:p>
            <a:r>
              <a:rPr lang="he-IL" dirty="0">
                <a:solidFill>
                  <a:srgbClr val="05365F"/>
                </a:solidFill>
                <a:cs typeface="+mn-cs"/>
              </a:rPr>
              <a:t>המסע שלנו - תכנית 'משפיעות!' של צעירות בראש</a:t>
            </a:r>
          </a:p>
        </p:txBody>
      </p:sp>
      <p:sp>
        <p:nvSpPr>
          <p:cNvPr id="8" name="חץ: מחומש 7">
            <a:extLst>
              <a:ext uri="{FF2B5EF4-FFF2-40B4-BE49-F238E27FC236}">
                <a16:creationId xmlns:a16="http://schemas.microsoft.com/office/drawing/2014/main" id="{DAD1EA19-F1D7-4660-ACE8-A58730ECD81F}"/>
              </a:ext>
              <a:ext uri="{C183D7F6-B498-43B3-948B-1728B52AA6E4}">
                <adec:decorative xmlns:adec="http://schemas.microsoft.com/office/drawing/2017/decorative" val="1"/>
              </a:ext>
            </a:extLst>
          </p:cNvPr>
          <p:cNvSpPr/>
          <p:nvPr/>
        </p:nvSpPr>
        <p:spPr>
          <a:xfrm flipH="1">
            <a:off x="-60868" y="1315278"/>
            <a:ext cx="3432314" cy="1630017"/>
          </a:xfrm>
          <a:prstGeom prst="homePlate">
            <a:avLst/>
          </a:prstGeom>
          <a:solidFill>
            <a:srgbClr val="2B61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9" name="חץ: מחומש 8">
            <a:extLst>
              <a:ext uri="{FF2B5EF4-FFF2-40B4-BE49-F238E27FC236}">
                <a16:creationId xmlns:a16="http://schemas.microsoft.com/office/drawing/2014/main" id="{5E6FA75A-9896-4023-B90A-A2DBACBFDB07}"/>
              </a:ext>
              <a:ext uri="{C183D7F6-B498-43B3-948B-1728B52AA6E4}">
                <adec:decorative xmlns:adec="http://schemas.microsoft.com/office/drawing/2017/decorative" val="1"/>
              </a:ext>
            </a:extLst>
          </p:cNvPr>
          <p:cNvSpPr/>
          <p:nvPr/>
        </p:nvSpPr>
        <p:spPr>
          <a:xfrm flipH="1">
            <a:off x="1863348" y="1315278"/>
            <a:ext cx="3432314" cy="1630017"/>
          </a:xfrm>
          <a:prstGeom prst="homePlate">
            <a:avLst/>
          </a:prstGeom>
          <a:solidFill>
            <a:srgbClr val="0536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10" name="חץ: מחומש 9">
            <a:extLst>
              <a:ext uri="{FF2B5EF4-FFF2-40B4-BE49-F238E27FC236}">
                <a16:creationId xmlns:a16="http://schemas.microsoft.com/office/drawing/2014/main" id="{5028ED14-908F-4D32-B334-8EDC374DFB36}"/>
              </a:ext>
              <a:ext uri="{C183D7F6-B498-43B3-948B-1728B52AA6E4}">
                <adec:decorative xmlns:adec="http://schemas.microsoft.com/office/drawing/2017/decorative" val="1"/>
              </a:ext>
            </a:extLst>
          </p:cNvPr>
          <p:cNvSpPr/>
          <p:nvPr/>
        </p:nvSpPr>
        <p:spPr>
          <a:xfrm flipH="1">
            <a:off x="3787564" y="1315278"/>
            <a:ext cx="3432314" cy="1630017"/>
          </a:xfrm>
          <a:prstGeom prst="homePlate">
            <a:avLst/>
          </a:prstGeom>
          <a:solidFill>
            <a:srgbClr val="2B61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13" name="חץ: מחומש 12">
            <a:extLst>
              <a:ext uri="{FF2B5EF4-FFF2-40B4-BE49-F238E27FC236}">
                <a16:creationId xmlns:a16="http://schemas.microsoft.com/office/drawing/2014/main" id="{AF9DDA9E-D622-4491-9587-2B1CC156033C}"/>
              </a:ext>
              <a:ext uri="{C183D7F6-B498-43B3-948B-1728B52AA6E4}">
                <adec:decorative xmlns:adec="http://schemas.microsoft.com/office/drawing/2017/decorative" val="1"/>
              </a:ext>
            </a:extLst>
          </p:cNvPr>
          <p:cNvSpPr/>
          <p:nvPr/>
        </p:nvSpPr>
        <p:spPr>
          <a:xfrm flipH="1">
            <a:off x="5711780" y="1315278"/>
            <a:ext cx="3432314" cy="1630017"/>
          </a:xfrm>
          <a:prstGeom prst="homePlate">
            <a:avLst/>
          </a:prstGeom>
          <a:solidFill>
            <a:srgbClr val="2B61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16" name="חץ: מחומש 15">
            <a:extLst>
              <a:ext uri="{FF2B5EF4-FFF2-40B4-BE49-F238E27FC236}">
                <a16:creationId xmlns:a16="http://schemas.microsoft.com/office/drawing/2014/main" id="{8F1BACEE-5AC4-4842-B4CA-6CFE07B4B6A2}"/>
              </a:ext>
              <a:ext uri="{C183D7F6-B498-43B3-948B-1728B52AA6E4}">
                <adec:decorative xmlns:adec="http://schemas.microsoft.com/office/drawing/2017/decorative" val="1"/>
              </a:ext>
            </a:extLst>
          </p:cNvPr>
          <p:cNvSpPr/>
          <p:nvPr/>
        </p:nvSpPr>
        <p:spPr>
          <a:xfrm flipH="1">
            <a:off x="7635996" y="1315278"/>
            <a:ext cx="3432314" cy="1630017"/>
          </a:xfrm>
          <a:prstGeom prst="homePlate">
            <a:avLst/>
          </a:prstGeom>
          <a:solidFill>
            <a:srgbClr val="2B61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17" name="חץ: מחומש 16">
            <a:extLst>
              <a:ext uri="{FF2B5EF4-FFF2-40B4-BE49-F238E27FC236}">
                <a16:creationId xmlns:a16="http://schemas.microsoft.com/office/drawing/2014/main" id="{53B56E79-F82D-4704-9E17-C379AFD8F668}"/>
              </a:ext>
              <a:ext uri="{C183D7F6-B498-43B3-948B-1728B52AA6E4}">
                <adec:decorative xmlns:adec="http://schemas.microsoft.com/office/drawing/2017/decorative" val="1"/>
              </a:ext>
            </a:extLst>
          </p:cNvPr>
          <p:cNvSpPr/>
          <p:nvPr/>
        </p:nvSpPr>
        <p:spPr>
          <a:xfrm flipH="1">
            <a:off x="9560211" y="1315278"/>
            <a:ext cx="2358887" cy="1630017"/>
          </a:xfrm>
          <a:prstGeom prst="homePlate">
            <a:avLst/>
          </a:prstGeom>
          <a:solidFill>
            <a:srgbClr val="2B61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4" name="תיבת טקסט 3" descr="מפגש 1&#10;יוצאות לדרך&#10;">
            <a:extLst>
              <a:ext uri="{FF2B5EF4-FFF2-40B4-BE49-F238E27FC236}">
                <a16:creationId xmlns:a16="http://schemas.microsoft.com/office/drawing/2014/main" id="{412A4D16-565D-4DF0-970E-56D6B48A89E2}"/>
              </a:ext>
              <a:ext uri="{C183D7F6-B498-43B3-948B-1728B52AA6E4}">
                <adec:decorative xmlns:adec="http://schemas.microsoft.com/office/drawing/2017/decorative" val="0"/>
              </a:ext>
            </a:extLst>
          </p:cNvPr>
          <p:cNvSpPr txBox="1"/>
          <p:nvPr/>
        </p:nvSpPr>
        <p:spPr>
          <a:xfrm>
            <a:off x="9666228" y="1696278"/>
            <a:ext cx="2146852" cy="646331"/>
          </a:xfrm>
          <a:prstGeom prst="rect">
            <a:avLst/>
          </a:prstGeom>
          <a:noFill/>
        </p:spPr>
        <p:txBody>
          <a:bodyPr wrap="square" rtlCol="1">
            <a:spAutoFit/>
          </a:bodyPr>
          <a:lstStyle/>
          <a:p>
            <a:r>
              <a:rPr lang="he-IL" b="1" dirty="0">
                <a:solidFill>
                  <a:schemeClr val="bg1"/>
                </a:solidFill>
                <a:latin typeface="Gisha" panose="020B0502040204020203" pitchFamily="34" charset="-79"/>
              </a:rPr>
              <a:t>מפגש 1</a:t>
            </a:r>
          </a:p>
          <a:p>
            <a:r>
              <a:rPr lang="he-IL" dirty="0">
                <a:solidFill>
                  <a:schemeClr val="bg1"/>
                </a:solidFill>
                <a:latin typeface="Gisha" panose="020B0502040204020203" pitchFamily="34" charset="-79"/>
              </a:rPr>
              <a:t>יוצאות לדרך</a:t>
            </a:r>
          </a:p>
        </p:txBody>
      </p:sp>
      <p:sp>
        <p:nvSpPr>
          <p:cNvPr id="18" name="תיבת טקסט 17" descr="מפגש 2&#10;שבילים של &#10;השפעה&#10;">
            <a:extLst>
              <a:ext uri="{FF2B5EF4-FFF2-40B4-BE49-F238E27FC236}">
                <a16:creationId xmlns:a16="http://schemas.microsoft.com/office/drawing/2014/main" id="{90E0D72E-AC86-43EC-B439-9802B6B5C55C}"/>
              </a:ext>
              <a:ext uri="{C183D7F6-B498-43B3-948B-1728B52AA6E4}">
                <adec:decorative xmlns:adec="http://schemas.microsoft.com/office/drawing/2017/decorative" val="0"/>
              </a:ext>
            </a:extLst>
          </p:cNvPr>
          <p:cNvSpPr txBox="1"/>
          <p:nvPr/>
        </p:nvSpPr>
        <p:spPr>
          <a:xfrm>
            <a:off x="7413358" y="1668621"/>
            <a:ext cx="2146852" cy="923330"/>
          </a:xfrm>
          <a:prstGeom prst="rect">
            <a:avLst/>
          </a:prstGeom>
          <a:noFill/>
        </p:spPr>
        <p:txBody>
          <a:bodyPr wrap="square" rtlCol="1">
            <a:spAutoFit/>
          </a:bodyPr>
          <a:lstStyle/>
          <a:p>
            <a:r>
              <a:rPr lang="he-IL" b="1" dirty="0">
                <a:solidFill>
                  <a:schemeClr val="bg1"/>
                </a:solidFill>
                <a:latin typeface="Gisha" panose="020B0502040204020203" pitchFamily="34" charset="-79"/>
              </a:rPr>
              <a:t>מפגש 2</a:t>
            </a:r>
          </a:p>
          <a:p>
            <a:r>
              <a:rPr lang="he-IL" dirty="0">
                <a:solidFill>
                  <a:schemeClr val="bg1"/>
                </a:solidFill>
                <a:latin typeface="Gisha" panose="020B0502040204020203" pitchFamily="34" charset="-79"/>
              </a:rPr>
              <a:t>שבילים של </a:t>
            </a:r>
            <a:br>
              <a:rPr lang="en-US" dirty="0">
                <a:solidFill>
                  <a:schemeClr val="bg1"/>
                </a:solidFill>
                <a:latin typeface="Gisha" panose="020B0502040204020203" pitchFamily="34" charset="-79"/>
              </a:rPr>
            </a:br>
            <a:r>
              <a:rPr lang="he-IL" dirty="0">
                <a:solidFill>
                  <a:schemeClr val="bg1"/>
                </a:solidFill>
                <a:latin typeface="Gisha" panose="020B0502040204020203" pitchFamily="34" charset="-79"/>
              </a:rPr>
              <a:t>השפעה</a:t>
            </a:r>
          </a:p>
        </p:txBody>
      </p:sp>
      <p:sp>
        <p:nvSpPr>
          <p:cNvPr id="19" name="תיבת טקסט 18" descr="מפגש 3&#10;השתתפות &#10;קהילתית&#10;">
            <a:extLst>
              <a:ext uri="{FF2B5EF4-FFF2-40B4-BE49-F238E27FC236}">
                <a16:creationId xmlns:a16="http://schemas.microsoft.com/office/drawing/2014/main" id="{714FE14E-6D99-4F4C-BE56-427BC4EFDB0F}"/>
              </a:ext>
              <a:ext uri="{C183D7F6-B498-43B3-948B-1728B52AA6E4}">
                <adec:decorative xmlns:adec="http://schemas.microsoft.com/office/drawing/2017/decorative" val="0"/>
              </a:ext>
            </a:extLst>
          </p:cNvPr>
          <p:cNvSpPr txBox="1"/>
          <p:nvPr/>
        </p:nvSpPr>
        <p:spPr>
          <a:xfrm>
            <a:off x="5503815" y="1696278"/>
            <a:ext cx="2146852" cy="923330"/>
          </a:xfrm>
          <a:prstGeom prst="rect">
            <a:avLst/>
          </a:prstGeom>
          <a:noFill/>
        </p:spPr>
        <p:txBody>
          <a:bodyPr wrap="square" rtlCol="1">
            <a:spAutoFit/>
          </a:bodyPr>
          <a:lstStyle/>
          <a:p>
            <a:r>
              <a:rPr lang="he-IL" b="1" dirty="0">
                <a:solidFill>
                  <a:schemeClr val="bg1"/>
                </a:solidFill>
                <a:latin typeface="Gisha" panose="020B0502040204020203" pitchFamily="34" charset="-79"/>
              </a:rPr>
              <a:t>מפגש 3</a:t>
            </a:r>
          </a:p>
          <a:p>
            <a:r>
              <a:rPr lang="he-IL" dirty="0">
                <a:solidFill>
                  <a:schemeClr val="bg1"/>
                </a:solidFill>
                <a:latin typeface="Gisha" panose="020B0502040204020203" pitchFamily="34" charset="-79"/>
              </a:rPr>
              <a:t>השתתפות </a:t>
            </a:r>
            <a:br>
              <a:rPr lang="en-US" dirty="0">
                <a:solidFill>
                  <a:schemeClr val="bg1"/>
                </a:solidFill>
                <a:latin typeface="Gisha" panose="020B0502040204020203" pitchFamily="34" charset="-79"/>
              </a:rPr>
            </a:br>
            <a:r>
              <a:rPr lang="he-IL" dirty="0">
                <a:solidFill>
                  <a:schemeClr val="bg1"/>
                </a:solidFill>
                <a:latin typeface="Gisha" panose="020B0502040204020203" pitchFamily="34" charset="-79"/>
              </a:rPr>
              <a:t>קהילתית</a:t>
            </a:r>
          </a:p>
        </p:txBody>
      </p:sp>
      <p:sp>
        <p:nvSpPr>
          <p:cNvPr id="20" name="תיבת טקסט 19" descr="מפגש 4&#10;השתתפות &#10;תרבותית&#10;">
            <a:extLst>
              <a:ext uri="{FF2B5EF4-FFF2-40B4-BE49-F238E27FC236}">
                <a16:creationId xmlns:a16="http://schemas.microsoft.com/office/drawing/2014/main" id="{9ECDC46D-FE8A-4C22-9F64-3AE3B351C346}"/>
              </a:ext>
              <a:ext uri="{C183D7F6-B498-43B3-948B-1728B52AA6E4}">
                <adec:decorative xmlns:adec="http://schemas.microsoft.com/office/drawing/2017/decorative" val="0"/>
              </a:ext>
            </a:extLst>
          </p:cNvPr>
          <p:cNvSpPr txBox="1"/>
          <p:nvPr/>
        </p:nvSpPr>
        <p:spPr>
          <a:xfrm>
            <a:off x="3558394" y="1696278"/>
            <a:ext cx="2146852" cy="923330"/>
          </a:xfrm>
          <a:prstGeom prst="rect">
            <a:avLst/>
          </a:prstGeom>
          <a:noFill/>
        </p:spPr>
        <p:txBody>
          <a:bodyPr wrap="square" rtlCol="1">
            <a:spAutoFit/>
          </a:bodyPr>
          <a:lstStyle/>
          <a:p>
            <a:r>
              <a:rPr lang="he-IL" b="1" dirty="0">
                <a:solidFill>
                  <a:schemeClr val="bg1"/>
                </a:solidFill>
                <a:latin typeface="Gisha" panose="020B0502040204020203" pitchFamily="34" charset="-79"/>
              </a:rPr>
              <a:t>מפגש 4</a:t>
            </a:r>
          </a:p>
          <a:p>
            <a:r>
              <a:rPr lang="he-IL" dirty="0">
                <a:solidFill>
                  <a:schemeClr val="bg1"/>
                </a:solidFill>
                <a:latin typeface="Gisha" panose="020B0502040204020203" pitchFamily="34" charset="-79"/>
              </a:rPr>
              <a:t>השתתפות </a:t>
            </a:r>
            <a:br>
              <a:rPr lang="en-US" dirty="0">
                <a:solidFill>
                  <a:schemeClr val="bg1"/>
                </a:solidFill>
                <a:latin typeface="Gisha" panose="020B0502040204020203" pitchFamily="34" charset="-79"/>
              </a:rPr>
            </a:br>
            <a:r>
              <a:rPr lang="he-IL" dirty="0">
                <a:solidFill>
                  <a:schemeClr val="bg1"/>
                </a:solidFill>
                <a:latin typeface="Gisha" panose="020B0502040204020203" pitchFamily="34" charset="-79"/>
              </a:rPr>
              <a:t>תרבותית</a:t>
            </a:r>
          </a:p>
        </p:txBody>
      </p:sp>
      <p:sp>
        <p:nvSpPr>
          <p:cNvPr id="21" name="תיבת טקסט 20" descr="מפגש 5&#10;השתתפות &#10;פוליטית&#10;">
            <a:extLst>
              <a:ext uri="{FF2B5EF4-FFF2-40B4-BE49-F238E27FC236}">
                <a16:creationId xmlns:a16="http://schemas.microsoft.com/office/drawing/2014/main" id="{8BDACDB7-9F65-4111-B6A1-8036614669C9}"/>
              </a:ext>
              <a:ext uri="{C183D7F6-B498-43B3-948B-1728B52AA6E4}">
                <adec:decorative xmlns:adec="http://schemas.microsoft.com/office/drawing/2017/decorative" val="0"/>
              </a:ext>
            </a:extLst>
          </p:cNvPr>
          <p:cNvSpPr txBox="1"/>
          <p:nvPr/>
        </p:nvSpPr>
        <p:spPr>
          <a:xfrm>
            <a:off x="1622252" y="1696278"/>
            <a:ext cx="2146852" cy="923330"/>
          </a:xfrm>
          <a:prstGeom prst="rect">
            <a:avLst/>
          </a:prstGeom>
          <a:noFill/>
        </p:spPr>
        <p:txBody>
          <a:bodyPr wrap="square" rtlCol="1">
            <a:spAutoFit/>
          </a:bodyPr>
          <a:lstStyle/>
          <a:p>
            <a:r>
              <a:rPr lang="he-IL" b="1" dirty="0">
                <a:solidFill>
                  <a:schemeClr val="bg1"/>
                </a:solidFill>
                <a:latin typeface="Gisha" panose="020B0502040204020203" pitchFamily="34" charset="-79"/>
              </a:rPr>
              <a:t>מפגש 5</a:t>
            </a:r>
          </a:p>
          <a:p>
            <a:r>
              <a:rPr lang="he-IL" dirty="0">
                <a:solidFill>
                  <a:schemeClr val="bg1"/>
                </a:solidFill>
                <a:latin typeface="Gisha" panose="020B0502040204020203" pitchFamily="34" charset="-79"/>
              </a:rPr>
              <a:t>השתתפות </a:t>
            </a:r>
            <a:br>
              <a:rPr lang="en-US" dirty="0">
                <a:solidFill>
                  <a:schemeClr val="bg1"/>
                </a:solidFill>
                <a:latin typeface="Gisha" panose="020B0502040204020203" pitchFamily="34" charset="-79"/>
              </a:rPr>
            </a:br>
            <a:r>
              <a:rPr lang="he-IL" dirty="0">
                <a:solidFill>
                  <a:schemeClr val="bg1"/>
                </a:solidFill>
                <a:latin typeface="Gisha" panose="020B0502040204020203" pitchFamily="34" charset="-79"/>
              </a:rPr>
              <a:t>פוליטית</a:t>
            </a:r>
          </a:p>
        </p:txBody>
      </p:sp>
      <p:sp>
        <p:nvSpPr>
          <p:cNvPr id="22" name="תיבת טקסט 21" descr="מפגש 6&#10;סיכום אישי &#10;וקבוצתי&#10;">
            <a:extLst>
              <a:ext uri="{FF2B5EF4-FFF2-40B4-BE49-F238E27FC236}">
                <a16:creationId xmlns:a16="http://schemas.microsoft.com/office/drawing/2014/main" id="{EBF19899-47E9-4040-8BDA-AEB7AE35B213}"/>
              </a:ext>
              <a:ext uri="{C183D7F6-B498-43B3-948B-1728B52AA6E4}">
                <adec:decorative xmlns:adec="http://schemas.microsoft.com/office/drawing/2017/decorative" val="0"/>
              </a:ext>
            </a:extLst>
          </p:cNvPr>
          <p:cNvSpPr txBox="1"/>
          <p:nvPr/>
        </p:nvSpPr>
        <p:spPr>
          <a:xfrm>
            <a:off x="-264953" y="1696278"/>
            <a:ext cx="2146852" cy="923330"/>
          </a:xfrm>
          <a:prstGeom prst="rect">
            <a:avLst/>
          </a:prstGeom>
          <a:noFill/>
        </p:spPr>
        <p:txBody>
          <a:bodyPr wrap="square" rtlCol="1">
            <a:spAutoFit/>
          </a:bodyPr>
          <a:lstStyle/>
          <a:p>
            <a:r>
              <a:rPr lang="he-IL" b="1" dirty="0">
                <a:solidFill>
                  <a:schemeClr val="bg1"/>
                </a:solidFill>
                <a:latin typeface="Gisha" panose="020B0502040204020203" pitchFamily="34" charset="-79"/>
              </a:rPr>
              <a:t>מפגש 6</a:t>
            </a:r>
          </a:p>
          <a:p>
            <a:r>
              <a:rPr lang="he-IL" dirty="0">
                <a:solidFill>
                  <a:schemeClr val="bg1"/>
                </a:solidFill>
                <a:latin typeface="Gisha" panose="020B0502040204020203" pitchFamily="34" charset="-79"/>
              </a:rPr>
              <a:t>סיכום אישי </a:t>
            </a:r>
            <a:br>
              <a:rPr lang="en-US" dirty="0">
                <a:solidFill>
                  <a:schemeClr val="bg1"/>
                </a:solidFill>
                <a:latin typeface="Gisha" panose="020B0502040204020203" pitchFamily="34" charset="-79"/>
              </a:rPr>
            </a:br>
            <a:r>
              <a:rPr lang="he-IL" dirty="0">
                <a:solidFill>
                  <a:schemeClr val="bg1"/>
                </a:solidFill>
                <a:latin typeface="Gisha" panose="020B0502040204020203" pitchFamily="34" charset="-79"/>
              </a:rPr>
              <a:t>וקבוצתי</a:t>
            </a:r>
          </a:p>
        </p:txBody>
      </p:sp>
    </p:spTree>
    <p:extLst>
      <p:ext uri="{BB962C8B-B14F-4D97-AF65-F5344CB8AC3E}">
        <p14:creationId xmlns:p14="http://schemas.microsoft.com/office/powerpoint/2010/main" val="573348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20">
            <a:extLst>
              <a:ext uri="{FF2B5EF4-FFF2-40B4-BE49-F238E27FC236}">
                <a16:creationId xmlns:a16="http://schemas.microsoft.com/office/drawing/2014/main" id="{5F0967F5-3883-43AB-9652-8E3FC0E07978}"/>
              </a:ext>
            </a:extLst>
          </p:cNvPr>
          <p:cNvSpPr>
            <a:spLocks noGrp="1"/>
          </p:cNvSpPr>
          <p:nvPr>
            <p:ph type="title"/>
          </p:nvPr>
        </p:nvSpPr>
        <p:spPr/>
        <p:txBody>
          <a:bodyPr/>
          <a:lstStyle/>
          <a:p>
            <a:r>
              <a:rPr lang="he-IL" dirty="0">
                <a:cs typeface="+mn-cs"/>
              </a:rPr>
              <a:t>נשים בפוליטיקה........... כמה דוגמאות</a:t>
            </a:r>
          </a:p>
        </p:txBody>
      </p:sp>
      <p:pic>
        <p:nvPicPr>
          <p:cNvPr id="34" name="תמונה 33">
            <a:extLst>
              <a:ext uri="{FF2B5EF4-FFF2-40B4-BE49-F238E27FC236}">
                <a16:creationId xmlns:a16="http://schemas.microsoft.com/office/drawing/2014/main" id="{9739351A-6027-41A2-98E0-8D2A65B1A93D}"/>
              </a:ext>
              <a:ext uri="{C183D7F6-B498-43B3-948B-1728B52AA6E4}">
                <adec:decorative xmlns:adec="http://schemas.microsoft.com/office/drawing/2017/decorative" val="1"/>
              </a:ext>
            </a:extLst>
          </p:cNvPr>
          <p:cNvPicPr>
            <a:picLocks noChangeAspect="1"/>
          </p:cNvPicPr>
          <p:nvPr/>
        </p:nvPicPr>
        <p:blipFill rotWithShape="1">
          <a:blip r:embed="rId3">
            <a:duotone>
              <a:schemeClr val="bg2">
                <a:shade val="45000"/>
                <a:satMod val="135000"/>
              </a:schemeClr>
              <a:prstClr val="white"/>
            </a:duotone>
          </a:blip>
          <a:srcRect l="8095" t="-1" r="7931" b="-850"/>
          <a:stretch/>
        </p:blipFill>
        <p:spPr>
          <a:xfrm>
            <a:off x="10342405" y="1418035"/>
            <a:ext cx="1502420" cy="1800000"/>
          </a:xfrm>
          <a:prstGeom prst="rect">
            <a:avLst/>
          </a:prstGeom>
        </p:spPr>
      </p:pic>
      <p:pic>
        <p:nvPicPr>
          <p:cNvPr id="35" name="תמונה 34">
            <a:extLst>
              <a:ext uri="{FF2B5EF4-FFF2-40B4-BE49-F238E27FC236}">
                <a16:creationId xmlns:a16="http://schemas.microsoft.com/office/drawing/2014/main" id="{7002268A-0C5A-4505-AB1B-600A928E63AD}"/>
              </a:ext>
              <a:ext uri="{C183D7F6-B498-43B3-948B-1728B52AA6E4}">
                <adec:decorative xmlns:adec="http://schemas.microsoft.com/office/drawing/2017/decorative" val="1"/>
              </a:ext>
            </a:extLst>
          </p:cNvPr>
          <p:cNvPicPr>
            <a:picLocks noChangeAspect="1"/>
          </p:cNvPicPr>
          <p:nvPr/>
        </p:nvPicPr>
        <p:blipFill rotWithShape="1">
          <a:blip r:embed="rId4">
            <a:duotone>
              <a:schemeClr val="bg2">
                <a:shade val="45000"/>
                <a:satMod val="135000"/>
              </a:schemeClr>
              <a:prstClr val="white"/>
            </a:duotone>
          </a:blip>
          <a:srcRect b="12766"/>
          <a:stretch/>
        </p:blipFill>
        <p:spPr>
          <a:xfrm>
            <a:off x="6338599" y="3639964"/>
            <a:ext cx="1502420" cy="1800000"/>
          </a:xfrm>
          <a:prstGeom prst="rect">
            <a:avLst/>
          </a:prstGeom>
        </p:spPr>
      </p:pic>
      <p:pic>
        <p:nvPicPr>
          <p:cNvPr id="37" name="תמונה 36">
            <a:extLst>
              <a:ext uri="{FF2B5EF4-FFF2-40B4-BE49-F238E27FC236}">
                <a16:creationId xmlns:a16="http://schemas.microsoft.com/office/drawing/2014/main" id="{D8C50B01-FF6E-4BDD-AD1E-4668164A0B16}"/>
              </a:ext>
              <a:ext uri="{C183D7F6-B498-43B3-948B-1728B52AA6E4}">
                <adec:decorative xmlns:adec="http://schemas.microsoft.com/office/drawing/2017/decorative" val="1"/>
              </a:ext>
            </a:extLst>
          </p:cNvPr>
          <p:cNvPicPr>
            <a:picLocks noChangeAspect="1"/>
          </p:cNvPicPr>
          <p:nvPr/>
        </p:nvPicPr>
        <p:blipFill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l="11065" r="25500"/>
          <a:stretch/>
        </p:blipFill>
        <p:spPr>
          <a:xfrm>
            <a:off x="4336695" y="3639966"/>
            <a:ext cx="1502420" cy="1800000"/>
          </a:xfrm>
          <a:prstGeom prst="rect">
            <a:avLst/>
          </a:prstGeom>
        </p:spPr>
      </p:pic>
      <p:pic>
        <p:nvPicPr>
          <p:cNvPr id="38" name="תמונה 37">
            <a:extLst>
              <a:ext uri="{FF2B5EF4-FFF2-40B4-BE49-F238E27FC236}">
                <a16:creationId xmlns:a16="http://schemas.microsoft.com/office/drawing/2014/main" id="{2CCB0E18-4B58-4666-932E-D3C2287182A6}"/>
              </a:ext>
              <a:ext uri="{C183D7F6-B498-43B3-948B-1728B52AA6E4}">
                <adec:decorative xmlns:adec="http://schemas.microsoft.com/office/drawing/2017/decorative" val="1"/>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22922" r="22867"/>
          <a:stretch/>
        </p:blipFill>
        <p:spPr>
          <a:xfrm>
            <a:off x="8335604" y="3639964"/>
            <a:ext cx="1502420" cy="1800000"/>
          </a:xfrm>
          <a:prstGeom prst="rect">
            <a:avLst/>
          </a:prstGeom>
        </p:spPr>
      </p:pic>
      <p:pic>
        <p:nvPicPr>
          <p:cNvPr id="39" name="תמונה 38">
            <a:extLst>
              <a:ext uri="{FF2B5EF4-FFF2-40B4-BE49-F238E27FC236}">
                <a16:creationId xmlns:a16="http://schemas.microsoft.com/office/drawing/2014/main" id="{8AC94E5A-BF35-4455-980A-691758A61380}"/>
              </a:ext>
              <a:ext uri="{C183D7F6-B498-43B3-948B-1728B52AA6E4}">
                <adec:decorative xmlns:adec="http://schemas.microsoft.com/office/drawing/2017/decorative" val="1"/>
              </a:ext>
            </a:extLst>
          </p:cNvPr>
          <p:cNvPicPr>
            <a:picLocks noChangeAspect="1"/>
          </p:cNvPicPr>
          <p:nvPr/>
        </p:nvPicPr>
        <p:blipFill rotWithShape="1">
          <a:blip r:embed="rId7">
            <a:duotone>
              <a:schemeClr val="bg2">
                <a:shade val="45000"/>
                <a:satMod val="135000"/>
              </a:schemeClr>
              <a:prstClr val="white"/>
            </a:duotone>
            <a:extLst>
              <a:ext uri="{28A0092B-C50C-407E-A947-70E740481C1C}">
                <a14:useLocalDpi xmlns:a14="http://schemas.microsoft.com/office/drawing/2010/main" val="0"/>
              </a:ext>
            </a:extLst>
          </a:blip>
          <a:srcRect l="23258" r="26741"/>
          <a:stretch/>
        </p:blipFill>
        <p:spPr>
          <a:xfrm>
            <a:off x="2334791" y="3639964"/>
            <a:ext cx="1502420" cy="1800000"/>
          </a:xfrm>
          <a:prstGeom prst="rect">
            <a:avLst/>
          </a:prstGeom>
        </p:spPr>
      </p:pic>
      <p:pic>
        <p:nvPicPr>
          <p:cNvPr id="40" name="תמונה 39">
            <a:extLst>
              <a:ext uri="{FF2B5EF4-FFF2-40B4-BE49-F238E27FC236}">
                <a16:creationId xmlns:a16="http://schemas.microsoft.com/office/drawing/2014/main" id="{04DB9CF0-1C08-4C57-B920-02CA9C744456}"/>
              </a:ext>
              <a:ext uri="{C183D7F6-B498-43B3-948B-1728B52AA6E4}">
                <adec:decorative xmlns:adec="http://schemas.microsoft.com/office/drawing/2017/decorative" val="1"/>
              </a:ext>
            </a:extLst>
          </p:cNvPr>
          <p:cNvPicPr>
            <a:picLocks noChangeAspect="1"/>
          </p:cNvPicPr>
          <p:nvPr/>
        </p:nvPicPr>
        <p:blipFill rotWithShape="1">
          <a:blip r:embed="rId8">
            <a:duotone>
              <a:schemeClr val="bg2">
                <a:shade val="45000"/>
                <a:satMod val="135000"/>
              </a:schemeClr>
              <a:prstClr val="white"/>
            </a:duotone>
          </a:blip>
          <a:srcRect l="1007" t="1959" r="2928" b="4603"/>
          <a:stretch/>
        </p:blipFill>
        <p:spPr>
          <a:xfrm>
            <a:off x="8335604" y="1418035"/>
            <a:ext cx="1502420" cy="1799998"/>
          </a:xfrm>
          <a:prstGeom prst="rect">
            <a:avLst/>
          </a:prstGeom>
        </p:spPr>
      </p:pic>
      <p:pic>
        <p:nvPicPr>
          <p:cNvPr id="41" name="תמונה 40">
            <a:extLst>
              <a:ext uri="{FF2B5EF4-FFF2-40B4-BE49-F238E27FC236}">
                <a16:creationId xmlns:a16="http://schemas.microsoft.com/office/drawing/2014/main" id="{B1F9E2B0-DEF3-4A3F-A0B0-6360E87570E6}"/>
              </a:ext>
              <a:ext uri="{C183D7F6-B498-43B3-948B-1728B52AA6E4}">
                <adec:decorative xmlns:adec="http://schemas.microsoft.com/office/drawing/2017/decorative" val="1"/>
              </a:ext>
            </a:extLst>
          </p:cNvPr>
          <p:cNvPicPr>
            <a:picLocks noChangeAspect="1"/>
          </p:cNvPicPr>
          <p:nvPr/>
        </p:nvPicPr>
        <p:blipFill rotWithShape="1">
          <a:blip r:embed="rId9">
            <a:duotone>
              <a:schemeClr val="bg2">
                <a:shade val="45000"/>
                <a:satMod val="135000"/>
              </a:schemeClr>
              <a:prstClr val="white"/>
            </a:duotone>
            <a:extLst>
              <a:ext uri="{28A0092B-C50C-407E-A947-70E740481C1C}">
                <a14:useLocalDpi xmlns:a14="http://schemas.microsoft.com/office/drawing/2010/main" val="0"/>
              </a:ext>
            </a:extLst>
          </a:blip>
          <a:srcRect b="18965"/>
          <a:stretch/>
        </p:blipFill>
        <p:spPr>
          <a:xfrm>
            <a:off x="4331797" y="1446294"/>
            <a:ext cx="1502421" cy="1771739"/>
          </a:xfrm>
          <a:prstGeom prst="rect">
            <a:avLst/>
          </a:prstGeom>
        </p:spPr>
      </p:pic>
      <p:pic>
        <p:nvPicPr>
          <p:cNvPr id="42" name="תמונה 41">
            <a:extLst>
              <a:ext uri="{FF2B5EF4-FFF2-40B4-BE49-F238E27FC236}">
                <a16:creationId xmlns:a16="http://schemas.microsoft.com/office/drawing/2014/main" id="{DDEE703F-C811-4A18-9364-A34CDA8A7281}"/>
              </a:ext>
              <a:ext uri="{C183D7F6-B498-43B3-948B-1728B52AA6E4}">
                <adec:decorative xmlns:adec="http://schemas.microsoft.com/office/drawing/2017/decorative" val="1"/>
              </a:ext>
            </a:extLst>
          </p:cNvPr>
          <p:cNvPicPr>
            <a:picLocks noChangeAspect="1"/>
          </p:cNvPicPr>
          <p:nvPr/>
        </p:nvPicPr>
        <p:blipFill rotWithShape="1">
          <a:blip r:embed="rId10">
            <a:duotone>
              <a:schemeClr val="bg2">
                <a:shade val="45000"/>
                <a:satMod val="135000"/>
              </a:schemeClr>
              <a:prstClr val="white"/>
            </a:duotone>
            <a:extLst>
              <a:ext uri="{28A0092B-C50C-407E-A947-70E740481C1C}">
                <a14:useLocalDpi xmlns:a14="http://schemas.microsoft.com/office/drawing/2010/main" val="0"/>
              </a:ext>
            </a:extLst>
          </a:blip>
          <a:srcRect l="26319" r="26706"/>
          <a:stretch/>
        </p:blipFill>
        <p:spPr>
          <a:xfrm>
            <a:off x="332886" y="1446294"/>
            <a:ext cx="1502421" cy="1800000"/>
          </a:xfrm>
          <a:prstGeom prst="rect">
            <a:avLst/>
          </a:prstGeom>
        </p:spPr>
      </p:pic>
      <p:pic>
        <p:nvPicPr>
          <p:cNvPr id="43" name="תמונה 42">
            <a:extLst>
              <a:ext uri="{FF2B5EF4-FFF2-40B4-BE49-F238E27FC236}">
                <a16:creationId xmlns:a16="http://schemas.microsoft.com/office/drawing/2014/main" id="{75C47949-D012-4F34-8487-CBA12081EF9C}"/>
              </a:ext>
              <a:ext uri="{C183D7F6-B498-43B3-948B-1728B52AA6E4}">
                <adec:decorative xmlns:adec="http://schemas.microsoft.com/office/drawing/2017/decorative" val="1"/>
              </a:ext>
            </a:extLst>
          </p:cNvPr>
          <p:cNvPicPr>
            <a:picLocks noChangeAspect="1"/>
          </p:cNvPicPr>
          <p:nvPr/>
        </p:nvPicPr>
        <p:blipFill rotWithShape="1">
          <a:blip r:embed="rId11">
            <a:duotone>
              <a:schemeClr val="bg2">
                <a:shade val="45000"/>
                <a:satMod val="135000"/>
              </a:schemeClr>
              <a:prstClr val="white"/>
            </a:duotone>
            <a:extLst>
              <a:ext uri="{28A0092B-C50C-407E-A947-70E740481C1C}">
                <a14:useLocalDpi xmlns:a14="http://schemas.microsoft.com/office/drawing/2010/main" val="0"/>
              </a:ext>
            </a:extLst>
          </a:blip>
          <a:srcRect l="24197" r="24572"/>
          <a:stretch/>
        </p:blipFill>
        <p:spPr>
          <a:xfrm>
            <a:off x="6338599" y="1446294"/>
            <a:ext cx="1502420" cy="1771739"/>
          </a:xfrm>
          <a:prstGeom prst="rect">
            <a:avLst/>
          </a:prstGeom>
        </p:spPr>
      </p:pic>
      <p:pic>
        <p:nvPicPr>
          <p:cNvPr id="44" name="תמונה 43">
            <a:extLst>
              <a:ext uri="{FF2B5EF4-FFF2-40B4-BE49-F238E27FC236}">
                <a16:creationId xmlns:a16="http://schemas.microsoft.com/office/drawing/2014/main" id="{283A9F2A-0D2A-49AC-AA41-0E736FD16DF5}"/>
              </a:ext>
              <a:ext uri="{C183D7F6-B498-43B3-948B-1728B52AA6E4}">
                <adec:decorative xmlns:adec="http://schemas.microsoft.com/office/drawing/2017/decorative" val="1"/>
              </a:ext>
            </a:extLst>
          </p:cNvPr>
          <p:cNvPicPr>
            <a:picLocks noChangeAspect="1"/>
          </p:cNvPicPr>
          <p:nvPr/>
        </p:nvPicPr>
        <p:blipFill rotWithShape="1">
          <a:blip r:embed="rId12">
            <a:duotone>
              <a:schemeClr val="bg2">
                <a:shade val="45000"/>
                <a:satMod val="135000"/>
              </a:schemeClr>
              <a:prstClr val="white"/>
            </a:duotone>
            <a:extLst>
              <a:ext uri="{28A0092B-C50C-407E-A947-70E740481C1C}">
                <a14:useLocalDpi xmlns:a14="http://schemas.microsoft.com/office/drawing/2010/main" val="0"/>
              </a:ext>
            </a:extLst>
          </a:blip>
          <a:srcRect l="26994" r="24597"/>
          <a:stretch/>
        </p:blipFill>
        <p:spPr>
          <a:xfrm>
            <a:off x="2329892" y="1446294"/>
            <a:ext cx="1549109" cy="1800000"/>
          </a:xfrm>
          <a:prstGeom prst="rect">
            <a:avLst/>
          </a:prstGeom>
        </p:spPr>
      </p:pic>
      <p:pic>
        <p:nvPicPr>
          <p:cNvPr id="45" name="תמונה 44" descr="טל אוחנה">
            <a:extLst>
              <a:ext uri="{FF2B5EF4-FFF2-40B4-BE49-F238E27FC236}">
                <a16:creationId xmlns:a16="http://schemas.microsoft.com/office/drawing/2014/main" id="{9495F448-5994-4AB4-B155-78305F82CBF4}"/>
              </a:ext>
              <a:ext uri="{C183D7F6-B498-43B3-948B-1728B52AA6E4}">
                <adec:decorative xmlns:adec="http://schemas.microsoft.com/office/drawing/2017/decorative" val="0"/>
              </a:ext>
            </a:extLst>
          </p:cNvPr>
          <p:cNvPicPr>
            <a:picLocks noChangeAspect="1"/>
          </p:cNvPicPr>
          <p:nvPr/>
        </p:nvPicPr>
        <p:blipFill rotWithShape="1">
          <a:blip r:embed="rId13">
            <a:extLst>
              <a:ext uri="{28A0092B-C50C-407E-A947-70E740481C1C}">
                <a14:useLocalDpi xmlns:a14="http://schemas.microsoft.com/office/drawing/2010/main" val="0"/>
              </a:ext>
            </a:extLst>
          </a:blip>
          <a:srcRect t="7598" b="14264"/>
          <a:stretch/>
        </p:blipFill>
        <p:spPr>
          <a:xfrm>
            <a:off x="328850" y="3639964"/>
            <a:ext cx="1501560" cy="1800001"/>
          </a:xfrm>
          <a:prstGeom prst="rect">
            <a:avLst/>
          </a:prstGeom>
          <a:ln>
            <a:solidFill>
              <a:srgbClr val="115563"/>
            </a:solidFill>
          </a:ln>
        </p:spPr>
      </p:pic>
      <p:sp>
        <p:nvSpPr>
          <p:cNvPr id="46" name="מלבן 45">
            <a:extLst>
              <a:ext uri="{FF2B5EF4-FFF2-40B4-BE49-F238E27FC236}">
                <a16:creationId xmlns:a16="http://schemas.microsoft.com/office/drawing/2014/main" id="{C16203FC-3970-445A-A59E-7D66EA8FD5D6}"/>
              </a:ext>
            </a:extLst>
          </p:cNvPr>
          <p:cNvSpPr/>
          <p:nvPr/>
        </p:nvSpPr>
        <p:spPr>
          <a:xfrm>
            <a:off x="328850" y="2094483"/>
            <a:ext cx="5704012" cy="1545479"/>
          </a:xfrm>
          <a:prstGeom prst="rect">
            <a:avLst/>
          </a:prstGeom>
          <a:solidFill>
            <a:srgbClr val="115563"/>
          </a:solidFill>
          <a:ln w="38100">
            <a:solidFill>
              <a:srgbClr val="115563"/>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r>
              <a:rPr lang="he-IL" sz="1600" b="1" dirty="0">
                <a:solidFill>
                  <a:schemeClr val="bg1"/>
                </a:solidFill>
                <a:latin typeface="Gisha" panose="020B0502040204020203" pitchFamily="34" charset="-79"/>
              </a:rPr>
              <a:t>טל אוחנה. ישראל. ילידת 1984. </a:t>
            </a:r>
          </a:p>
          <a:p>
            <a:r>
              <a:rPr lang="he-IL" sz="1600" dirty="0" err="1">
                <a:solidFill>
                  <a:schemeClr val="bg1"/>
                </a:solidFill>
                <a:latin typeface="Gisha" panose="020B0502040204020203" pitchFamily="34" charset="-79"/>
              </a:rPr>
              <a:t>ראשת</a:t>
            </a:r>
            <a:r>
              <a:rPr lang="he-IL" sz="1600" dirty="0">
                <a:solidFill>
                  <a:schemeClr val="bg1"/>
                </a:solidFill>
                <a:latin typeface="Gisha" panose="020B0502040204020203" pitchFamily="34" charset="-79"/>
              </a:rPr>
              <a:t> המועצה המקומית ירוחם משנת 2018 והאישה הראשונה בתפקיד זה.</a:t>
            </a:r>
          </a:p>
          <a:p>
            <a:r>
              <a:rPr lang="he-IL" sz="1600" dirty="0">
                <a:solidFill>
                  <a:schemeClr val="bg1"/>
                </a:solidFill>
                <a:latin typeface="Gisha" panose="020B0502040204020203" pitchFamily="34" charset="-79"/>
              </a:rPr>
              <a:t>נולדה וגדלה בירוחם. אחות לארבעה אחים. </a:t>
            </a:r>
          </a:p>
          <a:p>
            <a:r>
              <a:rPr lang="he-IL" sz="1600" dirty="0">
                <a:solidFill>
                  <a:schemeClr val="bg1"/>
                </a:solidFill>
                <a:latin typeface="Gisha" panose="020B0502040204020203" pitchFamily="34" charset="-79"/>
              </a:rPr>
              <a:t>בעלת תואר שני במדיניות ציבורית.</a:t>
            </a:r>
          </a:p>
          <a:p>
            <a:r>
              <a:rPr lang="he-IL" sz="1600" dirty="0">
                <a:solidFill>
                  <a:schemeClr val="bg1"/>
                </a:solidFill>
                <a:latin typeface="Gisha" panose="020B0502040204020203" pitchFamily="34" charset="-79"/>
              </a:rPr>
              <a:t>טל אוחנה רווקה ונכון ל- 2019 התגוררה עם הוריה.</a:t>
            </a:r>
          </a:p>
        </p:txBody>
      </p:sp>
      <p:sp>
        <p:nvSpPr>
          <p:cNvPr id="17" name="לחצן פעולה: וידאו 16" descr="קישור לסרטון בyoutube בעזרת לחיצה על ctrl ולחיצה על הקישור">
            <a:hlinkClick r:id="rId14" highlightClick="1"/>
            <a:extLst>
              <a:ext uri="{FF2B5EF4-FFF2-40B4-BE49-F238E27FC236}">
                <a16:creationId xmlns:a16="http://schemas.microsoft.com/office/drawing/2014/main" id="{878EDD72-7E34-4E03-86D1-1EC5D853C907}"/>
              </a:ext>
            </a:extLst>
          </p:cNvPr>
          <p:cNvSpPr/>
          <p:nvPr/>
        </p:nvSpPr>
        <p:spPr>
          <a:xfrm>
            <a:off x="352288" y="2897996"/>
            <a:ext cx="727342" cy="640080"/>
          </a:xfrm>
          <a:prstGeom prst="actionButtonMovi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 name="Picture 6">
            <a:extLst>
              <a:ext uri="{FF2B5EF4-FFF2-40B4-BE49-F238E27FC236}">
                <a16:creationId xmlns:a16="http://schemas.microsoft.com/office/drawing/2014/main" id="{50CE7E4C-BDD7-4A04-9C18-0E947902B96D}"/>
              </a:ext>
              <a:ext uri="{C183D7F6-B498-43B3-948B-1728B52AA6E4}">
                <adec:decorative xmlns:adec="http://schemas.microsoft.com/office/drawing/2017/decorative" val="1"/>
              </a:ext>
            </a:extLst>
          </p:cNvPr>
          <p:cNvPicPr>
            <a:picLocks noChangeAspect="1"/>
          </p:cNvPicPr>
          <p:nvPr/>
        </p:nvPicPr>
        <p:blipFill rotWithShape="1">
          <a:blip r:embed="rId15">
            <a:duotone>
              <a:schemeClr val="accent3">
                <a:shade val="45000"/>
                <a:satMod val="135000"/>
              </a:schemeClr>
              <a:prstClr val="white"/>
            </a:duotone>
            <a:extLst>
              <a:ext uri="{28A0092B-C50C-407E-A947-70E740481C1C}">
                <a14:useLocalDpi xmlns:a14="http://schemas.microsoft.com/office/drawing/2010/main" val="0"/>
              </a:ext>
            </a:extLst>
          </a:blip>
          <a:srcRect t="10155"/>
          <a:stretch/>
        </p:blipFill>
        <p:spPr>
          <a:xfrm>
            <a:off x="10332609" y="3639962"/>
            <a:ext cx="1512216" cy="1800002"/>
          </a:xfrm>
          <a:prstGeom prst="rect">
            <a:avLst/>
          </a:prstGeom>
        </p:spPr>
      </p:pic>
    </p:spTree>
    <p:extLst>
      <p:ext uri="{BB962C8B-B14F-4D97-AF65-F5344CB8AC3E}">
        <p14:creationId xmlns:p14="http://schemas.microsoft.com/office/powerpoint/2010/main" val="3825188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20">
            <a:extLst>
              <a:ext uri="{FF2B5EF4-FFF2-40B4-BE49-F238E27FC236}">
                <a16:creationId xmlns:a16="http://schemas.microsoft.com/office/drawing/2014/main" id="{5F0967F5-3883-43AB-9652-8E3FC0E07978}"/>
              </a:ext>
            </a:extLst>
          </p:cNvPr>
          <p:cNvSpPr>
            <a:spLocks noGrp="1"/>
          </p:cNvSpPr>
          <p:nvPr>
            <p:ph type="title"/>
          </p:nvPr>
        </p:nvSpPr>
        <p:spPr/>
        <p:txBody>
          <a:bodyPr/>
          <a:lstStyle/>
          <a:p>
            <a:r>
              <a:rPr lang="he-IL" dirty="0">
                <a:cs typeface="+mn-cs"/>
              </a:rPr>
              <a:t>נשים בפוליטיקה............ כמה דוגמאות</a:t>
            </a:r>
          </a:p>
        </p:txBody>
      </p:sp>
      <p:pic>
        <p:nvPicPr>
          <p:cNvPr id="34" name="תמונה 33">
            <a:extLst>
              <a:ext uri="{FF2B5EF4-FFF2-40B4-BE49-F238E27FC236}">
                <a16:creationId xmlns:a16="http://schemas.microsoft.com/office/drawing/2014/main" id="{9739351A-6027-41A2-98E0-8D2A65B1A93D}"/>
              </a:ext>
              <a:ext uri="{C183D7F6-B498-43B3-948B-1728B52AA6E4}">
                <adec:decorative xmlns:adec="http://schemas.microsoft.com/office/drawing/2017/decorative" val="1"/>
              </a:ext>
            </a:extLst>
          </p:cNvPr>
          <p:cNvPicPr>
            <a:picLocks noChangeAspect="1"/>
          </p:cNvPicPr>
          <p:nvPr/>
        </p:nvPicPr>
        <p:blipFill rotWithShape="1">
          <a:blip r:embed="rId3">
            <a:duotone>
              <a:schemeClr val="bg2">
                <a:shade val="45000"/>
                <a:satMod val="135000"/>
              </a:schemeClr>
              <a:prstClr val="white"/>
            </a:duotone>
          </a:blip>
          <a:srcRect l="8095" t="-1" r="7931" b="-850"/>
          <a:stretch/>
        </p:blipFill>
        <p:spPr>
          <a:xfrm>
            <a:off x="10342405" y="1418035"/>
            <a:ext cx="1502420" cy="1800000"/>
          </a:xfrm>
          <a:prstGeom prst="rect">
            <a:avLst/>
          </a:prstGeom>
        </p:spPr>
      </p:pic>
      <p:pic>
        <p:nvPicPr>
          <p:cNvPr id="35" name="תמונה 34">
            <a:extLst>
              <a:ext uri="{FF2B5EF4-FFF2-40B4-BE49-F238E27FC236}">
                <a16:creationId xmlns:a16="http://schemas.microsoft.com/office/drawing/2014/main" id="{7002268A-0C5A-4505-AB1B-600A928E63AD}"/>
              </a:ext>
              <a:ext uri="{C183D7F6-B498-43B3-948B-1728B52AA6E4}">
                <adec:decorative xmlns:adec="http://schemas.microsoft.com/office/drawing/2017/decorative" val="1"/>
              </a:ext>
            </a:extLst>
          </p:cNvPr>
          <p:cNvPicPr>
            <a:picLocks noChangeAspect="1"/>
          </p:cNvPicPr>
          <p:nvPr/>
        </p:nvPicPr>
        <p:blipFill rotWithShape="1">
          <a:blip r:embed="rId4">
            <a:duotone>
              <a:schemeClr val="bg2">
                <a:shade val="45000"/>
                <a:satMod val="135000"/>
              </a:schemeClr>
              <a:prstClr val="white"/>
            </a:duotone>
          </a:blip>
          <a:srcRect b="12766"/>
          <a:stretch/>
        </p:blipFill>
        <p:spPr>
          <a:xfrm>
            <a:off x="6338599" y="3639964"/>
            <a:ext cx="1502420" cy="1800000"/>
          </a:xfrm>
          <a:prstGeom prst="rect">
            <a:avLst/>
          </a:prstGeom>
        </p:spPr>
      </p:pic>
      <p:pic>
        <p:nvPicPr>
          <p:cNvPr id="37" name="תמונה 36">
            <a:extLst>
              <a:ext uri="{FF2B5EF4-FFF2-40B4-BE49-F238E27FC236}">
                <a16:creationId xmlns:a16="http://schemas.microsoft.com/office/drawing/2014/main" id="{D8C50B01-FF6E-4BDD-AD1E-4668164A0B16}"/>
              </a:ext>
              <a:ext uri="{C183D7F6-B498-43B3-948B-1728B52AA6E4}">
                <adec:decorative xmlns:adec="http://schemas.microsoft.com/office/drawing/2017/decorative" val="1"/>
              </a:ext>
            </a:extLst>
          </p:cNvPr>
          <p:cNvPicPr>
            <a:picLocks noChangeAspect="1"/>
          </p:cNvPicPr>
          <p:nvPr/>
        </p:nvPicPr>
        <p:blipFill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l="11065" r="25500"/>
          <a:stretch/>
        </p:blipFill>
        <p:spPr>
          <a:xfrm>
            <a:off x="4336695" y="3639966"/>
            <a:ext cx="1502420" cy="1800000"/>
          </a:xfrm>
          <a:prstGeom prst="rect">
            <a:avLst/>
          </a:prstGeom>
        </p:spPr>
      </p:pic>
      <p:pic>
        <p:nvPicPr>
          <p:cNvPr id="38" name="תמונה 37">
            <a:extLst>
              <a:ext uri="{FF2B5EF4-FFF2-40B4-BE49-F238E27FC236}">
                <a16:creationId xmlns:a16="http://schemas.microsoft.com/office/drawing/2014/main" id="{2CCB0E18-4B58-4666-932E-D3C2287182A6}"/>
              </a:ext>
              <a:ext uri="{C183D7F6-B498-43B3-948B-1728B52AA6E4}">
                <adec:decorative xmlns:adec="http://schemas.microsoft.com/office/drawing/2017/decorative" val="1"/>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22922" r="22867"/>
          <a:stretch/>
        </p:blipFill>
        <p:spPr>
          <a:xfrm>
            <a:off x="8335604" y="3639964"/>
            <a:ext cx="1502420" cy="1800000"/>
          </a:xfrm>
          <a:prstGeom prst="rect">
            <a:avLst/>
          </a:prstGeom>
        </p:spPr>
      </p:pic>
      <p:pic>
        <p:nvPicPr>
          <p:cNvPr id="39" name="תמונה 38">
            <a:extLst>
              <a:ext uri="{FF2B5EF4-FFF2-40B4-BE49-F238E27FC236}">
                <a16:creationId xmlns:a16="http://schemas.microsoft.com/office/drawing/2014/main" id="{8AC94E5A-BF35-4455-980A-691758A61380}"/>
              </a:ext>
              <a:ext uri="{C183D7F6-B498-43B3-948B-1728B52AA6E4}">
                <adec:decorative xmlns:adec="http://schemas.microsoft.com/office/drawing/2017/decorative" val="1"/>
              </a:ext>
            </a:extLst>
          </p:cNvPr>
          <p:cNvPicPr>
            <a:picLocks noChangeAspect="1"/>
          </p:cNvPicPr>
          <p:nvPr/>
        </p:nvPicPr>
        <p:blipFill rotWithShape="1">
          <a:blip r:embed="rId7">
            <a:duotone>
              <a:schemeClr val="bg2">
                <a:shade val="45000"/>
                <a:satMod val="135000"/>
              </a:schemeClr>
              <a:prstClr val="white"/>
            </a:duotone>
            <a:extLst>
              <a:ext uri="{28A0092B-C50C-407E-A947-70E740481C1C}">
                <a14:useLocalDpi xmlns:a14="http://schemas.microsoft.com/office/drawing/2010/main" val="0"/>
              </a:ext>
            </a:extLst>
          </a:blip>
          <a:srcRect l="23258" r="26741"/>
          <a:stretch/>
        </p:blipFill>
        <p:spPr>
          <a:xfrm>
            <a:off x="2334791" y="3639964"/>
            <a:ext cx="1502420" cy="1800000"/>
          </a:xfrm>
          <a:prstGeom prst="rect">
            <a:avLst/>
          </a:prstGeom>
        </p:spPr>
      </p:pic>
      <p:pic>
        <p:nvPicPr>
          <p:cNvPr id="40" name="תמונה 39">
            <a:extLst>
              <a:ext uri="{FF2B5EF4-FFF2-40B4-BE49-F238E27FC236}">
                <a16:creationId xmlns:a16="http://schemas.microsoft.com/office/drawing/2014/main" id="{04DB9CF0-1C08-4C57-B920-02CA9C744456}"/>
              </a:ext>
              <a:ext uri="{C183D7F6-B498-43B3-948B-1728B52AA6E4}">
                <adec:decorative xmlns:adec="http://schemas.microsoft.com/office/drawing/2017/decorative" val="1"/>
              </a:ext>
            </a:extLst>
          </p:cNvPr>
          <p:cNvPicPr>
            <a:picLocks noChangeAspect="1"/>
          </p:cNvPicPr>
          <p:nvPr/>
        </p:nvPicPr>
        <p:blipFill rotWithShape="1">
          <a:blip r:embed="rId8">
            <a:duotone>
              <a:schemeClr val="bg2">
                <a:shade val="45000"/>
                <a:satMod val="135000"/>
              </a:schemeClr>
              <a:prstClr val="white"/>
            </a:duotone>
          </a:blip>
          <a:srcRect l="1007" t="1959" r="2928" b="4603"/>
          <a:stretch/>
        </p:blipFill>
        <p:spPr>
          <a:xfrm>
            <a:off x="8335604" y="1418035"/>
            <a:ext cx="1502420" cy="1799998"/>
          </a:xfrm>
          <a:prstGeom prst="rect">
            <a:avLst/>
          </a:prstGeom>
        </p:spPr>
      </p:pic>
      <p:pic>
        <p:nvPicPr>
          <p:cNvPr id="41" name="תמונה 40">
            <a:extLst>
              <a:ext uri="{FF2B5EF4-FFF2-40B4-BE49-F238E27FC236}">
                <a16:creationId xmlns:a16="http://schemas.microsoft.com/office/drawing/2014/main" id="{B1F9E2B0-DEF3-4A3F-A0B0-6360E87570E6}"/>
              </a:ext>
              <a:ext uri="{C183D7F6-B498-43B3-948B-1728B52AA6E4}">
                <adec:decorative xmlns:adec="http://schemas.microsoft.com/office/drawing/2017/decorative" val="1"/>
              </a:ext>
            </a:extLst>
          </p:cNvPr>
          <p:cNvPicPr>
            <a:picLocks noChangeAspect="1"/>
          </p:cNvPicPr>
          <p:nvPr/>
        </p:nvPicPr>
        <p:blipFill rotWithShape="1">
          <a:blip r:embed="rId9">
            <a:duotone>
              <a:schemeClr val="bg2">
                <a:shade val="45000"/>
                <a:satMod val="135000"/>
              </a:schemeClr>
              <a:prstClr val="white"/>
            </a:duotone>
            <a:extLst>
              <a:ext uri="{28A0092B-C50C-407E-A947-70E740481C1C}">
                <a14:useLocalDpi xmlns:a14="http://schemas.microsoft.com/office/drawing/2010/main" val="0"/>
              </a:ext>
            </a:extLst>
          </a:blip>
          <a:srcRect b="18965"/>
          <a:stretch/>
        </p:blipFill>
        <p:spPr>
          <a:xfrm>
            <a:off x="4331797" y="1446294"/>
            <a:ext cx="1502421" cy="1771739"/>
          </a:xfrm>
          <a:prstGeom prst="rect">
            <a:avLst/>
          </a:prstGeom>
        </p:spPr>
      </p:pic>
      <p:pic>
        <p:nvPicPr>
          <p:cNvPr id="42" name="תמונה 41" descr="יפה בן דוד">
            <a:extLst>
              <a:ext uri="{FF2B5EF4-FFF2-40B4-BE49-F238E27FC236}">
                <a16:creationId xmlns:a16="http://schemas.microsoft.com/office/drawing/2014/main" id="{DDEE703F-C811-4A18-9364-A34CDA8A7281}"/>
              </a:ext>
            </a:extLst>
          </p:cNvPr>
          <p:cNvPicPr>
            <a:picLocks noChangeAspect="1"/>
          </p:cNvPicPr>
          <p:nvPr/>
        </p:nvPicPr>
        <p:blipFill rotWithShape="1">
          <a:blip r:embed="rId10">
            <a:extLst>
              <a:ext uri="{28A0092B-C50C-407E-A947-70E740481C1C}">
                <a14:useLocalDpi xmlns:a14="http://schemas.microsoft.com/office/drawing/2010/main" val="0"/>
              </a:ext>
            </a:extLst>
          </a:blip>
          <a:srcRect l="26319" r="26706"/>
          <a:stretch/>
        </p:blipFill>
        <p:spPr>
          <a:xfrm>
            <a:off x="332886" y="1446294"/>
            <a:ext cx="1502421" cy="1800000"/>
          </a:xfrm>
          <a:prstGeom prst="rect">
            <a:avLst/>
          </a:prstGeom>
          <a:ln>
            <a:solidFill>
              <a:srgbClr val="115563"/>
            </a:solidFill>
          </a:ln>
        </p:spPr>
      </p:pic>
      <p:pic>
        <p:nvPicPr>
          <p:cNvPr id="43" name="תמונה 42">
            <a:extLst>
              <a:ext uri="{FF2B5EF4-FFF2-40B4-BE49-F238E27FC236}">
                <a16:creationId xmlns:a16="http://schemas.microsoft.com/office/drawing/2014/main" id="{75C47949-D012-4F34-8487-CBA12081EF9C}"/>
              </a:ext>
              <a:ext uri="{C183D7F6-B498-43B3-948B-1728B52AA6E4}">
                <adec:decorative xmlns:adec="http://schemas.microsoft.com/office/drawing/2017/decorative" val="1"/>
              </a:ext>
            </a:extLst>
          </p:cNvPr>
          <p:cNvPicPr>
            <a:picLocks noChangeAspect="1"/>
          </p:cNvPicPr>
          <p:nvPr/>
        </p:nvPicPr>
        <p:blipFill rotWithShape="1">
          <a:blip r:embed="rId11">
            <a:duotone>
              <a:schemeClr val="bg2">
                <a:shade val="45000"/>
                <a:satMod val="135000"/>
              </a:schemeClr>
              <a:prstClr val="white"/>
            </a:duotone>
            <a:extLst>
              <a:ext uri="{28A0092B-C50C-407E-A947-70E740481C1C}">
                <a14:useLocalDpi xmlns:a14="http://schemas.microsoft.com/office/drawing/2010/main" val="0"/>
              </a:ext>
            </a:extLst>
          </a:blip>
          <a:srcRect l="24197" r="24572"/>
          <a:stretch/>
        </p:blipFill>
        <p:spPr>
          <a:xfrm>
            <a:off x="6338599" y="1446294"/>
            <a:ext cx="1502420" cy="1771739"/>
          </a:xfrm>
          <a:prstGeom prst="rect">
            <a:avLst/>
          </a:prstGeom>
        </p:spPr>
      </p:pic>
      <p:pic>
        <p:nvPicPr>
          <p:cNvPr id="44" name="תמונה 43">
            <a:extLst>
              <a:ext uri="{FF2B5EF4-FFF2-40B4-BE49-F238E27FC236}">
                <a16:creationId xmlns:a16="http://schemas.microsoft.com/office/drawing/2014/main" id="{283A9F2A-0D2A-49AC-AA41-0E736FD16DF5}"/>
              </a:ext>
              <a:ext uri="{C183D7F6-B498-43B3-948B-1728B52AA6E4}">
                <adec:decorative xmlns:adec="http://schemas.microsoft.com/office/drawing/2017/decorative" val="1"/>
              </a:ext>
            </a:extLst>
          </p:cNvPr>
          <p:cNvPicPr>
            <a:picLocks noChangeAspect="1"/>
          </p:cNvPicPr>
          <p:nvPr/>
        </p:nvPicPr>
        <p:blipFill rotWithShape="1">
          <a:blip r:embed="rId12">
            <a:duotone>
              <a:schemeClr val="bg2">
                <a:shade val="45000"/>
                <a:satMod val="135000"/>
              </a:schemeClr>
              <a:prstClr val="white"/>
            </a:duotone>
            <a:extLst>
              <a:ext uri="{28A0092B-C50C-407E-A947-70E740481C1C}">
                <a14:useLocalDpi xmlns:a14="http://schemas.microsoft.com/office/drawing/2010/main" val="0"/>
              </a:ext>
            </a:extLst>
          </a:blip>
          <a:srcRect l="26994" r="24597"/>
          <a:stretch/>
        </p:blipFill>
        <p:spPr>
          <a:xfrm>
            <a:off x="2329892" y="1446294"/>
            <a:ext cx="1549109" cy="1800000"/>
          </a:xfrm>
          <a:prstGeom prst="rect">
            <a:avLst/>
          </a:prstGeom>
        </p:spPr>
      </p:pic>
      <p:pic>
        <p:nvPicPr>
          <p:cNvPr id="45" name="תמונה 44">
            <a:extLst>
              <a:ext uri="{FF2B5EF4-FFF2-40B4-BE49-F238E27FC236}">
                <a16:creationId xmlns:a16="http://schemas.microsoft.com/office/drawing/2014/main" id="{9495F448-5994-4AB4-B155-78305F82CBF4}"/>
              </a:ext>
              <a:ext uri="{C183D7F6-B498-43B3-948B-1728B52AA6E4}">
                <adec:decorative xmlns:adec="http://schemas.microsoft.com/office/drawing/2017/decorative" val="1"/>
              </a:ext>
            </a:extLst>
          </p:cNvPr>
          <p:cNvPicPr>
            <a:picLocks noChangeAspect="1"/>
          </p:cNvPicPr>
          <p:nvPr/>
        </p:nvPicPr>
        <p:blipFill rotWithShape="1">
          <a:blip r:embed="rId13">
            <a:duotone>
              <a:schemeClr val="bg2">
                <a:shade val="45000"/>
                <a:satMod val="135000"/>
              </a:schemeClr>
              <a:prstClr val="white"/>
            </a:duotone>
            <a:extLst>
              <a:ext uri="{28A0092B-C50C-407E-A947-70E740481C1C}">
                <a14:useLocalDpi xmlns:a14="http://schemas.microsoft.com/office/drawing/2010/main" val="0"/>
              </a:ext>
            </a:extLst>
          </a:blip>
          <a:srcRect t="7598" b="14264"/>
          <a:stretch/>
        </p:blipFill>
        <p:spPr>
          <a:xfrm>
            <a:off x="328850" y="3639964"/>
            <a:ext cx="1501560" cy="1800001"/>
          </a:xfrm>
          <a:prstGeom prst="rect">
            <a:avLst/>
          </a:prstGeom>
        </p:spPr>
      </p:pic>
      <p:sp>
        <p:nvSpPr>
          <p:cNvPr id="46" name="מלבן 45">
            <a:extLst>
              <a:ext uri="{FF2B5EF4-FFF2-40B4-BE49-F238E27FC236}">
                <a16:creationId xmlns:a16="http://schemas.microsoft.com/office/drawing/2014/main" id="{C16203FC-3970-445A-A59E-7D66EA8FD5D6}"/>
              </a:ext>
            </a:extLst>
          </p:cNvPr>
          <p:cNvSpPr/>
          <p:nvPr/>
        </p:nvSpPr>
        <p:spPr>
          <a:xfrm>
            <a:off x="328850" y="3246294"/>
            <a:ext cx="6287850" cy="1998806"/>
          </a:xfrm>
          <a:prstGeom prst="rect">
            <a:avLst/>
          </a:prstGeom>
          <a:solidFill>
            <a:srgbClr val="115563"/>
          </a:solidFill>
          <a:ln w="38100">
            <a:solidFill>
              <a:srgbClr val="115563"/>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r>
              <a:rPr lang="he-IL" sz="1600" b="1" dirty="0">
                <a:solidFill>
                  <a:schemeClr val="bg1"/>
                </a:solidFill>
                <a:latin typeface="Gisha" panose="020B0502040204020203" pitchFamily="34" charset="-79"/>
              </a:rPr>
              <a:t>יפה בן-דוד. ישראל. ילידת 1965. </a:t>
            </a:r>
          </a:p>
          <a:p>
            <a:r>
              <a:rPr lang="he-IL" sz="1600" dirty="0">
                <a:solidFill>
                  <a:schemeClr val="bg1"/>
                </a:solidFill>
                <a:latin typeface="Gisha" panose="020B0502040204020203" pitchFamily="34" charset="-79"/>
              </a:rPr>
              <a:t>מזכ"לית הסתדרות המורים משנת 2016.</a:t>
            </a:r>
          </a:p>
          <a:p>
            <a:r>
              <a:rPr lang="he-IL" sz="1600" dirty="0">
                <a:solidFill>
                  <a:schemeClr val="bg1"/>
                </a:solidFill>
                <a:latin typeface="Gisha" panose="020B0502040204020203" pitchFamily="34" charset="-79"/>
              </a:rPr>
              <a:t>בת להורים שעלו ממרוקו ושישית מבין שבעה אחים. גדלה במושב.</a:t>
            </a:r>
          </a:p>
          <a:p>
            <a:r>
              <a:rPr lang="he-IL" sz="1600" dirty="0">
                <a:solidFill>
                  <a:schemeClr val="bg1"/>
                </a:solidFill>
                <a:latin typeface="Gisha" panose="020B0502040204020203" pitchFamily="34" charset="-79"/>
              </a:rPr>
              <a:t>בעלת תואר בחינוך ובשנת 1993 החלה לשמש כמורה לחינוך גופי בירוחם ולאחר מכן בקריית גת.</a:t>
            </a:r>
          </a:p>
          <a:p>
            <a:r>
              <a:rPr lang="he-IL" sz="1600" dirty="0">
                <a:solidFill>
                  <a:schemeClr val="bg1"/>
                </a:solidFill>
                <a:latin typeface="Gisha" panose="020B0502040204020203" pitchFamily="34" charset="-79"/>
              </a:rPr>
              <a:t>משנת 2005 שימשה כסגנית מזכ"ל ארגון המורים ולאחר מיכן נבחרה לתפקיד מזכ"לית הארגון. בן-דוד היא האישה הראשונה שנבחרה לשמש בתפקיד זה. </a:t>
            </a:r>
          </a:p>
        </p:txBody>
      </p:sp>
      <p:pic>
        <p:nvPicPr>
          <p:cNvPr id="2" name="Picture 6">
            <a:extLst>
              <a:ext uri="{FF2B5EF4-FFF2-40B4-BE49-F238E27FC236}">
                <a16:creationId xmlns:a16="http://schemas.microsoft.com/office/drawing/2014/main" id="{CA08CEAE-E81B-4D01-9B83-7A6047963C7D}"/>
              </a:ext>
              <a:ext uri="{C183D7F6-B498-43B3-948B-1728B52AA6E4}">
                <adec:decorative xmlns:adec="http://schemas.microsoft.com/office/drawing/2017/decorative" val="1"/>
              </a:ext>
            </a:extLst>
          </p:cNvPr>
          <p:cNvPicPr>
            <a:picLocks noChangeAspect="1"/>
          </p:cNvPicPr>
          <p:nvPr/>
        </p:nvPicPr>
        <p:blipFill rotWithShape="1">
          <a:blip r:embed="rId14">
            <a:duotone>
              <a:schemeClr val="accent3">
                <a:shade val="45000"/>
                <a:satMod val="135000"/>
              </a:schemeClr>
              <a:prstClr val="white"/>
            </a:duotone>
            <a:extLst>
              <a:ext uri="{28A0092B-C50C-407E-A947-70E740481C1C}">
                <a14:useLocalDpi xmlns:a14="http://schemas.microsoft.com/office/drawing/2010/main" val="0"/>
              </a:ext>
            </a:extLst>
          </a:blip>
          <a:srcRect t="10155"/>
          <a:stretch/>
        </p:blipFill>
        <p:spPr>
          <a:xfrm>
            <a:off x="10332609" y="3639962"/>
            <a:ext cx="1512216" cy="1800002"/>
          </a:xfrm>
          <a:prstGeom prst="rect">
            <a:avLst/>
          </a:prstGeom>
        </p:spPr>
      </p:pic>
    </p:spTree>
    <p:extLst>
      <p:ext uri="{BB962C8B-B14F-4D97-AF65-F5344CB8AC3E}">
        <p14:creationId xmlns:p14="http://schemas.microsoft.com/office/powerpoint/2010/main" val="2098393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20">
            <a:extLst>
              <a:ext uri="{FF2B5EF4-FFF2-40B4-BE49-F238E27FC236}">
                <a16:creationId xmlns:a16="http://schemas.microsoft.com/office/drawing/2014/main" id="{5F0967F5-3883-43AB-9652-8E3FC0E07978}"/>
              </a:ext>
            </a:extLst>
          </p:cNvPr>
          <p:cNvSpPr>
            <a:spLocks noGrp="1"/>
          </p:cNvSpPr>
          <p:nvPr>
            <p:ph type="title"/>
          </p:nvPr>
        </p:nvSpPr>
        <p:spPr/>
        <p:txBody>
          <a:bodyPr/>
          <a:lstStyle/>
          <a:p>
            <a:r>
              <a:rPr lang="he-IL" dirty="0">
                <a:cs typeface="+mn-cs"/>
              </a:rPr>
              <a:t>ייצוג נשי בכנסת ישראל</a:t>
            </a:r>
          </a:p>
        </p:txBody>
      </p:sp>
      <p:pic>
        <p:nvPicPr>
          <p:cNvPr id="2" name="תמונה 1" descr="תרשים של מספר הנשים שנבחרו לכנסת ושיעורן בקרב כלל הנבחרים מהכנסת הראשונה עד הכנסת העשרים ושלושה">
            <a:extLst>
              <a:ext uri="{FF2B5EF4-FFF2-40B4-BE49-F238E27FC236}">
                <a16:creationId xmlns:a16="http://schemas.microsoft.com/office/drawing/2014/main" id="{B90D206E-AB46-4A07-91C0-BEB089EC62C1}"/>
              </a:ext>
            </a:extLst>
          </p:cNvPr>
          <p:cNvPicPr>
            <a:picLocks noChangeAspect="1"/>
          </p:cNvPicPr>
          <p:nvPr/>
        </p:nvPicPr>
        <p:blipFill>
          <a:blip r:embed="rId3"/>
          <a:stretch>
            <a:fillRect/>
          </a:stretch>
        </p:blipFill>
        <p:spPr>
          <a:xfrm>
            <a:off x="2227780" y="1516040"/>
            <a:ext cx="7736439" cy="3825919"/>
          </a:xfrm>
          <a:prstGeom prst="rect">
            <a:avLst/>
          </a:prstGeom>
        </p:spPr>
      </p:pic>
      <p:sp>
        <p:nvSpPr>
          <p:cNvPr id="3" name="תיבת טקסט 2">
            <a:extLst>
              <a:ext uri="{FF2B5EF4-FFF2-40B4-BE49-F238E27FC236}">
                <a16:creationId xmlns:a16="http://schemas.microsoft.com/office/drawing/2014/main" id="{E498063A-97E5-4F7B-8431-07757F14C0FD}"/>
              </a:ext>
            </a:extLst>
          </p:cNvPr>
          <p:cNvSpPr txBox="1"/>
          <p:nvPr/>
        </p:nvSpPr>
        <p:spPr>
          <a:xfrm>
            <a:off x="623951" y="5341959"/>
            <a:ext cx="3207657" cy="307777"/>
          </a:xfrm>
          <a:prstGeom prst="rect">
            <a:avLst/>
          </a:prstGeom>
          <a:noFill/>
        </p:spPr>
        <p:txBody>
          <a:bodyPr wrap="square" rtlCol="1">
            <a:spAutoFit/>
          </a:bodyPr>
          <a:lstStyle/>
          <a:p>
            <a:r>
              <a:rPr lang="he-IL" sz="1400" dirty="0">
                <a:latin typeface="Gisha" panose="020B0502040204020203" pitchFamily="34" charset="-79"/>
                <a:cs typeface="Gisha" panose="020B0502040204020203" pitchFamily="34" charset="-79"/>
              </a:rPr>
              <a:t>מקור: הכנסת | מרכז המחקר והמידע</a:t>
            </a:r>
          </a:p>
        </p:txBody>
      </p:sp>
    </p:spTree>
    <p:extLst>
      <p:ext uri="{BB962C8B-B14F-4D97-AF65-F5344CB8AC3E}">
        <p14:creationId xmlns:p14="http://schemas.microsoft.com/office/powerpoint/2010/main" val="456940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20">
            <a:extLst>
              <a:ext uri="{FF2B5EF4-FFF2-40B4-BE49-F238E27FC236}">
                <a16:creationId xmlns:a16="http://schemas.microsoft.com/office/drawing/2014/main" id="{5F0967F5-3883-43AB-9652-8E3FC0E07978}"/>
              </a:ext>
            </a:extLst>
          </p:cNvPr>
          <p:cNvSpPr>
            <a:spLocks noGrp="1"/>
          </p:cNvSpPr>
          <p:nvPr>
            <p:ph type="title"/>
          </p:nvPr>
        </p:nvSpPr>
        <p:spPr/>
        <p:txBody>
          <a:bodyPr/>
          <a:lstStyle/>
          <a:p>
            <a:r>
              <a:rPr lang="he-IL" dirty="0">
                <a:cs typeface="+mn-cs"/>
              </a:rPr>
              <a:t>השתתפות פוליטית:</a:t>
            </a:r>
          </a:p>
        </p:txBody>
      </p:sp>
      <p:sp>
        <p:nvSpPr>
          <p:cNvPr id="13" name="תיבת טקסט 12">
            <a:extLst>
              <a:ext uri="{FF2B5EF4-FFF2-40B4-BE49-F238E27FC236}">
                <a16:creationId xmlns:a16="http://schemas.microsoft.com/office/drawing/2014/main" id="{80BF3A25-464E-4268-87E0-9F10F5D6EF01}"/>
              </a:ext>
            </a:extLst>
          </p:cNvPr>
          <p:cNvSpPr txBox="1"/>
          <p:nvPr/>
        </p:nvSpPr>
        <p:spPr>
          <a:xfrm>
            <a:off x="9436072" y="2736502"/>
            <a:ext cx="1917700" cy="954107"/>
          </a:xfrm>
          <a:prstGeom prst="rect">
            <a:avLst/>
          </a:prstGeom>
          <a:noFill/>
        </p:spPr>
        <p:txBody>
          <a:bodyPr wrap="square" rtlCol="1">
            <a:spAutoFit/>
          </a:bodyPr>
          <a:lstStyle/>
          <a:p>
            <a:r>
              <a:rPr lang="he-IL" sz="1400" b="1" dirty="0">
                <a:solidFill>
                  <a:schemeClr val="bg1"/>
                </a:solidFill>
                <a:latin typeface="Gisha" panose="020B0502040204020203" pitchFamily="34" charset="-79"/>
              </a:rPr>
              <a:t>בזירה זו פועל היחיד דרך גופים יציגים על מנת להשתתף ולהשפיע.</a:t>
            </a:r>
          </a:p>
        </p:txBody>
      </p:sp>
      <p:pic>
        <p:nvPicPr>
          <p:cNvPr id="7" name="תמונה 6">
            <a:extLst>
              <a:ext uri="{FF2B5EF4-FFF2-40B4-BE49-F238E27FC236}">
                <a16:creationId xmlns:a16="http://schemas.microsoft.com/office/drawing/2014/main" id="{6053CE4D-64DE-4D3E-8187-190D41F1E794}"/>
              </a:ext>
              <a:ext uri="{C183D7F6-B498-43B3-948B-1728B52AA6E4}">
                <adec:decorative xmlns:adec="http://schemas.microsoft.com/office/drawing/2017/decorative" val="1"/>
              </a:ext>
            </a:extLst>
          </p:cNvPr>
          <p:cNvPicPr>
            <a:picLocks noChangeAspect="1"/>
          </p:cNvPicPr>
          <p:nvPr/>
        </p:nvPicPr>
        <p:blipFill rotWithShape="1">
          <a:blip r:embed="rId3"/>
          <a:srcRect t="16119"/>
          <a:stretch/>
        </p:blipFill>
        <p:spPr>
          <a:xfrm>
            <a:off x="838201" y="1372664"/>
            <a:ext cx="8196608" cy="4344264"/>
          </a:xfrm>
          <a:prstGeom prst="rect">
            <a:avLst/>
          </a:prstGeom>
        </p:spPr>
      </p:pic>
    </p:spTree>
    <p:extLst>
      <p:ext uri="{BB962C8B-B14F-4D97-AF65-F5344CB8AC3E}">
        <p14:creationId xmlns:p14="http://schemas.microsoft.com/office/powerpoint/2010/main" val="3664330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20">
            <a:extLst>
              <a:ext uri="{FF2B5EF4-FFF2-40B4-BE49-F238E27FC236}">
                <a16:creationId xmlns:a16="http://schemas.microsoft.com/office/drawing/2014/main" id="{5F0967F5-3883-43AB-9652-8E3FC0E07978}"/>
              </a:ext>
            </a:extLst>
          </p:cNvPr>
          <p:cNvSpPr>
            <a:spLocks noGrp="1"/>
          </p:cNvSpPr>
          <p:nvPr>
            <p:ph type="title"/>
          </p:nvPr>
        </p:nvSpPr>
        <p:spPr/>
        <p:txBody>
          <a:bodyPr/>
          <a:lstStyle/>
          <a:p>
            <a:r>
              <a:rPr lang="he-IL" dirty="0"/>
              <a:t>לובי 99</a:t>
            </a:r>
          </a:p>
        </p:txBody>
      </p:sp>
      <p:pic>
        <p:nvPicPr>
          <p:cNvPr id="1026" name="Picture 2" descr="לובי 99">
            <a:hlinkClick r:id="rId4" tooltip="לובי 99"/>
            <a:extLst>
              <a:ext uri="{FF2B5EF4-FFF2-40B4-BE49-F238E27FC236}">
                <a16:creationId xmlns:a16="http://schemas.microsoft.com/office/drawing/2014/main" id="{1DFAC212-06F0-4CE7-B937-D9D210B58C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78612" y="287693"/>
            <a:ext cx="1540486" cy="1529862"/>
          </a:xfrm>
          <a:prstGeom prst="rect">
            <a:avLst/>
          </a:prstGeom>
          <a:noFill/>
          <a:extLst>
            <a:ext uri="{909E8E84-426E-40DD-AFC4-6F175D3DCCD1}">
              <a14:hiddenFill xmlns:a14="http://schemas.microsoft.com/office/drawing/2010/main">
                <a:solidFill>
                  <a:srgbClr val="FFFFFF"/>
                </a:solidFill>
              </a14:hiddenFill>
            </a:ext>
          </a:extLst>
        </p:spPr>
      </p:pic>
      <p:pic>
        <p:nvPicPr>
          <p:cNvPr id="3" name="מדיה מקוונת 2" descr="סרטון youtube בנושא: &quot;מי באמת משפיע על קבלת ההחלטות על חיי היומיום של כולנו? עו&quot;ד לינור דויטש מסבירה&quot;">
            <a:hlinkClick r:id="" action="ppaction://media"/>
            <a:extLst>
              <a:ext uri="{FF2B5EF4-FFF2-40B4-BE49-F238E27FC236}">
                <a16:creationId xmlns:a16="http://schemas.microsoft.com/office/drawing/2014/main" id="{31103B0A-FF79-4A42-8660-C5ECDC452105}"/>
              </a:ext>
              <a:ext uri="{C183D7F6-B498-43B3-948B-1728B52AA6E4}">
                <adec:decorative xmlns:adec="http://schemas.microsoft.com/office/drawing/2017/decorative" val="0"/>
              </a:ext>
            </a:extLst>
          </p:cNvPr>
          <p:cNvPicPr>
            <a:picLocks noRot="1" noChangeAspect="1"/>
          </p:cNvPicPr>
          <p:nvPr>
            <a:videoFile r:link="rId1"/>
          </p:nvPr>
        </p:nvPicPr>
        <p:blipFill>
          <a:blip r:embed="rId6"/>
          <a:stretch>
            <a:fillRect/>
          </a:stretch>
        </p:blipFill>
        <p:spPr>
          <a:xfrm>
            <a:off x="2697603" y="1591407"/>
            <a:ext cx="7362092" cy="4141177"/>
          </a:xfrm>
          <a:prstGeom prst="rect">
            <a:avLst/>
          </a:prstGeom>
        </p:spPr>
      </p:pic>
    </p:spTree>
    <p:extLst>
      <p:ext uri="{BB962C8B-B14F-4D97-AF65-F5344CB8AC3E}">
        <p14:creationId xmlns:p14="http://schemas.microsoft.com/office/powerpoint/2010/main" val="208757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תמונה 11" descr="טופס הצטרפות למפלגת העבודה">
            <a:extLst>
              <a:ext uri="{FF2B5EF4-FFF2-40B4-BE49-F238E27FC236}">
                <a16:creationId xmlns:a16="http://schemas.microsoft.com/office/drawing/2014/main" id="{2B49BA10-D66F-4AE9-A8E2-00F05FD22114}"/>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26055">
            <a:off x="433755" y="1144523"/>
            <a:ext cx="3130904" cy="4641761"/>
          </a:xfrm>
          <a:prstGeom prst="rect">
            <a:avLst/>
          </a:prstGeom>
        </p:spPr>
      </p:pic>
      <p:sp>
        <p:nvSpPr>
          <p:cNvPr id="9" name="כותרת 20">
            <a:extLst>
              <a:ext uri="{FF2B5EF4-FFF2-40B4-BE49-F238E27FC236}">
                <a16:creationId xmlns:a16="http://schemas.microsoft.com/office/drawing/2014/main" id="{5F0967F5-3883-43AB-9652-8E3FC0E07978}"/>
              </a:ext>
            </a:extLst>
          </p:cNvPr>
          <p:cNvSpPr>
            <a:spLocks noGrp="1"/>
          </p:cNvSpPr>
          <p:nvPr>
            <p:ph type="title"/>
          </p:nvPr>
        </p:nvSpPr>
        <p:spPr/>
        <p:txBody>
          <a:bodyPr/>
          <a:lstStyle/>
          <a:p>
            <a:r>
              <a:rPr lang="he-IL" dirty="0">
                <a:cs typeface="+mn-cs"/>
              </a:rPr>
              <a:t>התפקדות למפלגות</a:t>
            </a:r>
          </a:p>
        </p:txBody>
      </p:sp>
      <p:pic>
        <p:nvPicPr>
          <p:cNvPr id="3" name="תמונה 2" descr="טופס הצטרפות למפלגת הליכוד">
            <a:extLst>
              <a:ext uri="{FF2B5EF4-FFF2-40B4-BE49-F238E27FC236}">
                <a16:creationId xmlns:a16="http://schemas.microsoft.com/office/drawing/2014/main" id="{622B645A-D3FE-4A91-9809-ACC8E309C7C2}"/>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0" y="2565004"/>
            <a:ext cx="5081954" cy="2420773"/>
          </a:xfrm>
          <a:prstGeom prst="rect">
            <a:avLst/>
          </a:prstGeom>
        </p:spPr>
      </p:pic>
      <p:pic>
        <p:nvPicPr>
          <p:cNvPr id="5" name="תמונה 4" descr="לוגו התפקדות למרצ פריימריז 2019">
            <a:extLst>
              <a:ext uri="{FF2B5EF4-FFF2-40B4-BE49-F238E27FC236}">
                <a16:creationId xmlns:a16="http://schemas.microsoft.com/office/drawing/2014/main" id="{34B7B383-EA94-4982-8F27-50AEF9A6CEA3}"/>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454915">
            <a:off x="7250828" y="2393706"/>
            <a:ext cx="4383532" cy="2328302"/>
          </a:xfrm>
          <a:prstGeom prst="rect">
            <a:avLst/>
          </a:prstGeom>
        </p:spPr>
      </p:pic>
      <p:pic>
        <p:nvPicPr>
          <p:cNvPr id="7" name="תמונה 6" descr="לוגו של מפלגת זהות">
            <a:extLst>
              <a:ext uri="{FF2B5EF4-FFF2-40B4-BE49-F238E27FC236}">
                <a16:creationId xmlns:a16="http://schemas.microsoft.com/office/drawing/2014/main" id="{1557D678-D080-4CE8-9359-22A06716B099}"/>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0900" y="3938434"/>
            <a:ext cx="2476500" cy="1847850"/>
          </a:xfrm>
          <a:prstGeom prst="rect">
            <a:avLst/>
          </a:prstGeom>
        </p:spPr>
      </p:pic>
    </p:spTree>
    <p:extLst>
      <p:ext uri="{BB962C8B-B14F-4D97-AF65-F5344CB8AC3E}">
        <p14:creationId xmlns:p14="http://schemas.microsoft.com/office/powerpoint/2010/main" val="3813758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20">
            <a:extLst>
              <a:ext uri="{FF2B5EF4-FFF2-40B4-BE49-F238E27FC236}">
                <a16:creationId xmlns:a16="http://schemas.microsoft.com/office/drawing/2014/main" id="{5F0967F5-3883-43AB-9652-8E3FC0E07978}"/>
              </a:ext>
            </a:extLst>
          </p:cNvPr>
          <p:cNvSpPr>
            <a:spLocks noGrp="1"/>
          </p:cNvSpPr>
          <p:nvPr>
            <p:ph type="title"/>
          </p:nvPr>
        </p:nvSpPr>
        <p:spPr/>
        <p:txBody>
          <a:bodyPr/>
          <a:lstStyle/>
          <a:p>
            <a:r>
              <a:rPr lang="he-IL" dirty="0">
                <a:cs typeface="+mn-cs"/>
              </a:rPr>
              <a:t>מפלגות צעירים</a:t>
            </a:r>
          </a:p>
        </p:txBody>
      </p:sp>
      <p:pic>
        <p:nvPicPr>
          <p:cNvPr id="8" name="תמונה 7" descr="קישור לסירטון בyoutube בנושא הליכודניקים החדשים">
            <a:hlinkClick r:id="rId3"/>
            <a:extLst>
              <a:ext uri="{FF2B5EF4-FFF2-40B4-BE49-F238E27FC236}">
                <a16:creationId xmlns:a16="http://schemas.microsoft.com/office/drawing/2014/main" id="{17557042-41AC-4A6F-9821-DA94BDE39C1B}"/>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902" y="2076851"/>
            <a:ext cx="4747847" cy="2462113"/>
          </a:xfrm>
          <a:prstGeom prst="rect">
            <a:avLst/>
          </a:prstGeom>
          <a:ln>
            <a:solidFill>
              <a:srgbClr val="23B9D6"/>
            </a:solidFill>
          </a:ln>
        </p:spPr>
      </p:pic>
      <p:pic>
        <p:nvPicPr>
          <p:cNvPr id="11" name="תמונה 10" descr="קישור לסרטון youtube בנושא צעירי דימונה">
            <a:hlinkClick r:id="rId5"/>
            <a:extLst>
              <a:ext uri="{FF2B5EF4-FFF2-40B4-BE49-F238E27FC236}">
                <a16:creationId xmlns:a16="http://schemas.microsoft.com/office/drawing/2014/main" id="{7AC192A1-C04E-4C24-8390-93DA2A11D864}"/>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6990" y="2076852"/>
            <a:ext cx="6512108" cy="2462112"/>
          </a:xfrm>
          <a:prstGeom prst="rect">
            <a:avLst/>
          </a:prstGeom>
          <a:ln>
            <a:solidFill>
              <a:schemeClr val="bg1">
                <a:lumMod val="65000"/>
              </a:schemeClr>
            </a:solidFill>
          </a:ln>
        </p:spPr>
      </p:pic>
    </p:spTree>
    <p:extLst>
      <p:ext uri="{BB962C8B-B14F-4D97-AF65-F5344CB8AC3E}">
        <p14:creationId xmlns:p14="http://schemas.microsoft.com/office/powerpoint/2010/main" val="341045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7">
            <a:extLst>
              <a:ext uri="{FF2B5EF4-FFF2-40B4-BE49-F238E27FC236}">
                <a16:creationId xmlns:a16="http://schemas.microsoft.com/office/drawing/2014/main" id="{FE25C03A-9F77-4E5D-9CA9-519B9166B881}"/>
              </a:ext>
              <a:ext uri="{C183D7F6-B498-43B3-948B-1728B52AA6E4}">
                <adec:decorative xmlns:adec="http://schemas.microsoft.com/office/drawing/2017/decorative" val="1"/>
              </a:ext>
            </a:extLst>
          </p:cNvPr>
          <p:cNvSpPr/>
          <p:nvPr/>
        </p:nvSpPr>
        <p:spPr>
          <a:xfrm>
            <a:off x="1371600" y="2218367"/>
            <a:ext cx="2023583" cy="60599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a:extLst>
              <a:ext uri="{FF2B5EF4-FFF2-40B4-BE49-F238E27FC236}">
                <a16:creationId xmlns:a16="http://schemas.microsoft.com/office/drawing/2014/main" id="{AE94A330-9233-4600-BCCB-AB4C109444E8}"/>
              </a:ext>
              <a:ext uri="{C183D7F6-B498-43B3-948B-1728B52AA6E4}">
                <adec:decorative xmlns:adec="http://schemas.microsoft.com/office/drawing/2017/decorative" val="1"/>
              </a:ext>
            </a:extLst>
          </p:cNvPr>
          <p:cNvSpPr/>
          <p:nvPr/>
        </p:nvSpPr>
        <p:spPr>
          <a:xfrm>
            <a:off x="2764843" y="2824360"/>
            <a:ext cx="630340" cy="892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a:extLst>
              <a:ext uri="{FF2B5EF4-FFF2-40B4-BE49-F238E27FC236}">
                <a16:creationId xmlns:a16="http://schemas.microsoft.com/office/drawing/2014/main" id="{CA7C860D-B079-4C77-B46C-640EF154ADE0}"/>
              </a:ext>
              <a:ext uri="{C183D7F6-B498-43B3-948B-1728B52AA6E4}">
                <adec:decorative xmlns:adec="http://schemas.microsoft.com/office/drawing/2017/decorative" val="1"/>
              </a:ext>
            </a:extLst>
          </p:cNvPr>
          <p:cNvSpPr/>
          <p:nvPr/>
        </p:nvSpPr>
        <p:spPr>
          <a:xfrm>
            <a:off x="5126592" y="3230159"/>
            <a:ext cx="1999235" cy="39768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a:extLst>
              <a:ext uri="{FF2B5EF4-FFF2-40B4-BE49-F238E27FC236}">
                <a16:creationId xmlns:a16="http://schemas.microsoft.com/office/drawing/2014/main" id="{35053EA2-010B-4141-B266-A2FF6793618E}"/>
              </a:ext>
              <a:ext uri="{C183D7F6-B498-43B3-948B-1728B52AA6E4}">
                <adec:decorative xmlns:adec="http://schemas.microsoft.com/office/drawing/2017/decorative" val="1"/>
              </a:ext>
            </a:extLst>
          </p:cNvPr>
          <p:cNvSpPr/>
          <p:nvPr/>
        </p:nvSpPr>
        <p:spPr>
          <a:xfrm>
            <a:off x="10477725" y="5345723"/>
            <a:ext cx="386862" cy="892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BC44313B-340C-4080-83DD-82AAB7F135A8}"/>
              </a:ext>
              <a:ext uri="{C183D7F6-B498-43B3-948B-1728B52AA6E4}">
                <adec:decorative xmlns:adec="http://schemas.microsoft.com/office/drawing/2017/decorative" val="1"/>
              </a:ext>
            </a:extLst>
          </p:cNvPr>
          <p:cNvSpPr/>
          <p:nvPr/>
        </p:nvSpPr>
        <p:spPr>
          <a:xfrm>
            <a:off x="8865351" y="5048137"/>
            <a:ext cx="1999236" cy="2975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כותרת 20">
            <a:extLst>
              <a:ext uri="{FF2B5EF4-FFF2-40B4-BE49-F238E27FC236}">
                <a16:creationId xmlns:a16="http://schemas.microsoft.com/office/drawing/2014/main" id="{5F0967F5-3883-43AB-9652-8E3FC0E07978}"/>
              </a:ext>
            </a:extLst>
          </p:cNvPr>
          <p:cNvSpPr>
            <a:spLocks noGrp="1"/>
          </p:cNvSpPr>
          <p:nvPr>
            <p:ph type="title"/>
          </p:nvPr>
        </p:nvSpPr>
        <p:spPr/>
        <p:txBody>
          <a:bodyPr/>
          <a:lstStyle/>
          <a:p>
            <a:r>
              <a:rPr lang="he-IL" dirty="0">
                <a:cs typeface="+mn-cs"/>
              </a:rPr>
              <a:t>פניות לנציגי ציבור – 1#</a:t>
            </a:r>
          </a:p>
        </p:txBody>
      </p:sp>
      <p:pic>
        <p:nvPicPr>
          <p:cNvPr id="2" name="תמונה 1">
            <a:extLst>
              <a:ext uri="{FF2B5EF4-FFF2-40B4-BE49-F238E27FC236}">
                <a16:creationId xmlns:a16="http://schemas.microsoft.com/office/drawing/2014/main" id="{5E3F0463-437C-4AC7-A75F-79B8529CA113}"/>
              </a:ext>
              <a:ext uri="{C183D7F6-B498-43B3-948B-1728B52AA6E4}">
                <adec:decorative xmlns:adec="http://schemas.microsoft.com/office/drawing/2017/decorative" val="1"/>
              </a:ext>
            </a:extLst>
          </p:cNvPr>
          <p:cNvPicPr>
            <a:picLocks noChangeAspect="1"/>
          </p:cNvPicPr>
          <p:nvPr/>
        </p:nvPicPr>
        <p:blipFill rotWithShape="1">
          <a:blip r:embed="rId3">
            <a:clrChange>
              <a:clrFrom>
                <a:srgbClr val="FFFFFF"/>
              </a:clrFrom>
              <a:clrTo>
                <a:srgbClr val="FFFFFF">
                  <a:alpha val="0"/>
                </a:srgbClr>
              </a:clrTo>
            </a:clrChange>
          </a:blip>
          <a:srcRect b="2000"/>
          <a:stretch/>
        </p:blipFill>
        <p:spPr>
          <a:xfrm>
            <a:off x="8223078" y="1482520"/>
            <a:ext cx="3302411" cy="4337394"/>
          </a:xfrm>
          <a:prstGeom prst="rect">
            <a:avLst/>
          </a:prstGeom>
        </p:spPr>
      </p:pic>
      <p:pic>
        <p:nvPicPr>
          <p:cNvPr id="3" name="תמונה 2">
            <a:extLst>
              <a:ext uri="{FF2B5EF4-FFF2-40B4-BE49-F238E27FC236}">
                <a16:creationId xmlns:a16="http://schemas.microsoft.com/office/drawing/2014/main" id="{62C8B0E5-EC2D-4375-AF51-00BCAFF19FB6}"/>
              </a:ext>
              <a:ext uri="{C183D7F6-B498-43B3-948B-1728B52AA6E4}">
                <adec:decorative xmlns:adec="http://schemas.microsoft.com/office/drawing/2017/decorative" val="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00219" y="1482520"/>
            <a:ext cx="3275175" cy="4337394"/>
          </a:xfrm>
          <a:prstGeom prst="rect">
            <a:avLst/>
          </a:prstGeom>
        </p:spPr>
      </p:pic>
      <p:pic>
        <p:nvPicPr>
          <p:cNvPr id="4" name="תמונה 3">
            <a:extLst>
              <a:ext uri="{FF2B5EF4-FFF2-40B4-BE49-F238E27FC236}">
                <a16:creationId xmlns:a16="http://schemas.microsoft.com/office/drawing/2014/main" id="{E5783946-4DD6-42F3-92CA-2500B0B1338D}"/>
              </a:ext>
              <a:ext uri="{C183D7F6-B498-43B3-948B-1728B52AA6E4}">
                <adec:decorative xmlns:adec="http://schemas.microsoft.com/office/drawing/2017/decorative" val="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34417" y="1482519"/>
            <a:ext cx="3295602" cy="4371439"/>
          </a:xfrm>
          <a:prstGeom prst="rect">
            <a:avLst/>
          </a:prstGeom>
        </p:spPr>
      </p:pic>
    </p:spTree>
    <p:extLst>
      <p:ext uri="{BB962C8B-B14F-4D97-AF65-F5344CB8AC3E}">
        <p14:creationId xmlns:p14="http://schemas.microsoft.com/office/powerpoint/2010/main" val="585422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מלבן 19">
            <a:extLst>
              <a:ext uri="{FF2B5EF4-FFF2-40B4-BE49-F238E27FC236}">
                <a16:creationId xmlns:a16="http://schemas.microsoft.com/office/drawing/2014/main" id="{7D1EFD89-B787-436F-87C8-FD1A8A6FC485}"/>
              </a:ext>
              <a:ext uri="{C183D7F6-B498-43B3-948B-1728B52AA6E4}">
                <adec:decorative xmlns:adec="http://schemas.microsoft.com/office/drawing/2017/decorative" val="1"/>
              </a:ext>
            </a:extLst>
          </p:cNvPr>
          <p:cNvSpPr/>
          <p:nvPr/>
        </p:nvSpPr>
        <p:spPr>
          <a:xfrm>
            <a:off x="4228298" y="3798277"/>
            <a:ext cx="3735404" cy="6330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a:extLst>
              <a:ext uri="{FF2B5EF4-FFF2-40B4-BE49-F238E27FC236}">
                <a16:creationId xmlns:a16="http://schemas.microsoft.com/office/drawing/2014/main" id="{40B4DA63-88B0-42F3-AADC-7CB250C36C62}"/>
              </a:ext>
              <a:ext uri="{C183D7F6-B498-43B3-948B-1728B52AA6E4}">
                <adec:decorative xmlns:adec="http://schemas.microsoft.com/office/drawing/2017/decorative" val="1"/>
              </a:ext>
            </a:extLst>
          </p:cNvPr>
          <p:cNvSpPr/>
          <p:nvPr/>
        </p:nvSpPr>
        <p:spPr>
          <a:xfrm>
            <a:off x="368091" y="1303403"/>
            <a:ext cx="3735404" cy="8189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a:extLst>
              <a:ext uri="{FF2B5EF4-FFF2-40B4-BE49-F238E27FC236}">
                <a16:creationId xmlns:a16="http://schemas.microsoft.com/office/drawing/2014/main" id="{93B92DF8-EE2D-4A88-8EB8-3162557EFE09}"/>
              </a:ext>
              <a:ext uri="{C183D7F6-B498-43B3-948B-1728B52AA6E4}">
                <adec:decorative xmlns:adec="http://schemas.microsoft.com/office/drawing/2017/decorative" val="1"/>
              </a:ext>
            </a:extLst>
          </p:cNvPr>
          <p:cNvSpPr/>
          <p:nvPr/>
        </p:nvSpPr>
        <p:spPr>
          <a:xfrm>
            <a:off x="8183694" y="2122311"/>
            <a:ext cx="3735404" cy="4854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כותרת 20">
            <a:extLst>
              <a:ext uri="{FF2B5EF4-FFF2-40B4-BE49-F238E27FC236}">
                <a16:creationId xmlns:a16="http://schemas.microsoft.com/office/drawing/2014/main" id="{5F0967F5-3883-43AB-9652-8E3FC0E07978}"/>
              </a:ext>
            </a:extLst>
          </p:cNvPr>
          <p:cNvSpPr>
            <a:spLocks noGrp="1"/>
          </p:cNvSpPr>
          <p:nvPr>
            <p:ph type="title"/>
          </p:nvPr>
        </p:nvSpPr>
        <p:spPr/>
        <p:txBody>
          <a:bodyPr/>
          <a:lstStyle/>
          <a:p>
            <a:r>
              <a:rPr lang="he-IL" dirty="0">
                <a:cs typeface="+mn-cs"/>
              </a:rPr>
              <a:t>פניות לנציגי ציבור – 2#</a:t>
            </a:r>
          </a:p>
        </p:txBody>
      </p:sp>
      <p:pic>
        <p:nvPicPr>
          <p:cNvPr id="12" name="תמונה 11">
            <a:extLst>
              <a:ext uri="{FF2B5EF4-FFF2-40B4-BE49-F238E27FC236}">
                <a16:creationId xmlns:a16="http://schemas.microsoft.com/office/drawing/2014/main" id="{B7B67606-59C0-45B3-A2A0-8B74F5697E28}"/>
              </a:ext>
              <a:ext uri="{C183D7F6-B498-43B3-948B-1728B52AA6E4}">
                <adec:decorative xmlns:adec="http://schemas.microsoft.com/office/drawing/2017/decorative" val="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130107" y="1348560"/>
            <a:ext cx="3853297" cy="3754018"/>
          </a:xfrm>
          <a:prstGeom prst="rect">
            <a:avLst/>
          </a:prstGeom>
        </p:spPr>
      </p:pic>
      <p:pic>
        <p:nvPicPr>
          <p:cNvPr id="13" name="תמונה 12">
            <a:extLst>
              <a:ext uri="{FF2B5EF4-FFF2-40B4-BE49-F238E27FC236}">
                <a16:creationId xmlns:a16="http://schemas.microsoft.com/office/drawing/2014/main" id="{47290C8E-6FCB-4516-ADCB-3DD0E4864212}"/>
              </a:ext>
              <a:ext uri="{C183D7F6-B498-43B3-948B-1728B52AA6E4}">
                <adec:decorative xmlns:adec="http://schemas.microsoft.com/office/drawing/2017/decorative" val="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228298" y="1348560"/>
            <a:ext cx="3735404" cy="3387924"/>
          </a:xfrm>
          <a:prstGeom prst="rect">
            <a:avLst/>
          </a:prstGeom>
        </p:spPr>
      </p:pic>
      <p:pic>
        <p:nvPicPr>
          <p:cNvPr id="14" name="תמונה 13">
            <a:extLst>
              <a:ext uri="{FF2B5EF4-FFF2-40B4-BE49-F238E27FC236}">
                <a16:creationId xmlns:a16="http://schemas.microsoft.com/office/drawing/2014/main" id="{2F8953EA-D2D4-4CBB-97DF-DCF887162847}"/>
              </a:ext>
              <a:ext uri="{C183D7F6-B498-43B3-948B-1728B52AA6E4}">
                <adec:decorative xmlns:adec="http://schemas.microsoft.com/office/drawing/2017/decorative" val="1"/>
              </a:ext>
            </a:extLst>
          </p:cNvPr>
          <p:cNvPicPr>
            <a:picLocks noChangeAspect="1"/>
          </p:cNvPicPr>
          <p:nvPr/>
        </p:nvPicPr>
        <p:blipFill rotWithShape="1">
          <a:blip r:embed="rId5">
            <a:clrChange>
              <a:clrFrom>
                <a:srgbClr val="FFFFFF"/>
              </a:clrFrom>
              <a:clrTo>
                <a:srgbClr val="FFFFFF">
                  <a:alpha val="0"/>
                </a:srgbClr>
              </a:clrTo>
            </a:clrChange>
          </a:blip>
          <a:srcRect b="4077"/>
          <a:stretch/>
        </p:blipFill>
        <p:spPr>
          <a:xfrm>
            <a:off x="391078" y="1337875"/>
            <a:ext cx="3754018" cy="4475904"/>
          </a:xfrm>
          <a:prstGeom prst="rect">
            <a:avLst/>
          </a:prstGeom>
        </p:spPr>
      </p:pic>
      <p:pic>
        <p:nvPicPr>
          <p:cNvPr id="17" name="תמונה 16">
            <a:extLst>
              <a:ext uri="{FF2B5EF4-FFF2-40B4-BE49-F238E27FC236}">
                <a16:creationId xmlns:a16="http://schemas.microsoft.com/office/drawing/2014/main" id="{6DC7CB7E-5985-4564-8193-9F060BDD7685}"/>
              </a:ext>
              <a:ext uri="{C183D7F6-B498-43B3-948B-1728B52AA6E4}">
                <adec:decorative xmlns:adec="http://schemas.microsoft.com/office/drawing/2017/decorative" val="1"/>
              </a:ext>
            </a:extLst>
          </p:cNvPr>
          <p:cNvPicPr>
            <a:picLocks noChangeAspect="1"/>
          </p:cNvPicPr>
          <p:nvPr/>
        </p:nvPicPr>
        <p:blipFill rotWithShape="1">
          <a:blip r:embed="rId6"/>
          <a:srcRect b="12181"/>
          <a:stretch/>
        </p:blipFill>
        <p:spPr>
          <a:xfrm>
            <a:off x="1470373" y="2968978"/>
            <a:ext cx="1477811" cy="2844802"/>
          </a:xfrm>
          <a:prstGeom prst="rect">
            <a:avLst/>
          </a:prstGeom>
        </p:spPr>
      </p:pic>
      <p:pic>
        <p:nvPicPr>
          <p:cNvPr id="18" name="תמונה 17">
            <a:extLst>
              <a:ext uri="{FF2B5EF4-FFF2-40B4-BE49-F238E27FC236}">
                <a16:creationId xmlns:a16="http://schemas.microsoft.com/office/drawing/2014/main" id="{9A12A85E-3998-4816-9A6F-E8E7DA6E4A18}"/>
              </a:ext>
              <a:ext uri="{C183D7F6-B498-43B3-948B-1728B52AA6E4}">
                <adec:decorative xmlns:adec="http://schemas.microsoft.com/office/drawing/2017/decorative" val="1"/>
              </a:ext>
            </a:extLst>
          </p:cNvPr>
          <p:cNvPicPr>
            <a:picLocks noChangeAspect="1"/>
          </p:cNvPicPr>
          <p:nvPr/>
        </p:nvPicPr>
        <p:blipFill rotWithShape="1">
          <a:blip r:embed="rId7"/>
          <a:srcRect b="19747"/>
          <a:stretch/>
        </p:blipFill>
        <p:spPr>
          <a:xfrm>
            <a:off x="620890" y="2957688"/>
            <a:ext cx="1238910" cy="2856091"/>
          </a:xfrm>
          <a:prstGeom prst="rect">
            <a:avLst/>
          </a:prstGeom>
        </p:spPr>
      </p:pic>
      <p:pic>
        <p:nvPicPr>
          <p:cNvPr id="19" name="תמונה 18">
            <a:extLst>
              <a:ext uri="{FF2B5EF4-FFF2-40B4-BE49-F238E27FC236}">
                <a16:creationId xmlns:a16="http://schemas.microsoft.com/office/drawing/2014/main" id="{AD5C0316-97B4-4B3D-A840-3C0F6FFBF96F}"/>
              </a:ext>
              <a:ext uri="{C183D7F6-B498-43B3-948B-1728B52AA6E4}">
                <adec:decorative xmlns:adec="http://schemas.microsoft.com/office/drawing/2017/decorative" val="1"/>
              </a:ext>
            </a:extLst>
          </p:cNvPr>
          <p:cNvPicPr>
            <a:picLocks noChangeAspect="1"/>
          </p:cNvPicPr>
          <p:nvPr/>
        </p:nvPicPr>
        <p:blipFill rotWithShape="1">
          <a:blip r:embed="rId8"/>
          <a:srcRect l="7994"/>
          <a:stretch/>
        </p:blipFill>
        <p:spPr>
          <a:xfrm>
            <a:off x="0" y="2957687"/>
            <a:ext cx="819982" cy="1399824"/>
          </a:xfrm>
          <a:prstGeom prst="rect">
            <a:avLst/>
          </a:prstGeom>
        </p:spPr>
      </p:pic>
    </p:spTree>
    <p:extLst>
      <p:ext uri="{BB962C8B-B14F-4D97-AF65-F5344CB8AC3E}">
        <p14:creationId xmlns:p14="http://schemas.microsoft.com/office/powerpoint/2010/main" val="1036356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20">
            <a:extLst>
              <a:ext uri="{FF2B5EF4-FFF2-40B4-BE49-F238E27FC236}">
                <a16:creationId xmlns:a16="http://schemas.microsoft.com/office/drawing/2014/main" id="{5F0967F5-3883-43AB-9652-8E3FC0E07978}"/>
              </a:ext>
            </a:extLst>
          </p:cNvPr>
          <p:cNvSpPr>
            <a:spLocks noGrp="1"/>
          </p:cNvSpPr>
          <p:nvPr>
            <p:ph type="title"/>
          </p:nvPr>
        </p:nvSpPr>
        <p:spPr/>
        <p:txBody>
          <a:bodyPr>
            <a:normAutofit/>
          </a:bodyPr>
          <a:lstStyle/>
          <a:p>
            <a:r>
              <a:rPr lang="he-IL" dirty="0">
                <a:cs typeface="+mn-cs"/>
              </a:rPr>
              <a:t>ועדים (ועד בית | ועד עובדים | כיתה | מתנ"ס | יישוב)</a:t>
            </a:r>
          </a:p>
        </p:txBody>
      </p:sp>
      <p:grpSp>
        <p:nvGrpSpPr>
          <p:cNvPr id="5" name="קבוצה 4" descr="קישור לאתר כל זכות">
            <a:extLst>
              <a:ext uri="{FF2B5EF4-FFF2-40B4-BE49-F238E27FC236}">
                <a16:creationId xmlns:a16="http://schemas.microsoft.com/office/drawing/2014/main" id="{0F8666AD-ED9D-4FB0-9A77-15F08835E36D}"/>
              </a:ext>
              <a:ext uri="{C183D7F6-B498-43B3-948B-1728B52AA6E4}">
                <adec:decorative xmlns:adec="http://schemas.microsoft.com/office/drawing/2017/decorative" val="0"/>
              </a:ext>
            </a:extLst>
          </p:cNvPr>
          <p:cNvGrpSpPr/>
          <p:nvPr/>
        </p:nvGrpSpPr>
        <p:grpSpPr>
          <a:xfrm>
            <a:off x="2339014" y="1535266"/>
            <a:ext cx="7513971" cy="3787468"/>
            <a:chOff x="2339014" y="1535266"/>
            <a:chExt cx="7513971" cy="3787468"/>
          </a:xfrm>
        </p:grpSpPr>
        <p:pic>
          <p:nvPicPr>
            <p:cNvPr id="2" name="תמונה 1">
              <a:hlinkClick r:id="rId3"/>
              <a:extLst>
                <a:ext uri="{FF2B5EF4-FFF2-40B4-BE49-F238E27FC236}">
                  <a16:creationId xmlns:a16="http://schemas.microsoft.com/office/drawing/2014/main" id="{0649BFA1-494F-492B-9B26-A06AD03A9300}"/>
                </a:ext>
              </a:extLst>
            </p:cNvPr>
            <p:cNvPicPr>
              <a:picLocks noChangeAspect="1"/>
            </p:cNvPicPr>
            <p:nvPr/>
          </p:nvPicPr>
          <p:blipFill>
            <a:blip r:embed="rId4"/>
            <a:stretch>
              <a:fillRect/>
            </a:stretch>
          </p:blipFill>
          <p:spPr>
            <a:xfrm>
              <a:off x="2339014" y="1535266"/>
              <a:ext cx="7513971" cy="3787468"/>
            </a:xfrm>
            <a:prstGeom prst="rect">
              <a:avLst/>
            </a:prstGeom>
          </p:spPr>
        </p:pic>
        <p:sp>
          <p:nvSpPr>
            <p:cNvPr id="4" name="מלבן 3">
              <a:extLst>
                <a:ext uri="{FF2B5EF4-FFF2-40B4-BE49-F238E27FC236}">
                  <a16:creationId xmlns:a16="http://schemas.microsoft.com/office/drawing/2014/main" id="{4E787D92-83A8-4912-B8A0-BB24388AC0E8}"/>
                </a:ext>
              </a:extLst>
            </p:cNvPr>
            <p:cNvSpPr/>
            <p:nvPr/>
          </p:nvSpPr>
          <p:spPr>
            <a:xfrm>
              <a:off x="2339014" y="1670538"/>
              <a:ext cx="844061" cy="757992"/>
            </a:xfrm>
            <a:prstGeom prst="rect">
              <a:avLst/>
            </a:prstGeom>
            <a:solidFill>
              <a:srgbClr val="2C5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a:extLst>
                <a:ext uri="{FF2B5EF4-FFF2-40B4-BE49-F238E27FC236}">
                  <a16:creationId xmlns:a16="http://schemas.microsoft.com/office/drawing/2014/main" id="{1EF5537B-3AE9-48F8-B668-97D40FBC3295}"/>
                </a:ext>
              </a:extLst>
            </p:cNvPr>
            <p:cNvSpPr/>
            <p:nvPr/>
          </p:nvSpPr>
          <p:spPr>
            <a:xfrm>
              <a:off x="8857045" y="2250831"/>
              <a:ext cx="995940" cy="597877"/>
            </a:xfrm>
            <a:prstGeom prst="rect">
              <a:avLst/>
            </a:prstGeom>
            <a:solidFill>
              <a:srgbClr val="2C5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val="941869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כותרת 20">
            <a:extLst>
              <a:ext uri="{FF2B5EF4-FFF2-40B4-BE49-F238E27FC236}">
                <a16:creationId xmlns:a16="http://schemas.microsoft.com/office/drawing/2014/main" id="{01285593-BECF-49DF-A824-80DE0317AA1C}"/>
              </a:ext>
            </a:extLst>
          </p:cNvPr>
          <p:cNvSpPr>
            <a:spLocks noGrp="1"/>
          </p:cNvSpPr>
          <p:nvPr>
            <p:ph type="title"/>
          </p:nvPr>
        </p:nvSpPr>
        <p:spPr/>
        <p:txBody>
          <a:bodyPr/>
          <a:lstStyle/>
          <a:p>
            <a:r>
              <a:rPr lang="he-IL" dirty="0">
                <a:cs typeface="+mn-cs"/>
              </a:rPr>
              <a:t>המחוון להשתתפות אזרחית חדשה</a:t>
            </a:r>
          </a:p>
        </p:txBody>
      </p:sp>
      <p:pic>
        <p:nvPicPr>
          <p:cNvPr id="2" name="תמונה 1" descr="מחוון להשתתפות אזרחית חדשה">
            <a:extLst>
              <a:ext uri="{FF2B5EF4-FFF2-40B4-BE49-F238E27FC236}">
                <a16:creationId xmlns:a16="http://schemas.microsoft.com/office/drawing/2014/main" id="{A65E3AB5-D43B-459C-A045-3B918A63E8EC}"/>
              </a:ext>
            </a:extLst>
          </p:cNvPr>
          <p:cNvPicPr>
            <a:picLocks noChangeAspect="1"/>
          </p:cNvPicPr>
          <p:nvPr/>
        </p:nvPicPr>
        <p:blipFill>
          <a:blip r:embed="rId3"/>
          <a:stretch>
            <a:fillRect/>
          </a:stretch>
        </p:blipFill>
        <p:spPr>
          <a:xfrm>
            <a:off x="2389196" y="1303450"/>
            <a:ext cx="7079129" cy="4533824"/>
          </a:xfrm>
          <a:prstGeom prst="rect">
            <a:avLst/>
          </a:prstGeom>
        </p:spPr>
      </p:pic>
    </p:spTree>
    <p:extLst>
      <p:ext uri="{BB962C8B-B14F-4D97-AF65-F5344CB8AC3E}">
        <p14:creationId xmlns:p14="http://schemas.microsoft.com/office/powerpoint/2010/main" val="1056999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a:extLst>
              <a:ext uri="{FF2B5EF4-FFF2-40B4-BE49-F238E27FC236}">
                <a16:creationId xmlns:a16="http://schemas.microsoft.com/office/drawing/2014/main" id="{936C6A8D-C4CC-463C-97EE-183251CA4174}"/>
              </a:ext>
            </a:extLst>
          </p:cNvPr>
          <p:cNvSpPr>
            <a:spLocks noGrp="1"/>
          </p:cNvSpPr>
          <p:nvPr>
            <p:ph type="title"/>
          </p:nvPr>
        </p:nvSpPr>
        <p:spPr>
          <a:xfrm>
            <a:off x="6765142" y="134865"/>
            <a:ext cx="5426858" cy="898669"/>
          </a:xfrm>
        </p:spPr>
        <p:txBody>
          <a:bodyPr>
            <a:normAutofit/>
          </a:bodyPr>
          <a:lstStyle/>
          <a:p>
            <a:r>
              <a:rPr lang="he-IL" dirty="0"/>
              <a:t>תופסות עמדה</a:t>
            </a:r>
            <a:endParaRPr lang="he-IL" b="0" dirty="0"/>
          </a:p>
        </p:txBody>
      </p:sp>
      <p:pic>
        <p:nvPicPr>
          <p:cNvPr id="10" name="תמונה 9">
            <a:extLst>
              <a:ext uri="{FF2B5EF4-FFF2-40B4-BE49-F238E27FC236}">
                <a16:creationId xmlns:a16="http://schemas.microsoft.com/office/drawing/2014/main" id="{F5A9EECB-4F90-45A3-B44D-F5FC077B94B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3226"/>
          <a:stretch/>
        </p:blipFill>
        <p:spPr>
          <a:xfrm>
            <a:off x="0" y="0"/>
            <a:ext cx="12192000" cy="6858000"/>
          </a:xfrm>
          <a:prstGeom prst="rect">
            <a:avLst/>
          </a:prstGeom>
        </p:spPr>
      </p:pic>
      <p:sp>
        <p:nvSpPr>
          <p:cNvPr id="14" name="כותרת 5">
            <a:extLst>
              <a:ext uri="{FF2B5EF4-FFF2-40B4-BE49-F238E27FC236}">
                <a16:creationId xmlns:a16="http://schemas.microsoft.com/office/drawing/2014/main" id="{9CD636AF-CA94-4729-8FDC-157CDA85AA52}"/>
              </a:ext>
            </a:extLst>
          </p:cNvPr>
          <p:cNvSpPr txBox="1">
            <a:spLocks/>
          </p:cNvSpPr>
          <p:nvPr/>
        </p:nvSpPr>
        <p:spPr>
          <a:xfrm>
            <a:off x="7289677" y="463554"/>
            <a:ext cx="4746171" cy="898669"/>
          </a:xfrm>
          <a:prstGeom prst="rect">
            <a:avLst/>
          </a:prstGeom>
        </p:spPr>
        <p:txBody>
          <a:bodyPr anchor="ctr">
            <a:normAutofit/>
          </a:bodyPr>
          <a:lstStyle>
            <a:lvl1pPr algn="r" defTabSz="914400" rtl="1" eaLnBrk="1" latinLnBrk="0" hangingPunct="1">
              <a:lnSpc>
                <a:spcPct val="90000"/>
              </a:lnSpc>
              <a:spcBef>
                <a:spcPct val="0"/>
              </a:spcBef>
              <a:buNone/>
              <a:defRPr sz="3200" b="1" kern="1200">
                <a:solidFill>
                  <a:schemeClr val="bg1"/>
                </a:solidFill>
                <a:latin typeface="Gisha" panose="020B0502040204020203" pitchFamily="34" charset="-79"/>
                <a:ea typeface="+mj-ea"/>
                <a:cs typeface="Gisha" panose="020B0502040204020203" pitchFamily="34" charset="-79"/>
              </a:defRPr>
            </a:lvl1pPr>
          </a:lstStyle>
          <a:p>
            <a:r>
              <a:rPr lang="he-IL" dirty="0">
                <a:cs typeface="+mn-cs"/>
              </a:rPr>
              <a:t>תופסות עמדה</a:t>
            </a:r>
            <a:endParaRPr lang="he-IL" b="0" dirty="0">
              <a:cs typeface="+mn-cs"/>
            </a:endParaRPr>
          </a:p>
        </p:txBody>
      </p:sp>
      <p:sp>
        <p:nvSpPr>
          <p:cNvPr id="15" name="כותרת 5">
            <a:extLst>
              <a:ext uri="{FF2B5EF4-FFF2-40B4-BE49-F238E27FC236}">
                <a16:creationId xmlns:a16="http://schemas.microsoft.com/office/drawing/2014/main" id="{64C30661-9936-4C61-8816-EA676D864784}"/>
              </a:ext>
            </a:extLst>
          </p:cNvPr>
          <p:cNvSpPr txBox="1">
            <a:spLocks/>
          </p:cNvSpPr>
          <p:nvPr/>
        </p:nvSpPr>
        <p:spPr>
          <a:xfrm>
            <a:off x="4429560" y="584199"/>
            <a:ext cx="4362017" cy="2956678"/>
          </a:xfrm>
          <a:prstGeom prst="rect">
            <a:avLst/>
          </a:prstGeom>
        </p:spPr>
        <p:txBody>
          <a:bodyPr anchor="t">
            <a:noAutofit/>
          </a:bodyPr>
          <a:lstStyle>
            <a:lvl1pPr algn="r" defTabSz="914400" rtl="1" eaLnBrk="1" latinLnBrk="0" hangingPunct="1">
              <a:lnSpc>
                <a:spcPct val="90000"/>
              </a:lnSpc>
              <a:spcBef>
                <a:spcPct val="0"/>
              </a:spcBef>
              <a:buNone/>
              <a:defRPr sz="3200" b="1" kern="1200">
                <a:solidFill>
                  <a:schemeClr val="bg1"/>
                </a:solidFill>
                <a:latin typeface="Gisha" panose="020B0502040204020203" pitchFamily="34" charset="-79"/>
                <a:ea typeface="+mj-ea"/>
                <a:cs typeface="Gisha" panose="020B0502040204020203" pitchFamily="34" charset="-79"/>
              </a:defRPr>
            </a:lvl1pPr>
          </a:lstStyle>
          <a:p>
            <a:pPr marL="285750" indent="-285750">
              <a:lnSpc>
                <a:spcPct val="150000"/>
              </a:lnSpc>
              <a:buFont typeface="Arial" panose="020B0604020202020204" pitchFamily="34" charset="0"/>
              <a:buChar char="•"/>
            </a:pPr>
            <a:r>
              <a:rPr lang="he-IL" sz="2400" b="0" dirty="0">
                <a:solidFill>
                  <a:srgbClr val="271D1E"/>
                </a:solidFill>
                <a:cs typeface="+mn-cs"/>
              </a:rPr>
              <a:t>התחלקו לזוגות</a:t>
            </a:r>
          </a:p>
          <a:p>
            <a:pPr marL="285750" indent="-285750">
              <a:lnSpc>
                <a:spcPct val="150000"/>
              </a:lnSpc>
              <a:buFont typeface="Arial" panose="020B0604020202020204" pitchFamily="34" charset="0"/>
              <a:buChar char="•"/>
            </a:pPr>
            <a:r>
              <a:rPr lang="he-IL" sz="2400" b="0" dirty="0">
                <a:solidFill>
                  <a:srgbClr val="271D1E"/>
                </a:solidFill>
                <a:cs typeface="+mn-cs"/>
              </a:rPr>
              <a:t>בחרו עם בת הזוג את אחד הנושאים מהרשימה, או נושא חופשי לבחירתכן</a:t>
            </a:r>
          </a:p>
          <a:p>
            <a:pPr marL="285750" indent="-285750">
              <a:lnSpc>
                <a:spcPct val="150000"/>
              </a:lnSpc>
              <a:buFont typeface="Arial" panose="020B0604020202020204" pitchFamily="34" charset="0"/>
              <a:buChar char="•"/>
            </a:pPr>
            <a:r>
              <a:rPr lang="he-IL" sz="2400" b="0" dirty="0">
                <a:solidFill>
                  <a:srgbClr val="271D1E"/>
                </a:solidFill>
                <a:cs typeface="+mn-cs"/>
              </a:rPr>
              <a:t>אתרו נבחרי ציבור, וועדה או גוף אליו תרצו לכתוב פנייה בנושא </a:t>
            </a:r>
          </a:p>
          <a:p>
            <a:pPr marL="285750" indent="-285750">
              <a:lnSpc>
                <a:spcPct val="150000"/>
              </a:lnSpc>
              <a:buFont typeface="Arial" panose="020B0604020202020204" pitchFamily="34" charset="0"/>
              <a:buChar char="•"/>
            </a:pPr>
            <a:r>
              <a:rPr lang="he-IL" sz="2400" b="0" dirty="0">
                <a:solidFill>
                  <a:srgbClr val="271D1E"/>
                </a:solidFill>
                <a:cs typeface="+mn-cs"/>
              </a:rPr>
              <a:t>נסחו פנייה בכתב וציינו למי היא ממוענת</a:t>
            </a:r>
          </a:p>
          <a:p>
            <a:pPr>
              <a:lnSpc>
                <a:spcPct val="150000"/>
              </a:lnSpc>
            </a:pPr>
            <a:endParaRPr lang="he-IL" sz="2400" b="0" dirty="0">
              <a:solidFill>
                <a:srgbClr val="271D1E"/>
              </a:solidFill>
            </a:endParaRPr>
          </a:p>
          <a:p>
            <a:pPr marL="285750" indent="-285750">
              <a:lnSpc>
                <a:spcPct val="150000"/>
              </a:lnSpc>
              <a:buFont typeface="Arial" panose="020B0604020202020204" pitchFamily="34" charset="0"/>
              <a:buChar char="•"/>
            </a:pPr>
            <a:endParaRPr lang="he-IL" sz="2400" b="0" dirty="0">
              <a:solidFill>
                <a:srgbClr val="271D1E"/>
              </a:solidFill>
            </a:endParaRPr>
          </a:p>
        </p:txBody>
      </p:sp>
      <p:sp>
        <p:nvSpPr>
          <p:cNvPr id="16" name="מלבן: פינות מעוגלות 15" descr="מי באמת משפיע על קבלת ההחלטות על חיי היומיום של כולנו? עו&quot;ד לינור דויטש מסבירה">
            <a:extLst>
              <a:ext uri="{FF2B5EF4-FFF2-40B4-BE49-F238E27FC236}">
                <a16:creationId xmlns:a16="http://schemas.microsoft.com/office/drawing/2014/main" id="{7D25CFD0-A059-4252-8B2E-424777016731}"/>
              </a:ext>
            </a:extLst>
          </p:cNvPr>
          <p:cNvSpPr/>
          <p:nvPr/>
        </p:nvSpPr>
        <p:spPr>
          <a:xfrm rot="20851061">
            <a:off x="-475945" y="3064233"/>
            <a:ext cx="4146372" cy="22717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nSpc>
                <a:spcPct val="125000"/>
              </a:lnSpc>
            </a:pPr>
            <a:r>
              <a:rPr lang="he-IL" b="1" i="1" dirty="0">
                <a:solidFill>
                  <a:srgbClr val="271D1E"/>
                </a:solidFill>
              </a:rPr>
              <a:t>נושאים לדוגמה:</a:t>
            </a:r>
          </a:p>
          <a:p>
            <a:pPr marL="177800" indent="-177800">
              <a:lnSpc>
                <a:spcPct val="125000"/>
              </a:lnSpc>
              <a:buFont typeface="Calibri" panose="020F0502020204030204" pitchFamily="34" charset="0"/>
              <a:buChar char="⁻"/>
            </a:pPr>
            <a:r>
              <a:rPr lang="he-IL" sz="1600" i="1" dirty="0">
                <a:solidFill>
                  <a:srgbClr val="271D1E"/>
                </a:solidFill>
              </a:rPr>
              <a:t>לאפשר תחבורה ציבורית בשבתות</a:t>
            </a:r>
          </a:p>
          <a:p>
            <a:pPr marL="177800" indent="-177800">
              <a:lnSpc>
                <a:spcPct val="125000"/>
              </a:lnSpc>
              <a:buFont typeface="Calibri" panose="020F0502020204030204" pitchFamily="34" charset="0"/>
              <a:buChar char="⁻"/>
            </a:pPr>
            <a:r>
              <a:rPr lang="he-IL" sz="1600" i="1" dirty="0">
                <a:solidFill>
                  <a:srgbClr val="271D1E"/>
                </a:solidFill>
              </a:rPr>
              <a:t>חוק מינימום 50%</a:t>
            </a:r>
            <a:r>
              <a:rPr lang="en-US" sz="1600" i="1" dirty="0">
                <a:solidFill>
                  <a:srgbClr val="271D1E"/>
                </a:solidFill>
              </a:rPr>
              <a:t> </a:t>
            </a:r>
            <a:r>
              <a:rPr lang="he-IL" sz="1600" i="1" dirty="0">
                <a:solidFill>
                  <a:srgbClr val="271D1E"/>
                </a:solidFill>
              </a:rPr>
              <a:t>נציגות ציבור נשים</a:t>
            </a:r>
          </a:p>
          <a:p>
            <a:pPr marL="177800" indent="-177800">
              <a:lnSpc>
                <a:spcPct val="125000"/>
              </a:lnSpc>
              <a:buFont typeface="Calibri" panose="020F0502020204030204" pitchFamily="34" charset="0"/>
              <a:buChar char="⁻"/>
            </a:pPr>
            <a:r>
              <a:rPr lang="he-IL" sz="1600" i="1" dirty="0">
                <a:solidFill>
                  <a:srgbClr val="271D1E"/>
                </a:solidFill>
              </a:rPr>
              <a:t>הוספת גני שעשועים מונגשים ביישוב</a:t>
            </a:r>
          </a:p>
          <a:p>
            <a:pPr marL="177800" indent="-177800">
              <a:lnSpc>
                <a:spcPct val="125000"/>
              </a:lnSpc>
              <a:buFont typeface="Calibri" panose="020F0502020204030204" pitchFamily="34" charset="0"/>
              <a:buChar char="⁻"/>
            </a:pPr>
            <a:r>
              <a:rPr lang="he-IL" sz="1600" i="1" dirty="0">
                <a:solidFill>
                  <a:srgbClr val="271D1E"/>
                </a:solidFill>
              </a:rPr>
              <a:t>תקנה להחלשת קריאות המואזין</a:t>
            </a:r>
          </a:p>
          <a:p>
            <a:pPr marL="177800" indent="-177800">
              <a:lnSpc>
                <a:spcPct val="125000"/>
              </a:lnSpc>
              <a:buFont typeface="Calibri" panose="020F0502020204030204" pitchFamily="34" charset="0"/>
              <a:buChar char="⁻"/>
            </a:pPr>
            <a:r>
              <a:rPr lang="he-IL" sz="1600" i="1" dirty="0">
                <a:solidFill>
                  <a:srgbClr val="271D1E"/>
                </a:solidFill>
              </a:rPr>
              <a:t>מידע אודות הקצאת תקציבים ביישוב</a:t>
            </a:r>
          </a:p>
          <a:p>
            <a:pPr marL="177800" indent="-177800">
              <a:lnSpc>
                <a:spcPct val="125000"/>
              </a:lnSpc>
              <a:buFont typeface="Calibri" panose="020F0502020204030204" pitchFamily="34" charset="0"/>
              <a:buChar char="⁻"/>
            </a:pPr>
            <a:r>
              <a:rPr lang="he-IL" sz="1600" i="1" dirty="0">
                <a:solidFill>
                  <a:srgbClr val="271D1E"/>
                </a:solidFill>
              </a:rPr>
              <a:t>הוספת אזורי בילוי בעיר</a:t>
            </a:r>
          </a:p>
          <a:p>
            <a:pPr algn="ctr"/>
            <a:endParaRPr lang="he-IL" dirty="0">
              <a:solidFill>
                <a:srgbClr val="271D1E"/>
              </a:solidFill>
            </a:endParaRPr>
          </a:p>
        </p:txBody>
      </p:sp>
    </p:spTree>
    <p:extLst>
      <p:ext uri="{BB962C8B-B14F-4D97-AF65-F5344CB8AC3E}">
        <p14:creationId xmlns:p14="http://schemas.microsoft.com/office/powerpoint/2010/main" val="3244328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קבוצה 7">
            <a:extLst>
              <a:ext uri="{FF2B5EF4-FFF2-40B4-BE49-F238E27FC236}">
                <a16:creationId xmlns:a16="http://schemas.microsoft.com/office/drawing/2014/main" id="{F61BC1AA-2621-40A7-9E8A-8B6AD6A4FCF2}"/>
              </a:ext>
              <a:ext uri="{C183D7F6-B498-43B3-948B-1728B52AA6E4}">
                <adec:decorative xmlns:adec="http://schemas.microsoft.com/office/drawing/2017/decorative" val="1"/>
              </a:ext>
            </a:extLst>
          </p:cNvPr>
          <p:cNvGrpSpPr/>
          <p:nvPr/>
        </p:nvGrpSpPr>
        <p:grpSpPr>
          <a:xfrm>
            <a:off x="0" y="4238171"/>
            <a:ext cx="12192000" cy="2484964"/>
            <a:chOff x="0" y="4238171"/>
            <a:chExt cx="12192000" cy="2484964"/>
          </a:xfrm>
        </p:grpSpPr>
        <p:sp>
          <p:nvSpPr>
            <p:cNvPr id="2" name="מלבן 1">
              <a:extLst>
                <a:ext uri="{FF2B5EF4-FFF2-40B4-BE49-F238E27FC236}">
                  <a16:creationId xmlns:a16="http://schemas.microsoft.com/office/drawing/2014/main" id="{BFB306FF-65BA-4686-8BA6-5A42783D7D5C}"/>
                </a:ext>
              </a:extLst>
            </p:cNvPr>
            <p:cNvSpPr/>
            <p:nvPr/>
          </p:nvSpPr>
          <p:spPr>
            <a:xfrm>
              <a:off x="0" y="4238171"/>
              <a:ext cx="12192000" cy="2484964"/>
            </a:xfrm>
            <a:prstGeom prst="rect">
              <a:avLst/>
            </a:prstGeom>
            <a:solidFill>
              <a:srgbClr val="A6A6A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כותרת 5">
              <a:extLst>
                <a:ext uri="{FF2B5EF4-FFF2-40B4-BE49-F238E27FC236}">
                  <a16:creationId xmlns:a16="http://schemas.microsoft.com/office/drawing/2014/main" id="{827237AB-4A5E-474E-9838-C15978C38721}"/>
                </a:ext>
              </a:extLst>
            </p:cNvPr>
            <p:cNvSpPr txBox="1">
              <a:spLocks/>
            </p:cNvSpPr>
            <p:nvPr/>
          </p:nvSpPr>
          <p:spPr>
            <a:xfrm>
              <a:off x="3991429" y="4238171"/>
              <a:ext cx="6734628" cy="1918906"/>
            </a:xfrm>
            <a:prstGeom prst="rect">
              <a:avLst/>
            </a:prstGeom>
          </p:spPr>
          <p:txBody>
            <a:bodyPr anchor="t">
              <a:noAutofit/>
            </a:bodyPr>
            <a:lstStyle>
              <a:lvl1pPr algn="r" defTabSz="914400" rtl="1" eaLnBrk="1" latinLnBrk="0" hangingPunct="1">
                <a:lnSpc>
                  <a:spcPct val="90000"/>
                </a:lnSpc>
                <a:spcBef>
                  <a:spcPct val="0"/>
                </a:spcBef>
                <a:buNone/>
                <a:defRPr sz="3200" b="1" kern="1200">
                  <a:solidFill>
                    <a:schemeClr val="bg1"/>
                  </a:solidFill>
                  <a:latin typeface="Gisha" panose="020B0502040204020203" pitchFamily="34" charset="-79"/>
                  <a:ea typeface="+mj-ea"/>
                  <a:cs typeface="Gisha" panose="020B0502040204020203" pitchFamily="34" charset="-79"/>
                </a:defRPr>
              </a:lvl1pPr>
            </a:lstStyle>
            <a:p>
              <a:pPr>
                <a:lnSpc>
                  <a:spcPct val="150000"/>
                </a:lnSpc>
              </a:pPr>
              <a:r>
                <a:rPr lang="he-IL" sz="1800" i="1" dirty="0">
                  <a:solidFill>
                    <a:srgbClr val="115563"/>
                  </a:solidFill>
                </a:rPr>
                <a:t>נושאים לדוגמה:</a:t>
              </a:r>
            </a:p>
            <a:p>
              <a:pPr marL="342900" indent="-342900">
                <a:lnSpc>
                  <a:spcPct val="150000"/>
                </a:lnSpc>
                <a:buFont typeface="Calibri" panose="020F0502020204030204" pitchFamily="34" charset="0"/>
                <a:buChar char="⁻"/>
              </a:pPr>
              <a:r>
                <a:rPr lang="he-IL" sz="1800" i="1" dirty="0">
                  <a:solidFill>
                    <a:srgbClr val="115563"/>
                  </a:solidFill>
                </a:rPr>
                <a:t>לאפשר פתיחת בתי עסק בשבתות</a:t>
              </a:r>
            </a:p>
            <a:p>
              <a:pPr marL="342900" indent="-342900">
                <a:lnSpc>
                  <a:spcPct val="150000"/>
                </a:lnSpc>
                <a:buFont typeface="Calibri" panose="020F0502020204030204" pitchFamily="34" charset="0"/>
                <a:buChar char="⁻"/>
              </a:pPr>
              <a:r>
                <a:rPr lang="he-IL" sz="1800" i="1" dirty="0">
                  <a:solidFill>
                    <a:srgbClr val="115563"/>
                  </a:solidFill>
                </a:rPr>
                <a:t>לקבוע חוק של מינימום 50%</a:t>
              </a:r>
              <a:r>
                <a:rPr lang="en-US" sz="1800" i="1" dirty="0">
                  <a:solidFill>
                    <a:srgbClr val="115563"/>
                  </a:solidFill>
                </a:rPr>
                <a:t> </a:t>
              </a:r>
              <a:r>
                <a:rPr lang="he-IL" sz="1800" i="1" dirty="0">
                  <a:solidFill>
                    <a:srgbClr val="115563"/>
                  </a:solidFill>
                </a:rPr>
                <a:t>נציגות ציבור נשים</a:t>
              </a:r>
            </a:p>
            <a:p>
              <a:pPr marL="342900" indent="-342900">
                <a:lnSpc>
                  <a:spcPct val="150000"/>
                </a:lnSpc>
                <a:buFont typeface="Calibri" panose="020F0502020204030204" pitchFamily="34" charset="0"/>
                <a:buChar char="⁻"/>
              </a:pPr>
              <a:r>
                <a:rPr lang="he-IL" sz="1800" i="1" dirty="0">
                  <a:solidFill>
                    <a:srgbClr val="115563"/>
                  </a:solidFill>
                </a:rPr>
                <a:t>חוק להסדרת נישואים אזרחיים בישראל</a:t>
              </a:r>
            </a:p>
            <a:p>
              <a:pPr marL="342900" indent="-342900">
                <a:lnSpc>
                  <a:spcPct val="150000"/>
                </a:lnSpc>
                <a:buFont typeface="Calibri" panose="020F0502020204030204" pitchFamily="34" charset="0"/>
                <a:buChar char="⁻"/>
              </a:pPr>
              <a:r>
                <a:rPr lang="he-IL" sz="1800" i="1" dirty="0">
                  <a:solidFill>
                    <a:srgbClr val="115563"/>
                  </a:solidFill>
                </a:rPr>
                <a:t>הוספת גני שעשועים מונגשים ביישוב</a:t>
              </a:r>
            </a:p>
            <a:p>
              <a:pPr marL="342900" indent="-342900">
                <a:lnSpc>
                  <a:spcPct val="150000"/>
                </a:lnSpc>
                <a:buFont typeface="Calibri" panose="020F0502020204030204" pitchFamily="34" charset="0"/>
                <a:buChar char="⁻"/>
              </a:pPr>
              <a:r>
                <a:rPr lang="he-IL" sz="1800" i="1" dirty="0">
                  <a:solidFill>
                    <a:srgbClr val="115563"/>
                  </a:solidFill>
                </a:rPr>
                <a:t>תקנה להחלשת קריאות המואזין</a:t>
              </a:r>
            </a:p>
          </p:txBody>
        </p:sp>
      </p:grpSp>
      <p:pic>
        <p:nvPicPr>
          <p:cNvPr id="9" name="תמונה 8">
            <a:extLst>
              <a:ext uri="{FF2B5EF4-FFF2-40B4-BE49-F238E27FC236}">
                <a16:creationId xmlns:a16="http://schemas.microsoft.com/office/drawing/2014/main" id="{695F140B-16BF-4D58-97AC-430415B6A96A}"/>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4644" b="10947"/>
          <a:stretch/>
        </p:blipFill>
        <p:spPr>
          <a:xfrm>
            <a:off x="0" y="0"/>
            <a:ext cx="12192000" cy="6870032"/>
          </a:xfrm>
          <a:prstGeom prst="rect">
            <a:avLst/>
          </a:prstGeom>
        </p:spPr>
      </p:pic>
      <p:sp>
        <p:nvSpPr>
          <p:cNvPr id="11" name="כותרת 10">
            <a:extLst>
              <a:ext uri="{FF2B5EF4-FFF2-40B4-BE49-F238E27FC236}">
                <a16:creationId xmlns:a16="http://schemas.microsoft.com/office/drawing/2014/main" id="{0CDAE08D-FAF9-4FF1-BF8F-6AF2BF5A105F}"/>
              </a:ext>
              <a:ext uri="{C183D7F6-B498-43B3-948B-1728B52AA6E4}">
                <adec:decorative xmlns:adec="http://schemas.microsoft.com/office/drawing/2017/decorative" val="0"/>
              </a:ext>
            </a:extLst>
          </p:cNvPr>
          <p:cNvSpPr>
            <a:spLocks noGrp="1"/>
          </p:cNvSpPr>
          <p:nvPr>
            <p:ph type="title"/>
          </p:nvPr>
        </p:nvSpPr>
        <p:spPr>
          <a:xfrm>
            <a:off x="8325852" y="134865"/>
            <a:ext cx="3614057" cy="898669"/>
          </a:xfrm>
        </p:spPr>
        <p:txBody>
          <a:bodyPr>
            <a:noAutofit/>
          </a:bodyPr>
          <a:lstStyle/>
          <a:p>
            <a:r>
              <a:rPr lang="he-IL" sz="6600" dirty="0">
                <a:cs typeface="+mn-cs"/>
              </a:rPr>
              <a:t>איך היה?</a:t>
            </a:r>
          </a:p>
        </p:txBody>
      </p:sp>
      <p:sp>
        <p:nvSpPr>
          <p:cNvPr id="4" name="כותרת 5">
            <a:extLst>
              <a:ext uri="{FF2B5EF4-FFF2-40B4-BE49-F238E27FC236}">
                <a16:creationId xmlns:a16="http://schemas.microsoft.com/office/drawing/2014/main" id="{20C761CD-77B7-4A6B-B45A-16885949F3A4}"/>
              </a:ext>
              <a:ext uri="{C183D7F6-B498-43B3-948B-1728B52AA6E4}">
                <adec:decorative xmlns:adec="http://schemas.microsoft.com/office/drawing/2017/decorative" val="1"/>
              </a:ext>
            </a:extLst>
          </p:cNvPr>
          <p:cNvSpPr txBox="1">
            <a:spLocks/>
          </p:cNvSpPr>
          <p:nvPr/>
        </p:nvSpPr>
        <p:spPr>
          <a:xfrm>
            <a:off x="7445829" y="1281493"/>
            <a:ext cx="4746171" cy="2956678"/>
          </a:xfrm>
          <a:prstGeom prst="rect">
            <a:avLst/>
          </a:prstGeom>
        </p:spPr>
        <p:txBody>
          <a:bodyPr anchor="t">
            <a:normAutofit/>
          </a:bodyPr>
          <a:lstStyle>
            <a:lvl1pPr algn="r" defTabSz="914400" rtl="1" eaLnBrk="1" latinLnBrk="0" hangingPunct="1">
              <a:lnSpc>
                <a:spcPct val="90000"/>
              </a:lnSpc>
              <a:spcBef>
                <a:spcPct val="0"/>
              </a:spcBef>
              <a:buNone/>
              <a:defRPr sz="3200" b="1" kern="1200">
                <a:solidFill>
                  <a:schemeClr val="bg1"/>
                </a:solidFill>
                <a:latin typeface="Gisha" panose="020B0502040204020203" pitchFamily="34" charset="-79"/>
                <a:ea typeface="+mj-ea"/>
                <a:cs typeface="Gisha" panose="020B0502040204020203" pitchFamily="34" charset="-79"/>
              </a:defRPr>
            </a:lvl1pPr>
          </a:lstStyle>
          <a:p>
            <a:pPr>
              <a:lnSpc>
                <a:spcPct val="150000"/>
              </a:lnSpc>
            </a:pPr>
            <a:endParaRPr lang="he-IL" sz="1800" b="0" dirty="0"/>
          </a:p>
        </p:txBody>
      </p:sp>
      <p:sp>
        <p:nvSpPr>
          <p:cNvPr id="12" name="מלבן 11" descr="פנייה מכובדת?&#10;פנייה משכנעת? &#10;הוצגו טיעונים ועובדות?&#10;נמענים רלוונטיים? יכולים להשפיע?&#10;מטרת הפנייה / הבקשה ברורה?&#10;">
            <a:extLst>
              <a:ext uri="{FF2B5EF4-FFF2-40B4-BE49-F238E27FC236}">
                <a16:creationId xmlns:a16="http://schemas.microsoft.com/office/drawing/2014/main" id="{6F2EB037-0669-4A4F-9B03-7619D16A00D3}"/>
              </a:ext>
              <a:ext uri="{C183D7F6-B498-43B3-948B-1728B52AA6E4}">
                <adec:decorative xmlns:adec="http://schemas.microsoft.com/office/drawing/2017/decorative" val="0"/>
              </a:ext>
            </a:extLst>
          </p:cNvPr>
          <p:cNvSpPr/>
          <p:nvPr/>
        </p:nvSpPr>
        <p:spPr>
          <a:xfrm>
            <a:off x="7790924" y="1195601"/>
            <a:ext cx="4310743" cy="4678332"/>
          </a:xfrm>
          <a:prstGeom prst="rect">
            <a:avLst/>
          </a:prstGeom>
        </p:spPr>
        <p:txBody>
          <a:bodyPr wrap="square">
            <a:spAutoFit/>
          </a:bodyPr>
          <a:lstStyle/>
          <a:p>
            <a:pPr marL="914400" lvl="1" indent="-457200">
              <a:lnSpc>
                <a:spcPct val="150000"/>
              </a:lnSpc>
              <a:spcAft>
                <a:spcPts val="2000"/>
              </a:spcAft>
              <a:buFont typeface="+mj-lt"/>
              <a:buAutoNum type="arabicPeriod"/>
            </a:pPr>
            <a:r>
              <a:rPr lang="he-IL" sz="2400" b="1" dirty="0">
                <a:solidFill>
                  <a:schemeClr val="bg1"/>
                </a:solidFill>
                <a:latin typeface="Gisha" panose="020B0502040204020203" pitchFamily="34" charset="-79"/>
              </a:rPr>
              <a:t>פנייה מכובדת?</a:t>
            </a:r>
          </a:p>
          <a:p>
            <a:pPr marL="914400" lvl="1" indent="-457200">
              <a:lnSpc>
                <a:spcPct val="150000"/>
              </a:lnSpc>
              <a:spcAft>
                <a:spcPts val="2000"/>
              </a:spcAft>
              <a:buFont typeface="+mj-lt"/>
              <a:buAutoNum type="arabicPeriod"/>
            </a:pPr>
            <a:r>
              <a:rPr lang="he-IL" sz="2400" b="1" dirty="0">
                <a:solidFill>
                  <a:schemeClr val="bg1"/>
                </a:solidFill>
                <a:latin typeface="Gisha" panose="020B0502040204020203" pitchFamily="34" charset="-79"/>
              </a:rPr>
              <a:t>פנייה משכנעת? </a:t>
            </a:r>
            <a:br>
              <a:rPr lang="en-US" sz="2400" b="1" dirty="0">
                <a:solidFill>
                  <a:schemeClr val="bg1"/>
                </a:solidFill>
                <a:latin typeface="Gisha" panose="020B0502040204020203" pitchFamily="34" charset="-79"/>
              </a:rPr>
            </a:br>
            <a:r>
              <a:rPr lang="he-IL" sz="2400" b="1" dirty="0">
                <a:solidFill>
                  <a:schemeClr val="bg1"/>
                </a:solidFill>
                <a:latin typeface="Gisha" panose="020B0502040204020203" pitchFamily="34" charset="-79"/>
              </a:rPr>
              <a:t>הוצגו טיעונים ועובדות?</a:t>
            </a:r>
          </a:p>
          <a:p>
            <a:pPr marL="914400" lvl="1" indent="-457200">
              <a:lnSpc>
                <a:spcPct val="150000"/>
              </a:lnSpc>
              <a:spcAft>
                <a:spcPts val="2000"/>
              </a:spcAft>
              <a:buFont typeface="+mj-lt"/>
              <a:buAutoNum type="arabicPeriod"/>
            </a:pPr>
            <a:r>
              <a:rPr lang="he-IL" sz="2400" b="1" dirty="0">
                <a:solidFill>
                  <a:schemeClr val="bg1"/>
                </a:solidFill>
                <a:latin typeface="Gisha" panose="020B0502040204020203" pitchFamily="34" charset="-79"/>
              </a:rPr>
              <a:t>נמענים רלוונטיים? יכולים להשפיע?</a:t>
            </a:r>
          </a:p>
          <a:p>
            <a:pPr marL="914400" lvl="1" indent="-457200">
              <a:lnSpc>
                <a:spcPct val="150000"/>
              </a:lnSpc>
              <a:spcAft>
                <a:spcPts val="2000"/>
              </a:spcAft>
              <a:buFont typeface="+mj-lt"/>
              <a:buAutoNum type="arabicPeriod"/>
            </a:pPr>
            <a:r>
              <a:rPr lang="he-IL" sz="2400" b="1" dirty="0">
                <a:solidFill>
                  <a:schemeClr val="bg1"/>
                </a:solidFill>
                <a:latin typeface="Gisha" panose="020B0502040204020203" pitchFamily="34" charset="-79"/>
              </a:rPr>
              <a:t>מטרת הפנייה / הבקשה ברורה?</a:t>
            </a:r>
          </a:p>
        </p:txBody>
      </p:sp>
    </p:spTree>
    <p:extLst>
      <p:ext uri="{BB962C8B-B14F-4D97-AF65-F5344CB8AC3E}">
        <p14:creationId xmlns:p14="http://schemas.microsoft.com/office/powerpoint/2010/main" val="216701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B6D1A076-BAA4-4A7D-8E68-451F49C30C46}"/>
              </a:ext>
            </a:extLst>
          </p:cNvPr>
          <p:cNvSpPr>
            <a:spLocks noGrp="1"/>
          </p:cNvSpPr>
          <p:nvPr>
            <p:ph type="title"/>
          </p:nvPr>
        </p:nvSpPr>
        <p:spPr/>
        <p:txBody>
          <a:bodyPr/>
          <a:lstStyle/>
          <a:p>
            <a:r>
              <a:rPr lang="he-IL" dirty="0">
                <a:cs typeface="+mn-cs"/>
              </a:rPr>
              <a:t>מכוונות שעונים - זירת ההשתתפות הפוליטית</a:t>
            </a:r>
          </a:p>
        </p:txBody>
      </p:sp>
      <p:sp>
        <p:nvSpPr>
          <p:cNvPr id="37" name="מלבן 36">
            <a:extLst>
              <a:ext uri="{FF2B5EF4-FFF2-40B4-BE49-F238E27FC236}">
                <a16:creationId xmlns:a16="http://schemas.microsoft.com/office/drawing/2014/main" id="{BF227416-B9A8-44E7-91EC-E31F252C2D1A}"/>
              </a:ext>
              <a:ext uri="{C183D7F6-B498-43B3-948B-1728B52AA6E4}">
                <adec:decorative xmlns:adec="http://schemas.microsoft.com/office/drawing/2017/decorative" val="1"/>
              </a:ext>
            </a:extLst>
          </p:cNvPr>
          <p:cNvSpPr/>
          <p:nvPr/>
        </p:nvSpPr>
        <p:spPr>
          <a:xfrm>
            <a:off x="1297173" y="1360967"/>
            <a:ext cx="10813312" cy="16004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18" name="תיבת טקסט 17">
            <a:extLst>
              <a:ext uri="{FF2B5EF4-FFF2-40B4-BE49-F238E27FC236}">
                <a16:creationId xmlns:a16="http://schemas.microsoft.com/office/drawing/2014/main" id="{0B64157D-1010-42A1-97FF-DC1116FA31B4}"/>
              </a:ext>
            </a:extLst>
          </p:cNvPr>
          <p:cNvSpPr txBox="1"/>
          <p:nvPr/>
        </p:nvSpPr>
        <p:spPr>
          <a:xfrm>
            <a:off x="1483436" y="1341659"/>
            <a:ext cx="10435661" cy="1600438"/>
          </a:xfrm>
          <a:prstGeom prst="rect">
            <a:avLst/>
          </a:prstGeom>
          <a:noFill/>
        </p:spPr>
        <p:txBody>
          <a:bodyPr wrap="square" rtlCol="1">
            <a:spAutoFit/>
          </a:bodyPr>
          <a:lstStyle/>
          <a:p>
            <a:pPr marL="342900" indent="-342900">
              <a:buFont typeface="Gisha" panose="020B0502040204020203" pitchFamily="34" charset="-79"/>
              <a:buChar char="&lt;"/>
            </a:pPr>
            <a:r>
              <a:rPr lang="he-IL" sz="1400" dirty="0">
                <a:solidFill>
                  <a:srgbClr val="002060"/>
                </a:solidFill>
                <a:latin typeface="Gisha" panose="020B0502040204020203" pitchFamily="34" charset="-79"/>
              </a:rPr>
              <a:t>סמני על שני השעונים את עמדתך בזירת ההשתתפות הפוליטית:</a:t>
            </a:r>
            <a:r>
              <a:rPr lang="en-US" sz="1400" dirty="0">
                <a:solidFill>
                  <a:srgbClr val="002060"/>
                </a:solidFill>
                <a:latin typeface="Gisha" panose="020B0502040204020203" pitchFamily="34" charset="-79"/>
              </a:rPr>
              <a:t> </a:t>
            </a:r>
            <a:r>
              <a:rPr lang="he-IL" sz="1400" dirty="0">
                <a:solidFill>
                  <a:srgbClr val="002060"/>
                </a:solidFill>
                <a:latin typeface="Gisha" panose="020B0502040204020203" pitchFamily="34" charset="-79"/>
              </a:rPr>
              <a:t>סמני אמצעות מתיחת "מחוגים" ממרכז השעון. </a:t>
            </a:r>
            <a:br>
              <a:rPr lang="en-US" sz="1400" dirty="0">
                <a:solidFill>
                  <a:srgbClr val="002060"/>
                </a:solidFill>
                <a:latin typeface="Gisha" panose="020B0502040204020203" pitchFamily="34" charset="-79"/>
              </a:rPr>
            </a:br>
            <a:r>
              <a:rPr lang="he-IL" sz="1400" dirty="0">
                <a:solidFill>
                  <a:srgbClr val="002060"/>
                </a:solidFill>
                <a:latin typeface="Gisha" panose="020B0502040204020203" pitchFamily="34" charset="-79"/>
              </a:rPr>
              <a:t>חשיבות גבוהה, אך לא הגבוהה ביותר תסומן כך:</a:t>
            </a:r>
            <a:r>
              <a:rPr lang="en-US" sz="1400" dirty="0">
                <a:solidFill>
                  <a:srgbClr val="002060"/>
                </a:solidFill>
                <a:latin typeface="Gisha" panose="020B0502040204020203" pitchFamily="34" charset="-79"/>
              </a:rPr>
              <a:t> </a:t>
            </a:r>
            <a:br>
              <a:rPr lang="en-US" sz="1400" dirty="0">
                <a:solidFill>
                  <a:srgbClr val="002060"/>
                </a:solidFill>
                <a:latin typeface="Gisha" panose="020B0502040204020203" pitchFamily="34" charset="-79"/>
              </a:rPr>
            </a:br>
            <a:r>
              <a:rPr lang="he-IL" sz="1400" dirty="0">
                <a:solidFill>
                  <a:srgbClr val="002060"/>
                </a:solidFill>
                <a:latin typeface="Gisha" panose="020B0502040204020203" pitchFamily="34" charset="-79"/>
              </a:rPr>
              <a:t>חשיבות נמוכה מאוד תסומן כך:</a:t>
            </a:r>
          </a:p>
          <a:p>
            <a:pPr marL="342900" indent="-342900">
              <a:buFont typeface="Gisha" panose="020B0502040204020203" pitchFamily="34" charset="-79"/>
              <a:buChar char="&lt;"/>
            </a:pPr>
            <a:endParaRPr lang="he-IL" sz="1400" dirty="0">
              <a:solidFill>
                <a:srgbClr val="002060"/>
              </a:solidFill>
              <a:latin typeface="Gisha" panose="020B0502040204020203" pitchFamily="34" charset="-79"/>
            </a:endParaRPr>
          </a:p>
          <a:p>
            <a:pPr marL="342900" indent="-342900">
              <a:buFont typeface="Gisha" panose="020B0502040204020203" pitchFamily="34" charset="-79"/>
              <a:buChar char="&lt;"/>
            </a:pPr>
            <a:r>
              <a:rPr lang="he-IL" sz="1400" dirty="0">
                <a:solidFill>
                  <a:srgbClr val="002060"/>
                </a:solidFill>
                <a:latin typeface="Gisha" panose="020B0502040204020203" pitchFamily="34" charset="-79"/>
              </a:rPr>
              <a:t>בכל שעון סמני שני מחוגים:</a:t>
            </a:r>
            <a:br>
              <a:rPr lang="en-US" sz="1400" dirty="0">
                <a:solidFill>
                  <a:srgbClr val="002060"/>
                </a:solidFill>
                <a:latin typeface="Gisha" panose="020B0502040204020203" pitchFamily="34" charset="-79"/>
              </a:rPr>
            </a:br>
            <a:r>
              <a:rPr lang="he-IL" sz="1400" dirty="0">
                <a:solidFill>
                  <a:srgbClr val="002060"/>
                </a:solidFill>
                <a:latin typeface="Gisha" panose="020B0502040204020203" pitchFamily="34" charset="-79"/>
              </a:rPr>
              <a:t>- מחוג </a:t>
            </a:r>
            <a:r>
              <a:rPr lang="he-IL" sz="1400" b="1" dirty="0">
                <a:solidFill>
                  <a:schemeClr val="accent1"/>
                </a:solidFill>
                <a:latin typeface="Gisha" panose="020B0502040204020203" pitchFamily="34" charset="-79"/>
              </a:rPr>
              <a:t>כחול</a:t>
            </a:r>
            <a:r>
              <a:rPr lang="he-IL" sz="1400" dirty="0">
                <a:solidFill>
                  <a:srgbClr val="002060"/>
                </a:solidFill>
                <a:latin typeface="Gisha" panose="020B0502040204020203" pitchFamily="34" charset="-79"/>
              </a:rPr>
              <a:t> המסמן את עמדתך כעת.</a:t>
            </a:r>
            <a:br>
              <a:rPr lang="en-US" sz="1400" dirty="0">
                <a:solidFill>
                  <a:srgbClr val="002060"/>
                </a:solidFill>
                <a:latin typeface="Gisha" panose="020B0502040204020203" pitchFamily="34" charset="-79"/>
              </a:rPr>
            </a:br>
            <a:r>
              <a:rPr lang="he-IL" sz="1400" dirty="0">
                <a:solidFill>
                  <a:srgbClr val="002060"/>
                </a:solidFill>
                <a:latin typeface="Gisha" panose="020B0502040204020203" pitchFamily="34" charset="-79"/>
              </a:rPr>
              <a:t>- מחוג </a:t>
            </a:r>
            <a:r>
              <a:rPr lang="he-IL" sz="1400" b="1" dirty="0">
                <a:solidFill>
                  <a:srgbClr val="FF0000"/>
                </a:solidFill>
                <a:latin typeface="Gisha" panose="020B0502040204020203" pitchFamily="34" charset="-79"/>
              </a:rPr>
              <a:t>אדום</a:t>
            </a:r>
            <a:r>
              <a:rPr lang="he-IL" sz="1400" dirty="0">
                <a:solidFill>
                  <a:srgbClr val="002060"/>
                </a:solidFill>
                <a:latin typeface="Gisha" panose="020B0502040204020203" pitchFamily="34" charset="-79"/>
              </a:rPr>
              <a:t> המסמן את עמדתך כפי שהרגשת בתחילת המפגש היום.</a:t>
            </a:r>
          </a:p>
        </p:txBody>
      </p:sp>
      <p:grpSp>
        <p:nvGrpSpPr>
          <p:cNvPr id="40" name="קבוצה 39" descr="שיטת סימון לחשיבות גבוהה בעזרת חץ לימין">
            <a:extLst>
              <a:ext uri="{FF2B5EF4-FFF2-40B4-BE49-F238E27FC236}">
                <a16:creationId xmlns:a16="http://schemas.microsoft.com/office/drawing/2014/main" id="{FA6D80CD-C7F4-4410-99A7-CB87548679E3}"/>
              </a:ext>
            </a:extLst>
          </p:cNvPr>
          <p:cNvGrpSpPr/>
          <p:nvPr/>
        </p:nvGrpSpPr>
        <p:grpSpPr>
          <a:xfrm>
            <a:off x="7665936" y="1620138"/>
            <a:ext cx="539137" cy="224892"/>
            <a:chOff x="7080309" y="1753255"/>
            <a:chExt cx="539137" cy="224892"/>
          </a:xfrm>
        </p:grpSpPr>
        <p:pic>
          <p:nvPicPr>
            <p:cNvPr id="28" name="תמונה 27">
              <a:extLst>
                <a:ext uri="{FF2B5EF4-FFF2-40B4-BE49-F238E27FC236}">
                  <a16:creationId xmlns:a16="http://schemas.microsoft.com/office/drawing/2014/main" id="{72A2A4D9-DE28-4743-A5D7-0B0968B13163}"/>
                </a:ext>
              </a:extLst>
            </p:cNvPr>
            <p:cNvPicPr>
              <a:picLocks noChangeAspect="1"/>
            </p:cNvPicPr>
            <p:nvPr/>
          </p:nvPicPr>
          <p:blipFill rotWithShape="1">
            <a:blip r:embed="rId3"/>
            <a:srcRect b="45217"/>
            <a:stretch/>
          </p:blipFill>
          <p:spPr>
            <a:xfrm>
              <a:off x="7080309" y="1753255"/>
              <a:ext cx="539137" cy="224892"/>
            </a:xfrm>
            <a:prstGeom prst="rect">
              <a:avLst/>
            </a:prstGeom>
          </p:spPr>
        </p:pic>
        <p:cxnSp>
          <p:nvCxnSpPr>
            <p:cNvPr id="31" name="מחבר חץ ישר 30">
              <a:extLst>
                <a:ext uri="{FF2B5EF4-FFF2-40B4-BE49-F238E27FC236}">
                  <a16:creationId xmlns:a16="http://schemas.microsoft.com/office/drawing/2014/main" id="{B53C20EA-BB3D-4D38-9B56-35F9C70FA1F2}"/>
                </a:ext>
              </a:extLst>
            </p:cNvPr>
            <p:cNvCxnSpPr>
              <a:cxnSpLocks/>
            </p:cNvCxnSpPr>
            <p:nvPr/>
          </p:nvCxnSpPr>
          <p:spPr>
            <a:xfrm flipV="1">
              <a:off x="7349877" y="1907624"/>
              <a:ext cx="113121" cy="49445"/>
            </a:xfrm>
            <a:prstGeom prst="straightConnector1">
              <a:avLst/>
            </a:prstGeom>
            <a:ln w="6350">
              <a:headEnd w="sm" len="sm"/>
              <a:tailEnd type="triangle" w="sm" len="sm"/>
            </a:ln>
          </p:spPr>
          <p:style>
            <a:lnRef idx="1">
              <a:schemeClr val="accent1"/>
            </a:lnRef>
            <a:fillRef idx="0">
              <a:schemeClr val="accent1"/>
            </a:fillRef>
            <a:effectRef idx="0">
              <a:schemeClr val="accent1"/>
            </a:effectRef>
            <a:fontRef idx="minor">
              <a:schemeClr val="tx1"/>
            </a:fontRef>
          </p:style>
        </p:cxnSp>
      </p:grpSp>
      <p:grpSp>
        <p:nvGrpSpPr>
          <p:cNvPr id="47" name="קבוצה 46" descr="שיטת סימון לחשיבות נמוכה מאוד בעזרת חץ לשמאל">
            <a:extLst>
              <a:ext uri="{FF2B5EF4-FFF2-40B4-BE49-F238E27FC236}">
                <a16:creationId xmlns:a16="http://schemas.microsoft.com/office/drawing/2014/main" id="{FAA1EE8F-0BFC-4DA0-B9C9-DFF0C64C892B}"/>
              </a:ext>
            </a:extLst>
          </p:cNvPr>
          <p:cNvGrpSpPr/>
          <p:nvPr/>
        </p:nvGrpSpPr>
        <p:grpSpPr>
          <a:xfrm>
            <a:off x="8794441" y="1803040"/>
            <a:ext cx="539137" cy="224892"/>
            <a:chOff x="8794441" y="1803040"/>
            <a:chExt cx="539137" cy="224892"/>
          </a:xfrm>
        </p:grpSpPr>
        <p:pic>
          <p:nvPicPr>
            <p:cNvPr id="33" name="תמונה 32">
              <a:extLst>
                <a:ext uri="{FF2B5EF4-FFF2-40B4-BE49-F238E27FC236}">
                  <a16:creationId xmlns:a16="http://schemas.microsoft.com/office/drawing/2014/main" id="{707038E1-6CE4-4E12-ABD0-B14F9C9D88C6}"/>
                </a:ext>
              </a:extLst>
            </p:cNvPr>
            <p:cNvPicPr>
              <a:picLocks noChangeAspect="1"/>
            </p:cNvPicPr>
            <p:nvPr/>
          </p:nvPicPr>
          <p:blipFill rotWithShape="1">
            <a:blip r:embed="rId3"/>
            <a:srcRect b="45217"/>
            <a:stretch/>
          </p:blipFill>
          <p:spPr>
            <a:xfrm>
              <a:off x="8794441" y="1803040"/>
              <a:ext cx="539137" cy="224892"/>
            </a:xfrm>
            <a:prstGeom prst="rect">
              <a:avLst/>
            </a:prstGeom>
          </p:spPr>
        </p:pic>
        <p:cxnSp>
          <p:nvCxnSpPr>
            <p:cNvPr id="34" name="מחבר חץ ישר 33">
              <a:extLst>
                <a:ext uri="{FF2B5EF4-FFF2-40B4-BE49-F238E27FC236}">
                  <a16:creationId xmlns:a16="http://schemas.microsoft.com/office/drawing/2014/main" id="{697A70BF-9B0E-4F82-A258-EE6E96E0480B}"/>
                </a:ext>
              </a:extLst>
            </p:cNvPr>
            <p:cNvCxnSpPr>
              <a:cxnSpLocks/>
            </p:cNvCxnSpPr>
            <p:nvPr/>
          </p:nvCxnSpPr>
          <p:spPr>
            <a:xfrm flipH="1" flipV="1">
              <a:off x="8934449" y="1961479"/>
              <a:ext cx="121940" cy="41016"/>
            </a:xfrm>
            <a:prstGeom prst="straightConnector1">
              <a:avLst/>
            </a:prstGeom>
            <a:ln w="6350">
              <a:headEnd w="sm" len="sm"/>
              <a:tailEnd type="triangle" w="sm" len="sm"/>
            </a:ln>
          </p:spPr>
          <p:style>
            <a:lnRef idx="1">
              <a:schemeClr val="accent1"/>
            </a:lnRef>
            <a:fillRef idx="0">
              <a:schemeClr val="accent1"/>
            </a:fillRef>
            <a:effectRef idx="0">
              <a:schemeClr val="accent1"/>
            </a:effectRef>
            <a:fontRef idx="minor">
              <a:schemeClr val="tx1"/>
            </a:fontRef>
          </p:style>
        </p:cxnSp>
      </p:grpSp>
      <p:sp>
        <p:nvSpPr>
          <p:cNvPr id="10" name="תיבת טקסט 9">
            <a:extLst>
              <a:ext uri="{FF2B5EF4-FFF2-40B4-BE49-F238E27FC236}">
                <a16:creationId xmlns:a16="http://schemas.microsoft.com/office/drawing/2014/main" id="{AB9A23E8-00CB-4934-89D5-385CC2AB2056}"/>
              </a:ext>
            </a:extLst>
          </p:cNvPr>
          <p:cNvSpPr txBox="1"/>
          <p:nvPr/>
        </p:nvSpPr>
        <p:spPr>
          <a:xfrm>
            <a:off x="7385158" y="3204220"/>
            <a:ext cx="3912808" cy="646331"/>
          </a:xfrm>
          <a:prstGeom prst="rect">
            <a:avLst/>
          </a:prstGeom>
          <a:noFill/>
        </p:spPr>
        <p:txBody>
          <a:bodyPr wrap="square" rtlCol="1">
            <a:spAutoFit/>
          </a:bodyPr>
          <a:lstStyle/>
          <a:p>
            <a:pPr algn="ctr"/>
            <a:r>
              <a:rPr lang="he-IL" b="1" dirty="0">
                <a:latin typeface="Gisha" panose="020B0502040204020203" pitchFamily="34" charset="-79"/>
              </a:rPr>
              <a:t>שעון החשיבות</a:t>
            </a:r>
            <a:endParaRPr lang="he-IL" dirty="0">
              <a:latin typeface="Gisha" panose="020B0502040204020203" pitchFamily="34" charset="-79"/>
            </a:endParaRPr>
          </a:p>
          <a:p>
            <a:pPr algn="ctr"/>
            <a:r>
              <a:rPr lang="he-IL" dirty="0">
                <a:latin typeface="Gisha" panose="020B0502040204020203" pitchFamily="34" charset="-79"/>
              </a:rPr>
              <a:t>כמה הזירה הזו חשובה לדעתי?</a:t>
            </a:r>
          </a:p>
        </p:txBody>
      </p:sp>
      <p:sp>
        <p:nvSpPr>
          <p:cNvPr id="25" name="תיבת טקסט 24">
            <a:extLst>
              <a:ext uri="{FF2B5EF4-FFF2-40B4-BE49-F238E27FC236}">
                <a16:creationId xmlns:a16="http://schemas.microsoft.com/office/drawing/2014/main" id="{32DD3A83-A950-482F-9FE1-8BD0005B7B08}"/>
              </a:ext>
            </a:extLst>
          </p:cNvPr>
          <p:cNvSpPr txBox="1"/>
          <p:nvPr/>
        </p:nvSpPr>
        <p:spPr>
          <a:xfrm>
            <a:off x="1483437" y="3204221"/>
            <a:ext cx="4057336" cy="646331"/>
          </a:xfrm>
          <a:prstGeom prst="rect">
            <a:avLst/>
          </a:prstGeom>
          <a:noFill/>
        </p:spPr>
        <p:txBody>
          <a:bodyPr wrap="square" rtlCol="1">
            <a:spAutoFit/>
          </a:bodyPr>
          <a:lstStyle/>
          <a:p>
            <a:pPr algn="ctr" rtl="0"/>
            <a:r>
              <a:rPr lang="he-IL" b="1" dirty="0">
                <a:latin typeface="Gisha" panose="020B0502040204020203" pitchFamily="34" charset="-79"/>
              </a:rPr>
              <a:t>שעון הפעילות</a:t>
            </a:r>
          </a:p>
          <a:p>
            <a:pPr algn="ctr" rtl="0"/>
            <a:r>
              <a:rPr lang="he-IL" dirty="0">
                <a:latin typeface="Gisha" panose="020B0502040204020203" pitchFamily="34" charset="-79"/>
              </a:rPr>
              <a:t>כמה אני רוצה באופן אישי לפעול בזירה זו?</a:t>
            </a:r>
          </a:p>
        </p:txBody>
      </p:sp>
      <p:pic>
        <p:nvPicPr>
          <p:cNvPr id="26" name="תמונה 25" descr="שעון חשיבות: כמה הזירה הזו חשובה לדעתי">
            <a:extLst>
              <a:ext uri="{FF2B5EF4-FFF2-40B4-BE49-F238E27FC236}">
                <a16:creationId xmlns:a16="http://schemas.microsoft.com/office/drawing/2014/main" id="{F89C7D4C-B07B-4D29-863B-9A77DBE686DD}"/>
              </a:ext>
            </a:extLst>
          </p:cNvPr>
          <p:cNvPicPr>
            <a:picLocks noChangeAspect="1"/>
          </p:cNvPicPr>
          <p:nvPr/>
        </p:nvPicPr>
        <p:blipFill rotWithShape="1">
          <a:blip r:embed="rId3"/>
          <a:srcRect b="45217"/>
          <a:stretch/>
        </p:blipFill>
        <p:spPr>
          <a:xfrm>
            <a:off x="6378649" y="3771734"/>
            <a:ext cx="5925826" cy="2164213"/>
          </a:xfrm>
          <a:prstGeom prst="rect">
            <a:avLst/>
          </a:prstGeom>
        </p:spPr>
      </p:pic>
      <p:pic>
        <p:nvPicPr>
          <p:cNvPr id="27" name="תמונה 26" descr="שעון הפעילות: כמה אני רוצה באופן אישי לפעול בזירה זו?">
            <a:extLst>
              <a:ext uri="{FF2B5EF4-FFF2-40B4-BE49-F238E27FC236}">
                <a16:creationId xmlns:a16="http://schemas.microsoft.com/office/drawing/2014/main" id="{FA64193E-843B-4DF2-BDC0-24E55A3F76F0}"/>
              </a:ext>
            </a:extLst>
          </p:cNvPr>
          <p:cNvPicPr>
            <a:picLocks noChangeAspect="1"/>
          </p:cNvPicPr>
          <p:nvPr/>
        </p:nvPicPr>
        <p:blipFill rotWithShape="1">
          <a:blip r:embed="rId3"/>
          <a:srcRect b="45217"/>
          <a:stretch/>
        </p:blipFill>
        <p:spPr>
          <a:xfrm>
            <a:off x="549192" y="3771734"/>
            <a:ext cx="5925826" cy="2164213"/>
          </a:xfrm>
          <a:prstGeom prst="rect">
            <a:avLst/>
          </a:prstGeom>
        </p:spPr>
      </p:pic>
    </p:spTree>
    <p:extLst>
      <p:ext uri="{BB962C8B-B14F-4D97-AF65-F5344CB8AC3E}">
        <p14:creationId xmlns:p14="http://schemas.microsoft.com/office/powerpoint/2010/main" val="1839423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B6D1A076-BAA4-4A7D-8E68-451F49C30C46}"/>
              </a:ext>
            </a:extLst>
          </p:cNvPr>
          <p:cNvSpPr>
            <a:spLocks noGrp="1"/>
          </p:cNvSpPr>
          <p:nvPr>
            <p:ph type="title"/>
          </p:nvPr>
        </p:nvSpPr>
        <p:spPr/>
        <p:txBody>
          <a:bodyPr/>
          <a:lstStyle/>
          <a:p>
            <a:r>
              <a:rPr lang="he-IL" dirty="0">
                <a:cs typeface="+mn-cs"/>
              </a:rPr>
              <a:t>מכוונות שעונים – זירת ההשתתפות הפוליטית</a:t>
            </a:r>
          </a:p>
        </p:txBody>
      </p:sp>
      <p:sp>
        <p:nvSpPr>
          <p:cNvPr id="30" name="כותרת 2">
            <a:extLst>
              <a:ext uri="{FF2B5EF4-FFF2-40B4-BE49-F238E27FC236}">
                <a16:creationId xmlns:a16="http://schemas.microsoft.com/office/drawing/2014/main" id="{0774C910-A2CB-41E0-B1FE-7581469E6FDD}"/>
              </a:ext>
            </a:extLst>
          </p:cNvPr>
          <p:cNvSpPr txBox="1">
            <a:spLocks/>
          </p:cNvSpPr>
          <p:nvPr/>
        </p:nvSpPr>
        <p:spPr>
          <a:xfrm>
            <a:off x="894034" y="1134384"/>
            <a:ext cx="11080898" cy="898669"/>
          </a:xfrm>
          <a:prstGeom prst="rect">
            <a:avLst/>
          </a:prstGeom>
        </p:spPr>
        <p:txBody>
          <a:bodyPr anchor="ctr">
            <a:normAutofit/>
          </a:bodyPr>
          <a:lstStyle>
            <a:lvl1pPr algn="r" defTabSz="914400" rtl="1" eaLnBrk="1" latinLnBrk="0" hangingPunct="1">
              <a:lnSpc>
                <a:spcPct val="90000"/>
              </a:lnSpc>
              <a:spcBef>
                <a:spcPct val="0"/>
              </a:spcBef>
              <a:buNone/>
              <a:defRPr sz="3200" b="1" kern="1200">
                <a:solidFill>
                  <a:schemeClr val="bg1"/>
                </a:solidFill>
                <a:latin typeface="Gisha" panose="020B0502040204020203" pitchFamily="34" charset="-79"/>
                <a:ea typeface="+mj-ea"/>
                <a:cs typeface="Gisha" panose="020B0502040204020203" pitchFamily="34" charset="-79"/>
              </a:defRPr>
            </a:lvl1pPr>
          </a:lstStyle>
          <a:p>
            <a:r>
              <a:rPr lang="he-IL" dirty="0">
                <a:solidFill>
                  <a:srgbClr val="23B9D6"/>
                </a:solidFill>
                <a:cs typeface="+mn-cs"/>
              </a:rPr>
              <a:t>דוגמה:</a:t>
            </a:r>
          </a:p>
        </p:txBody>
      </p:sp>
      <p:sp>
        <p:nvSpPr>
          <p:cNvPr id="10" name="תיבת טקסט 9">
            <a:extLst>
              <a:ext uri="{FF2B5EF4-FFF2-40B4-BE49-F238E27FC236}">
                <a16:creationId xmlns:a16="http://schemas.microsoft.com/office/drawing/2014/main" id="{AB9A23E8-00CB-4934-89D5-385CC2AB2056}"/>
              </a:ext>
            </a:extLst>
          </p:cNvPr>
          <p:cNvSpPr txBox="1"/>
          <p:nvPr/>
        </p:nvSpPr>
        <p:spPr>
          <a:xfrm>
            <a:off x="7385158" y="2072106"/>
            <a:ext cx="3912808" cy="646331"/>
          </a:xfrm>
          <a:prstGeom prst="rect">
            <a:avLst/>
          </a:prstGeom>
          <a:noFill/>
        </p:spPr>
        <p:txBody>
          <a:bodyPr wrap="square" rtlCol="1">
            <a:spAutoFit/>
          </a:bodyPr>
          <a:lstStyle/>
          <a:p>
            <a:pPr algn="ctr"/>
            <a:r>
              <a:rPr lang="he-IL" b="1" dirty="0">
                <a:latin typeface="Gisha" panose="020B0502040204020203" pitchFamily="34" charset="-79"/>
              </a:rPr>
              <a:t>שעון החשיבות</a:t>
            </a:r>
            <a:endParaRPr lang="he-IL" dirty="0">
              <a:latin typeface="Gisha" panose="020B0502040204020203" pitchFamily="34" charset="-79"/>
            </a:endParaRPr>
          </a:p>
          <a:p>
            <a:pPr algn="ctr"/>
            <a:r>
              <a:rPr lang="he-IL" dirty="0">
                <a:latin typeface="Gisha" panose="020B0502040204020203" pitchFamily="34" charset="-79"/>
              </a:rPr>
              <a:t>כמה הזירה הזו חשובה לדעתי?</a:t>
            </a:r>
          </a:p>
        </p:txBody>
      </p:sp>
      <p:pic>
        <p:nvPicPr>
          <p:cNvPr id="26" name="תמונה 25" descr="דוגמא לסימון שעון חשיבות לכמה הזירה הזו חשובה לדעתי?">
            <a:extLst>
              <a:ext uri="{FF2B5EF4-FFF2-40B4-BE49-F238E27FC236}">
                <a16:creationId xmlns:a16="http://schemas.microsoft.com/office/drawing/2014/main" id="{F89C7D4C-B07B-4D29-863B-9A77DBE686DD}"/>
              </a:ext>
            </a:extLst>
          </p:cNvPr>
          <p:cNvPicPr>
            <a:picLocks noChangeAspect="1"/>
          </p:cNvPicPr>
          <p:nvPr/>
        </p:nvPicPr>
        <p:blipFill rotWithShape="1">
          <a:blip r:embed="rId3"/>
          <a:srcRect b="45217"/>
          <a:stretch/>
        </p:blipFill>
        <p:spPr>
          <a:xfrm>
            <a:off x="6378649" y="2639620"/>
            <a:ext cx="5925826" cy="2164213"/>
          </a:xfrm>
          <a:prstGeom prst="rect">
            <a:avLst/>
          </a:prstGeom>
        </p:spPr>
      </p:pic>
      <p:cxnSp>
        <p:nvCxnSpPr>
          <p:cNvPr id="4" name="מחבר חץ ישר 3">
            <a:extLst>
              <a:ext uri="{FF2B5EF4-FFF2-40B4-BE49-F238E27FC236}">
                <a16:creationId xmlns:a16="http://schemas.microsoft.com/office/drawing/2014/main" id="{76A47E93-F602-4DE1-9AE1-9743DC6863B2}"/>
              </a:ext>
              <a:ext uri="{C183D7F6-B498-43B3-948B-1728B52AA6E4}">
                <adec:decorative xmlns:adec="http://schemas.microsoft.com/office/drawing/2017/decorative" val="1"/>
              </a:ext>
            </a:extLst>
          </p:cNvPr>
          <p:cNvCxnSpPr>
            <a:cxnSpLocks/>
          </p:cNvCxnSpPr>
          <p:nvPr/>
        </p:nvCxnSpPr>
        <p:spPr>
          <a:xfrm flipH="1" flipV="1">
            <a:off x="8048625" y="4105750"/>
            <a:ext cx="1153646" cy="4049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מחבר חץ ישר 5">
            <a:extLst>
              <a:ext uri="{FF2B5EF4-FFF2-40B4-BE49-F238E27FC236}">
                <a16:creationId xmlns:a16="http://schemas.microsoft.com/office/drawing/2014/main" id="{FC00ED06-13F3-4311-83F7-F19A625A903F}"/>
              </a:ext>
              <a:ext uri="{C183D7F6-B498-43B3-948B-1728B52AA6E4}">
                <adec:decorative xmlns:adec="http://schemas.microsoft.com/office/drawing/2017/decorative" val="1"/>
              </a:ext>
            </a:extLst>
          </p:cNvPr>
          <p:cNvCxnSpPr>
            <a:cxnSpLocks/>
          </p:cNvCxnSpPr>
          <p:nvPr/>
        </p:nvCxnSpPr>
        <p:spPr>
          <a:xfrm flipV="1">
            <a:off x="9341562" y="3635985"/>
            <a:ext cx="907742" cy="8554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0" name="קבוצה 19" descr="דוגמא לסימון שעון פעילות לכמה אני רוצה באופן אישי לפעול בזירה זו">
            <a:extLst>
              <a:ext uri="{FF2B5EF4-FFF2-40B4-BE49-F238E27FC236}">
                <a16:creationId xmlns:a16="http://schemas.microsoft.com/office/drawing/2014/main" id="{B0209A7B-D86A-4EE0-94AD-3F86E3161908}"/>
              </a:ext>
            </a:extLst>
          </p:cNvPr>
          <p:cNvGrpSpPr/>
          <p:nvPr/>
        </p:nvGrpSpPr>
        <p:grpSpPr>
          <a:xfrm>
            <a:off x="549192" y="2072107"/>
            <a:ext cx="5925826" cy="2731726"/>
            <a:chOff x="549192" y="2072107"/>
            <a:chExt cx="5925826" cy="2731726"/>
          </a:xfrm>
        </p:grpSpPr>
        <p:sp>
          <p:nvSpPr>
            <p:cNvPr id="25" name="תיבת טקסט 24">
              <a:extLst>
                <a:ext uri="{FF2B5EF4-FFF2-40B4-BE49-F238E27FC236}">
                  <a16:creationId xmlns:a16="http://schemas.microsoft.com/office/drawing/2014/main" id="{32DD3A83-A950-482F-9FE1-8BD0005B7B08}"/>
                </a:ext>
              </a:extLst>
            </p:cNvPr>
            <p:cNvSpPr txBox="1"/>
            <p:nvPr/>
          </p:nvSpPr>
          <p:spPr>
            <a:xfrm>
              <a:off x="1483437" y="2072107"/>
              <a:ext cx="4057336" cy="646331"/>
            </a:xfrm>
            <a:prstGeom prst="rect">
              <a:avLst/>
            </a:prstGeom>
            <a:noFill/>
          </p:spPr>
          <p:txBody>
            <a:bodyPr wrap="square" rtlCol="1">
              <a:spAutoFit/>
            </a:bodyPr>
            <a:lstStyle/>
            <a:p>
              <a:pPr algn="ctr" rtl="0"/>
              <a:r>
                <a:rPr lang="he-IL" b="1" dirty="0">
                  <a:latin typeface="Gisha" panose="020B0502040204020203" pitchFamily="34" charset="-79"/>
                </a:rPr>
                <a:t>שעון הפעילות</a:t>
              </a:r>
            </a:p>
            <a:p>
              <a:pPr algn="ctr" rtl="0"/>
              <a:r>
                <a:rPr lang="he-IL" dirty="0">
                  <a:latin typeface="Gisha" panose="020B0502040204020203" pitchFamily="34" charset="-79"/>
                </a:rPr>
                <a:t>כמה אני רוצה באופן אישי לפעול בזירה זו?</a:t>
              </a:r>
            </a:p>
          </p:txBody>
        </p:sp>
        <p:pic>
          <p:nvPicPr>
            <p:cNvPr id="27" name="תמונה 26">
              <a:extLst>
                <a:ext uri="{FF2B5EF4-FFF2-40B4-BE49-F238E27FC236}">
                  <a16:creationId xmlns:a16="http://schemas.microsoft.com/office/drawing/2014/main" id="{FA64193E-843B-4DF2-BDC0-24E55A3F76F0}"/>
                </a:ext>
              </a:extLst>
            </p:cNvPr>
            <p:cNvPicPr>
              <a:picLocks noChangeAspect="1"/>
            </p:cNvPicPr>
            <p:nvPr/>
          </p:nvPicPr>
          <p:blipFill rotWithShape="1">
            <a:blip r:embed="rId3"/>
            <a:srcRect b="45217"/>
            <a:stretch/>
          </p:blipFill>
          <p:spPr>
            <a:xfrm>
              <a:off x="549192" y="2639620"/>
              <a:ext cx="5925826" cy="2164213"/>
            </a:xfrm>
            <a:prstGeom prst="rect">
              <a:avLst/>
            </a:prstGeom>
          </p:spPr>
        </p:pic>
        <p:cxnSp>
          <p:nvCxnSpPr>
            <p:cNvPr id="12" name="מחבר חץ ישר 11">
              <a:extLst>
                <a:ext uri="{FF2B5EF4-FFF2-40B4-BE49-F238E27FC236}">
                  <a16:creationId xmlns:a16="http://schemas.microsoft.com/office/drawing/2014/main" id="{F92B16BA-402F-4EDB-A5C4-C5AE1D9DF94C}"/>
                </a:ext>
              </a:extLst>
            </p:cNvPr>
            <p:cNvCxnSpPr>
              <a:cxnSpLocks/>
            </p:cNvCxnSpPr>
            <p:nvPr/>
          </p:nvCxnSpPr>
          <p:spPr>
            <a:xfrm flipH="1" flipV="1">
              <a:off x="2227729" y="4308221"/>
              <a:ext cx="1109831" cy="2792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מחבר חץ ישר 13">
              <a:extLst>
                <a:ext uri="{FF2B5EF4-FFF2-40B4-BE49-F238E27FC236}">
                  <a16:creationId xmlns:a16="http://schemas.microsoft.com/office/drawing/2014/main" id="{AE645620-9A65-4E9A-A62C-FC70DED5AAD4}"/>
                </a:ext>
              </a:extLst>
            </p:cNvPr>
            <p:cNvCxnSpPr>
              <a:cxnSpLocks/>
            </p:cNvCxnSpPr>
            <p:nvPr/>
          </p:nvCxnSpPr>
          <p:spPr>
            <a:xfrm flipH="1" flipV="1">
              <a:off x="2286000" y="4105750"/>
              <a:ext cx="1051560" cy="4426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0255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20">
            <a:extLst>
              <a:ext uri="{FF2B5EF4-FFF2-40B4-BE49-F238E27FC236}">
                <a16:creationId xmlns:a16="http://schemas.microsoft.com/office/drawing/2014/main" id="{5F0967F5-3883-43AB-9652-8E3FC0E07978}"/>
              </a:ext>
            </a:extLst>
          </p:cNvPr>
          <p:cNvSpPr>
            <a:spLocks noGrp="1"/>
          </p:cNvSpPr>
          <p:nvPr>
            <p:ph type="title"/>
          </p:nvPr>
        </p:nvSpPr>
        <p:spPr/>
        <p:txBody>
          <a:bodyPr/>
          <a:lstStyle/>
          <a:p>
            <a:r>
              <a:rPr lang="he-IL" dirty="0">
                <a:cs typeface="+mn-cs"/>
              </a:rPr>
              <a:t>פעולה אפקטיבית לשינוי חברתי בישראל</a:t>
            </a:r>
          </a:p>
        </p:txBody>
      </p:sp>
      <p:pic>
        <p:nvPicPr>
          <p:cNvPr id="4" name="תמונה 3" descr="ההשתתפות האזרחית החדשה תלויה בערכים ותשתית תפיסתית">
            <a:extLst>
              <a:ext uri="{FF2B5EF4-FFF2-40B4-BE49-F238E27FC236}">
                <a16:creationId xmlns:a16="http://schemas.microsoft.com/office/drawing/2014/main" id="{B02047FC-98C6-481B-BF66-EBC5F06162B6}"/>
              </a:ext>
            </a:extLst>
          </p:cNvPr>
          <p:cNvPicPr>
            <a:picLocks noChangeAspect="1"/>
          </p:cNvPicPr>
          <p:nvPr/>
        </p:nvPicPr>
        <p:blipFill>
          <a:blip r:embed="rId3"/>
          <a:stretch>
            <a:fillRect/>
          </a:stretch>
        </p:blipFill>
        <p:spPr>
          <a:xfrm>
            <a:off x="-1" y="1241586"/>
            <a:ext cx="12209445" cy="4583481"/>
          </a:xfrm>
          <a:prstGeom prst="rect">
            <a:avLst/>
          </a:prstGeom>
        </p:spPr>
      </p:pic>
    </p:spTree>
    <p:extLst>
      <p:ext uri="{BB962C8B-B14F-4D97-AF65-F5344CB8AC3E}">
        <p14:creationId xmlns:p14="http://schemas.microsoft.com/office/powerpoint/2010/main" val="3694630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20">
            <a:extLst>
              <a:ext uri="{FF2B5EF4-FFF2-40B4-BE49-F238E27FC236}">
                <a16:creationId xmlns:a16="http://schemas.microsoft.com/office/drawing/2014/main" id="{5F0967F5-3883-43AB-9652-8E3FC0E07978}"/>
              </a:ext>
            </a:extLst>
          </p:cNvPr>
          <p:cNvSpPr>
            <a:spLocks noGrp="1"/>
          </p:cNvSpPr>
          <p:nvPr>
            <p:ph type="title"/>
          </p:nvPr>
        </p:nvSpPr>
        <p:spPr/>
        <p:txBody>
          <a:bodyPr/>
          <a:lstStyle/>
          <a:p>
            <a:r>
              <a:rPr lang="he-IL" dirty="0">
                <a:cs typeface="+mn-cs"/>
              </a:rPr>
              <a:t>ערכי יסוד</a:t>
            </a:r>
          </a:p>
        </p:txBody>
      </p:sp>
      <p:pic>
        <p:nvPicPr>
          <p:cNvPr id="2" name="תמונה 1" descr="ערכי היסוד: &#10;כבוד האדם והאישה&#10;שוויון הזדמנויות&#10;סולידריות ושייכות&#10;דמוקרטיה&#10;אומץ ואחריות לחולל שינוי">
            <a:extLst>
              <a:ext uri="{FF2B5EF4-FFF2-40B4-BE49-F238E27FC236}">
                <a16:creationId xmlns:a16="http://schemas.microsoft.com/office/drawing/2014/main" id="{3DD8B3F5-79A1-43DC-A3FC-F8155F009DEE}"/>
              </a:ext>
            </a:extLst>
          </p:cNvPr>
          <p:cNvPicPr>
            <a:picLocks noChangeAspect="1"/>
          </p:cNvPicPr>
          <p:nvPr/>
        </p:nvPicPr>
        <p:blipFill>
          <a:blip r:embed="rId3"/>
          <a:stretch>
            <a:fillRect/>
          </a:stretch>
        </p:blipFill>
        <p:spPr>
          <a:xfrm>
            <a:off x="193798" y="1916299"/>
            <a:ext cx="11804403" cy="3025402"/>
          </a:xfrm>
          <a:prstGeom prst="rect">
            <a:avLst/>
          </a:prstGeom>
        </p:spPr>
      </p:pic>
    </p:spTree>
    <p:extLst>
      <p:ext uri="{BB962C8B-B14F-4D97-AF65-F5344CB8AC3E}">
        <p14:creationId xmlns:p14="http://schemas.microsoft.com/office/powerpoint/2010/main" val="4209686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20">
            <a:extLst>
              <a:ext uri="{FF2B5EF4-FFF2-40B4-BE49-F238E27FC236}">
                <a16:creationId xmlns:a16="http://schemas.microsoft.com/office/drawing/2014/main" id="{5F0967F5-3883-43AB-9652-8E3FC0E07978}"/>
              </a:ext>
            </a:extLst>
          </p:cNvPr>
          <p:cNvSpPr>
            <a:spLocks noGrp="1"/>
          </p:cNvSpPr>
          <p:nvPr>
            <p:ph type="title"/>
          </p:nvPr>
        </p:nvSpPr>
        <p:spPr/>
        <p:txBody>
          <a:bodyPr/>
          <a:lstStyle/>
          <a:p>
            <a:r>
              <a:rPr lang="he-IL" dirty="0">
                <a:cs typeface="+mn-cs"/>
              </a:rPr>
              <a:t>תפיסה תשתיתית</a:t>
            </a:r>
          </a:p>
        </p:txBody>
      </p:sp>
      <p:pic>
        <p:nvPicPr>
          <p:cNvPr id="3" name="תמונה 2" descr="תשתיות תפיסתיות:&#10;ידע ועמדות בסוגיות אזרחיות&#10;מוטיבציה להשתתפות אזרחית&#10;תפיסת תפקיד אזרחית&#10;תחושת מסוגלות להשתתפות אזרחית">
            <a:extLst>
              <a:ext uri="{FF2B5EF4-FFF2-40B4-BE49-F238E27FC236}">
                <a16:creationId xmlns:a16="http://schemas.microsoft.com/office/drawing/2014/main" id="{FB8D1A81-51EB-4243-8119-A29962819EA9}"/>
              </a:ext>
            </a:extLst>
          </p:cNvPr>
          <p:cNvPicPr>
            <a:picLocks noChangeAspect="1"/>
          </p:cNvPicPr>
          <p:nvPr/>
        </p:nvPicPr>
        <p:blipFill>
          <a:blip r:embed="rId3"/>
          <a:stretch>
            <a:fillRect/>
          </a:stretch>
        </p:blipFill>
        <p:spPr>
          <a:xfrm>
            <a:off x="2704031" y="1304178"/>
            <a:ext cx="8776770" cy="4351555"/>
          </a:xfrm>
          <a:prstGeom prst="rect">
            <a:avLst/>
          </a:prstGeom>
        </p:spPr>
      </p:pic>
    </p:spTree>
    <p:extLst>
      <p:ext uri="{BB962C8B-B14F-4D97-AF65-F5344CB8AC3E}">
        <p14:creationId xmlns:p14="http://schemas.microsoft.com/office/powerpoint/2010/main" val="1403437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תמונה 17">
            <a:extLst>
              <a:ext uri="{FF2B5EF4-FFF2-40B4-BE49-F238E27FC236}">
                <a16:creationId xmlns:a16="http://schemas.microsoft.com/office/drawing/2014/main" id="{FDCFAE64-2DD1-4FEE-B1B1-FAB66FBD6D2A}"/>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16728"/>
          <a:stretch/>
        </p:blipFill>
        <p:spPr>
          <a:xfrm>
            <a:off x="0" y="0"/>
            <a:ext cx="12192000" cy="6908800"/>
          </a:xfrm>
          <a:prstGeom prst="rect">
            <a:avLst/>
          </a:prstGeom>
        </p:spPr>
      </p:pic>
      <p:sp>
        <p:nvSpPr>
          <p:cNvPr id="22" name="מלבן 21" descr="כותרת שקופית: מהי פוליטיקה?">
            <a:extLst>
              <a:ext uri="{FF2B5EF4-FFF2-40B4-BE49-F238E27FC236}">
                <a16:creationId xmlns:a16="http://schemas.microsoft.com/office/drawing/2014/main" id="{E1577184-82EF-407B-8A9F-AFD53B042802}"/>
              </a:ext>
            </a:extLst>
          </p:cNvPr>
          <p:cNvSpPr/>
          <p:nvPr/>
        </p:nvSpPr>
        <p:spPr>
          <a:xfrm>
            <a:off x="0" y="159613"/>
            <a:ext cx="12192000" cy="856526"/>
          </a:xfrm>
          <a:prstGeom prst="rect">
            <a:avLst/>
          </a:prstGeom>
          <a:solidFill>
            <a:srgbClr val="E5C37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קבוצה 27">
            <a:extLst>
              <a:ext uri="{FF2B5EF4-FFF2-40B4-BE49-F238E27FC236}">
                <a16:creationId xmlns:a16="http://schemas.microsoft.com/office/drawing/2014/main" id="{CF497BFB-B203-4289-897E-4799F732037A}"/>
              </a:ext>
              <a:ext uri="{C183D7F6-B498-43B3-948B-1728B52AA6E4}">
                <adec:decorative xmlns:adec="http://schemas.microsoft.com/office/drawing/2017/decorative" val="1"/>
              </a:ext>
            </a:extLst>
          </p:cNvPr>
          <p:cNvGrpSpPr/>
          <p:nvPr/>
        </p:nvGrpSpPr>
        <p:grpSpPr>
          <a:xfrm>
            <a:off x="664580" y="1941689"/>
            <a:ext cx="6244220" cy="3860800"/>
            <a:chOff x="664580" y="1941689"/>
            <a:chExt cx="6244220" cy="3860800"/>
          </a:xfrm>
        </p:grpSpPr>
        <p:sp>
          <p:nvSpPr>
            <p:cNvPr id="26" name="מלבן 25">
              <a:extLst>
                <a:ext uri="{FF2B5EF4-FFF2-40B4-BE49-F238E27FC236}">
                  <a16:creationId xmlns:a16="http://schemas.microsoft.com/office/drawing/2014/main" id="{11044586-C58D-451F-8E28-34DE50E391FE}"/>
                </a:ext>
              </a:extLst>
            </p:cNvPr>
            <p:cNvSpPr/>
            <p:nvPr/>
          </p:nvSpPr>
          <p:spPr>
            <a:xfrm>
              <a:off x="664580" y="1941689"/>
              <a:ext cx="6244220" cy="3860800"/>
            </a:xfrm>
            <a:prstGeom prst="rect">
              <a:avLst/>
            </a:prstGeom>
            <a:solidFill>
              <a:srgbClr val="E5C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כותרת 19">
              <a:extLst>
                <a:ext uri="{FF2B5EF4-FFF2-40B4-BE49-F238E27FC236}">
                  <a16:creationId xmlns:a16="http://schemas.microsoft.com/office/drawing/2014/main" id="{F66AAD06-E6B4-4AF1-A6B9-70C50016823E}"/>
                </a:ext>
              </a:extLst>
            </p:cNvPr>
            <p:cNvSpPr txBox="1">
              <a:spLocks/>
            </p:cNvSpPr>
            <p:nvPr/>
          </p:nvSpPr>
          <p:spPr>
            <a:xfrm>
              <a:off x="785471" y="3429000"/>
              <a:ext cx="6002438" cy="898669"/>
            </a:xfrm>
            <a:prstGeom prst="rect">
              <a:avLst/>
            </a:prstGeom>
          </p:spPr>
          <p:txBody>
            <a:bodyPr anchor="ctr">
              <a:noAutofit/>
            </a:bodyPr>
            <a:lstStyle>
              <a:lvl1pPr algn="r" defTabSz="914400" rtl="1" eaLnBrk="1" latinLnBrk="0" hangingPunct="1">
                <a:lnSpc>
                  <a:spcPct val="90000"/>
                </a:lnSpc>
                <a:spcBef>
                  <a:spcPct val="0"/>
                </a:spcBef>
                <a:buNone/>
                <a:defRPr sz="3200" b="1" kern="1200">
                  <a:solidFill>
                    <a:schemeClr val="bg1"/>
                  </a:solidFill>
                  <a:latin typeface="Gisha" panose="020B0502040204020203" pitchFamily="34" charset="-79"/>
                  <a:ea typeface="+mj-ea"/>
                  <a:cs typeface="Gisha" panose="020B0502040204020203" pitchFamily="34" charset="-79"/>
                </a:defRPr>
              </a:lvl1pPr>
            </a:lstStyle>
            <a:p>
              <a:pPr>
                <a:lnSpc>
                  <a:spcPct val="100000"/>
                </a:lnSpc>
              </a:pPr>
              <a:r>
                <a:rPr lang="he-IL" sz="2800" b="0" dirty="0">
                  <a:solidFill>
                    <a:srgbClr val="201E3B"/>
                  </a:solidFill>
                  <a:cs typeface="+mn-cs"/>
                </a:rPr>
                <a:t>פּוֹלִיטִיקָה (מדיניות) היא פעילות שנעשית בתוך קבוצות על מנת לקבל החלטות משותפות מחייבות. פוליטיקה מתקיימת בחברה או במדינה ובכל קבוצה בה מתקבלות החלטות משותפות מחייבות הנוגעות לכלל חברי הקבוצה. </a:t>
              </a:r>
            </a:p>
            <a:p>
              <a:pPr algn="l">
                <a:lnSpc>
                  <a:spcPct val="100000"/>
                </a:lnSpc>
              </a:pPr>
              <a:endParaRPr lang="he-IL" sz="2800" b="0" dirty="0">
                <a:solidFill>
                  <a:srgbClr val="201E3B"/>
                </a:solidFill>
                <a:cs typeface="+mn-cs"/>
              </a:endParaRPr>
            </a:p>
            <a:p>
              <a:pPr algn="l">
                <a:lnSpc>
                  <a:spcPct val="100000"/>
                </a:lnSpc>
              </a:pPr>
              <a:r>
                <a:rPr lang="he-IL" sz="1400" b="0" i="1" dirty="0">
                  <a:solidFill>
                    <a:srgbClr val="201E3B"/>
                  </a:solidFill>
                  <a:cs typeface="+mn-cs"/>
                </a:rPr>
                <a:t>- ויקיפדיה</a:t>
              </a:r>
            </a:p>
          </p:txBody>
        </p:sp>
      </p:grpSp>
      <p:sp>
        <p:nvSpPr>
          <p:cNvPr id="29" name="כותרת 20">
            <a:extLst>
              <a:ext uri="{FF2B5EF4-FFF2-40B4-BE49-F238E27FC236}">
                <a16:creationId xmlns:a16="http://schemas.microsoft.com/office/drawing/2014/main" id="{30F1BEA4-C06B-4101-9759-1464D078BC57}"/>
              </a:ext>
            </a:extLst>
          </p:cNvPr>
          <p:cNvSpPr>
            <a:spLocks noGrp="1"/>
          </p:cNvSpPr>
          <p:nvPr>
            <p:ph type="title"/>
          </p:nvPr>
        </p:nvSpPr>
        <p:spPr>
          <a:xfrm>
            <a:off x="3228610" y="153955"/>
            <a:ext cx="3745942" cy="898669"/>
          </a:xfrm>
        </p:spPr>
        <p:txBody>
          <a:bodyPr/>
          <a:lstStyle/>
          <a:p>
            <a:r>
              <a:rPr lang="he-IL" dirty="0">
                <a:solidFill>
                  <a:srgbClr val="201E3B"/>
                </a:solidFill>
                <a:cs typeface="+mn-cs"/>
              </a:rPr>
              <a:t>מהי פוליטיקה?</a:t>
            </a:r>
          </a:p>
        </p:txBody>
      </p:sp>
    </p:spTree>
    <p:extLst>
      <p:ext uri="{BB962C8B-B14F-4D97-AF65-F5344CB8AC3E}">
        <p14:creationId xmlns:p14="http://schemas.microsoft.com/office/powerpoint/2010/main" val="70510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20">
            <a:extLst>
              <a:ext uri="{FF2B5EF4-FFF2-40B4-BE49-F238E27FC236}">
                <a16:creationId xmlns:a16="http://schemas.microsoft.com/office/drawing/2014/main" id="{5F0967F5-3883-43AB-9652-8E3FC0E07978}"/>
              </a:ext>
            </a:extLst>
          </p:cNvPr>
          <p:cNvSpPr>
            <a:spLocks noGrp="1"/>
          </p:cNvSpPr>
          <p:nvPr>
            <p:ph type="title"/>
          </p:nvPr>
        </p:nvSpPr>
        <p:spPr/>
        <p:txBody>
          <a:bodyPr/>
          <a:lstStyle/>
          <a:p>
            <a:r>
              <a:rPr lang="he-IL" dirty="0">
                <a:cs typeface="+mn-cs"/>
              </a:rPr>
              <a:t>השתתפות פוליטית</a:t>
            </a:r>
          </a:p>
        </p:txBody>
      </p:sp>
      <p:sp>
        <p:nvSpPr>
          <p:cNvPr id="13" name="תיבת טקסט 12">
            <a:extLst>
              <a:ext uri="{FF2B5EF4-FFF2-40B4-BE49-F238E27FC236}">
                <a16:creationId xmlns:a16="http://schemas.microsoft.com/office/drawing/2014/main" id="{80BF3A25-464E-4268-87E0-9F10F5D6EF01}"/>
              </a:ext>
            </a:extLst>
          </p:cNvPr>
          <p:cNvSpPr txBox="1"/>
          <p:nvPr/>
        </p:nvSpPr>
        <p:spPr>
          <a:xfrm>
            <a:off x="9436072" y="2736502"/>
            <a:ext cx="1917700" cy="954107"/>
          </a:xfrm>
          <a:prstGeom prst="rect">
            <a:avLst/>
          </a:prstGeom>
          <a:noFill/>
        </p:spPr>
        <p:txBody>
          <a:bodyPr wrap="square" rtlCol="1">
            <a:spAutoFit/>
          </a:bodyPr>
          <a:lstStyle/>
          <a:p>
            <a:r>
              <a:rPr lang="he-IL" sz="1400" b="1" dirty="0">
                <a:solidFill>
                  <a:schemeClr val="bg1"/>
                </a:solidFill>
                <a:latin typeface="Gisha" panose="020B0502040204020203" pitchFamily="34" charset="-79"/>
              </a:rPr>
              <a:t>בזירה זו פועל היחיד דרך גופים יציגים על מנת להשתתף ולהשפיע.</a:t>
            </a:r>
          </a:p>
        </p:txBody>
      </p:sp>
      <p:pic>
        <p:nvPicPr>
          <p:cNvPr id="7" name="תמונה 6">
            <a:extLst>
              <a:ext uri="{FF2B5EF4-FFF2-40B4-BE49-F238E27FC236}">
                <a16:creationId xmlns:a16="http://schemas.microsoft.com/office/drawing/2014/main" id="{6053CE4D-64DE-4D3E-8187-190D41F1E794}"/>
              </a:ext>
              <a:ext uri="{C183D7F6-B498-43B3-948B-1728B52AA6E4}">
                <adec:decorative xmlns:adec="http://schemas.microsoft.com/office/drawing/2017/decorative" val="1"/>
              </a:ext>
            </a:extLst>
          </p:cNvPr>
          <p:cNvPicPr>
            <a:picLocks noChangeAspect="1"/>
          </p:cNvPicPr>
          <p:nvPr/>
        </p:nvPicPr>
        <p:blipFill rotWithShape="1">
          <a:blip r:embed="rId3"/>
          <a:srcRect t="16119"/>
          <a:stretch/>
        </p:blipFill>
        <p:spPr>
          <a:xfrm>
            <a:off x="838201" y="1372664"/>
            <a:ext cx="8196608" cy="4344264"/>
          </a:xfrm>
          <a:prstGeom prst="rect">
            <a:avLst/>
          </a:prstGeom>
        </p:spPr>
      </p:pic>
    </p:spTree>
    <p:extLst>
      <p:ext uri="{BB962C8B-B14F-4D97-AF65-F5344CB8AC3E}">
        <p14:creationId xmlns:p14="http://schemas.microsoft.com/office/powerpoint/2010/main" val="315213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20">
            <a:extLst>
              <a:ext uri="{FF2B5EF4-FFF2-40B4-BE49-F238E27FC236}">
                <a16:creationId xmlns:a16="http://schemas.microsoft.com/office/drawing/2014/main" id="{5F0967F5-3883-43AB-9652-8E3FC0E07978}"/>
              </a:ext>
            </a:extLst>
          </p:cNvPr>
          <p:cNvSpPr>
            <a:spLocks noGrp="1"/>
          </p:cNvSpPr>
          <p:nvPr>
            <p:ph type="title"/>
          </p:nvPr>
        </p:nvSpPr>
        <p:spPr/>
        <p:txBody>
          <a:bodyPr/>
          <a:lstStyle/>
          <a:p>
            <a:r>
              <a:rPr lang="he-IL" dirty="0">
                <a:cs typeface="+mn-cs"/>
              </a:rPr>
              <a:t>נשים בפוליטיקה כמה דוגמאות</a:t>
            </a:r>
          </a:p>
        </p:txBody>
      </p:sp>
      <p:pic>
        <p:nvPicPr>
          <p:cNvPr id="5" name="תמונה 4" descr="אנגלה מרקל הקנצלר הפדרלי של גרמניה">
            <a:extLst>
              <a:ext uri="{FF2B5EF4-FFF2-40B4-BE49-F238E27FC236}">
                <a16:creationId xmlns:a16="http://schemas.microsoft.com/office/drawing/2014/main" id="{21E9FCD0-34E3-4D95-9FFB-8B0F52CD2679}"/>
              </a:ext>
              <a:ext uri="{C183D7F6-B498-43B3-948B-1728B52AA6E4}">
                <adec:decorative xmlns:adec="http://schemas.microsoft.com/office/drawing/2017/decorative" val="0"/>
              </a:ext>
            </a:extLst>
          </p:cNvPr>
          <p:cNvPicPr>
            <a:picLocks noChangeAspect="1"/>
          </p:cNvPicPr>
          <p:nvPr/>
        </p:nvPicPr>
        <p:blipFill rotWithShape="1">
          <a:blip r:embed="rId3"/>
          <a:srcRect l="8095" t="-1" r="7931" b="-850"/>
          <a:stretch/>
        </p:blipFill>
        <p:spPr>
          <a:xfrm>
            <a:off x="10342405" y="1418035"/>
            <a:ext cx="1502420" cy="1800000"/>
          </a:xfrm>
          <a:prstGeom prst="rect">
            <a:avLst/>
          </a:prstGeom>
        </p:spPr>
      </p:pic>
      <p:pic>
        <p:nvPicPr>
          <p:cNvPr id="8" name="תמונה 7" descr="הילרי קלינטון הגברת הראשונה של ארצות הברית לשעבר">
            <a:extLst>
              <a:ext uri="{FF2B5EF4-FFF2-40B4-BE49-F238E27FC236}">
                <a16:creationId xmlns:a16="http://schemas.microsoft.com/office/drawing/2014/main" id="{B061844E-22B2-4302-B81A-559AC282B9BC}"/>
              </a:ext>
              <a:ext uri="{C183D7F6-B498-43B3-948B-1728B52AA6E4}">
                <adec:decorative xmlns:adec="http://schemas.microsoft.com/office/drawing/2017/decorative" val="0"/>
              </a:ext>
            </a:extLst>
          </p:cNvPr>
          <p:cNvPicPr>
            <a:picLocks noChangeAspect="1"/>
          </p:cNvPicPr>
          <p:nvPr/>
        </p:nvPicPr>
        <p:blipFill rotWithShape="1">
          <a:blip r:embed="rId4"/>
          <a:srcRect b="12766"/>
          <a:stretch/>
        </p:blipFill>
        <p:spPr>
          <a:xfrm>
            <a:off x="6338599" y="3639964"/>
            <a:ext cx="1502420" cy="1800000"/>
          </a:xfrm>
          <a:prstGeom prst="rect">
            <a:avLst/>
          </a:prstGeom>
        </p:spPr>
      </p:pic>
      <p:pic>
        <p:nvPicPr>
          <p:cNvPr id="17" name="תמונה 16" descr="סתיו שפיר חברת כנסת לשעבר">
            <a:extLst>
              <a:ext uri="{FF2B5EF4-FFF2-40B4-BE49-F238E27FC236}">
                <a16:creationId xmlns:a16="http://schemas.microsoft.com/office/drawing/2014/main" id="{CF0718E7-A52D-4207-94BB-53194126716B}"/>
              </a:ext>
              <a:ext uri="{C183D7F6-B498-43B3-948B-1728B52AA6E4}">
                <adec:decorative xmlns:adec="http://schemas.microsoft.com/office/drawing/2017/decorative" val="0"/>
              </a:ext>
            </a:extLst>
          </p:cNvPr>
          <p:cNvPicPr>
            <a:picLocks noChangeAspect="1"/>
          </p:cNvPicPr>
          <p:nvPr/>
        </p:nvPicPr>
        <p:blipFill rotWithShape="1">
          <a:blip r:embed="rId5">
            <a:extLst>
              <a:ext uri="{28A0092B-C50C-407E-A947-70E740481C1C}">
                <a14:useLocalDpi xmlns:a14="http://schemas.microsoft.com/office/drawing/2010/main" val="0"/>
              </a:ext>
            </a:extLst>
          </a:blip>
          <a:srcRect l="11065" r="25500"/>
          <a:stretch/>
        </p:blipFill>
        <p:spPr>
          <a:xfrm>
            <a:off x="4336695" y="3639966"/>
            <a:ext cx="1502420" cy="1800000"/>
          </a:xfrm>
          <a:prstGeom prst="rect">
            <a:avLst/>
          </a:prstGeom>
        </p:spPr>
      </p:pic>
      <p:pic>
        <p:nvPicPr>
          <p:cNvPr id="19" name="תמונה 18" descr="איילת שקד שרת הפנים ">
            <a:extLst>
              <a:ext uri="{FF2B5EF4-FFF2-40B4-BE49-F238E27FC236}">
                <a16:creationId xmlns:a16="http://schemas.microsoft.com/office/drawing/2014/main" id="{07FA4083-44AC-4923-AB1F-2E965C610219}"/>
              </a:ext>
              <a:ext uri="{C183D7F6-B498-43B3-948B-1728B52AA6E4}">
                <adec:decorative xmlns:adec="http://schemas.microsoft.com/office/drawing/2017/decorative" val="0"/>
              </a:ext>
            </a:extLst>
          </p:cNvPr>
          <p:cNvPicPr>
            <a:picLocks noChangeAspect="1"/>
          </p:cNvPicPr>
          <p:nvPr/>
        </p:nvPicPr>
        <p:blipFill rotWithShape="1">
          <a:blip r:embed="rId6">
            <a:extLst>
              <a:ext uri="{28A0092B-C50C-407E-A947-70E740481C1C}">
                <a14:useLocalDpi xmlns:a14="http://schemas.microsoft.com/office/drawing/2010/main" val="0"/>
              </a:ext>
            </a:extLst>
          </a:blip>
          <a:srcRect l="22922" r="22867"/>
          <a:stretch/>
        </p:blipFill>
        <p:spPr>
          <a:xfrm>
            <a:off x="8335604" y="3639964"/>
            <a:ext cx="1502420" cy="1800000"/>
          </a:xfrm>
          <a:prstGeom prst="rect">
            <a:avLst/>
          </a:prstGeom>
        </p:spPr>
      </p:pic>
      <p:pic>
        <p:nvPicPr>
          <p:cNvPr id="21" name="תמונה 20" descr="סאנה מרין ראש ממשלת פינלנד">
            <a:extLst>
              <a:ext uri="{FF2B5EF4-FFF2-40B4-BE49-F238E27FC236}">
                <a16:creationId xmlns:a16="http://schemas.microsoft.com/office/drawing/2014/main" id="{319E3086-4F62-460F-8D1F-8593A7D748A2}"/>
              </a:ext>
              <a:ext uri="{C183D7F6-B498-43B3-948B-1728B52AA6E4}">
                <adec:decorative xmlns:adec="http://schemas.microsoft.com/office/drawing/2017/decorative" val="0"/>
              </a:ext>
            </a:extLst>
          </p:cNvPr>
          <p:cNvPicPr>
            <a:picLocks noChangeAspect="1"/>
          </p:cNvPicPr>
          <p:nvPr/>
        </p:nvPicPr>
        <p:blipFill rotWithShape="1">
          <a:blip r:embed="rId7">
            <a:extLst>
              <a:ext uri="{28A0092B-C50C-407E-A947-70E740481C1C}">
                <a14:useLocalDpi xmlns:a14="http://schemas.microsoft.com/office/drawing/2010/main" val="0"/>
              </a:ext>
            </a:extLst>
          </a:blip>
          <a:srcRect l="23258" r="26741"/>
          <a:stretch/>
        </p:blipFill>
        <p:spPr>
          <a:xfrm>
            <a:off x="2334791" y="3639964"/>
            <a:ext cx="1502420" cy="1800000"/>
          </a:xfrm>
          <a:prstGeom prst="rect">
            <a:avLst/>
          </a:prstGeom>
        </p:spPr>
      </p:pic>
      <p:pic>
        <p:nvPicPr>
          <p:cNvPr id="26" name="תמונה 25" descr="ג'סינדה ארדרן ראש ממשלת ניו זילנד ">
            <a:extLst>
              <a:ext uri="{FF2B5EF4-FFF2-40B4-BE49-F238E27FC236}">
                <a16:creationId xmlns:a16="http://schemas.microsoft.com/office/drawing/2014/main" id="{98ABF4CD-D8DA-4697-BE57-B27182FEA9F4}"/>
              </a:ext>
              <a:ext uri="{C183D7F6-B498-43B3-948B-1728B52AA6E4}">
                <adec:decorative xmlns:adec="http://schemas.microsoft.com/office/drawing/2017/decorative" val="0"/>
              </a:ext>
            </a:extLst>
          </p:cNvPr>
          <p:cNvPicPr>
            <a:picLocks noChangeAspect="1"/>
          </p:cNvPicPr>
          <p:nvPr/>
        </p:nvPicPr>
        <p:blipFill rotWithShape="1">
          <a:blip r:embed="rId8"/>
          <a:srcRect l="1007" t="1959" r="2928" b="4603"/>
          <a:stretch/>
        </p:blipFill>
        <p:spPr>
          <a:xfrm>
            <a:off x="8335604" y="1418035"/>
            <a:ext cx="1502420" cy="1799998"/>
          </a:xfrm>
          <a:prstGeom prst="rect">
            <a:avLst/>
          </a:prstGeom>
        </p:spPr>
      </p:pic>
      <p:pic>
        <p:nvPicPr>
          <p:cNvPr id="27" name="תמונה 26" descr="אלן ג'ונסון סירליף נשיאת ליבריה לשעבר">
            <a:extLst>
              <a:ext uri="{FF2B5EF4-FFF2-40B4-BE49-F238E27FC236}">
                <a16:creationId xmlns:a16="http://schemas.microsoft.com/office/drawing/2014/main" id="{D8A0AE2D-C2D3-4466-B1B6-9DC9B0E3A378}"/>
              </a:ext>
              <a:ext uri="{C183D7F6-B498-43B3-948B-1728B52AA6E4}">
                <adec:decorative xmlns:adec="http://schemas.microsoft.com/office/drawing/2017/decorative" val="0"/>
              </a:ext>
            </a:extLst>
          </p:cNvPr>
          <p:cNvPicPr>
            <a:picLocks noChangeAspect="1"/>
          </p:cNvPicPr>
          <p:nvPr/>
        </p:nvPicPr>
        <p:blipFill rotWithShape="1">
          <a:blip r:embed="rId9">
            <a:extLst>
              <a:ext uri="{28A0092B-C50C-407E-A947-70E740481C1C}">
                <a14:useLocalDpi xmlns:a14="http://schemas.microsoft.com/office/drawing/2010/main" val="0"/>
              </a:ext>
            </a:extLst>
          </a:blip>
          <a:srcRect b="18965"/>
          <a:stretch/>
        </p:blipFill>
        <p:spPr>
          <a:xfrm>
            <a:off x="4331797" y="1446294"/>
            <a:ext cx="1502421" cy="1771739"/>
          </a:xfrm>
          <a:prstGeom prst="rect">
            <a:avLst/>
          </a:prstGeom>
        </p:spPr>
      </p:pic>
      <p:pic>
        <p:nvPicPr>
          <p:cNvPr id="3" name="תמונה 2" descr="יפה בן דויד מזכירה כללית בהסתדרות המורים">
            <a:extLst>
              <a:ext uri="{FF2B5EF4-FFF2-40B4-BE49-F238E27FC236}">
                <a16:creationId xmlns:a16="http://schemas.microsoft.com/office/drawing/2014/main" id="{F7C09105-BC10-4E61-848A-ED4E051CB4E0}"/>
              </a:ext>
              <a:ext uri="{C183D7F6-B498-43B3-948B-1728B52AA6E4}">
                <adec:decorative xmlns:adec="http://schemas.microsoft.com/office/drawing/2017/decorative" val="0"/>
              </a:ext>
            </a:extLst>
          </p:cNvPr>
          <p:cNvPicPr>
            <a:picLocks noChangeAspect="1"/>
          </p:cNvPicPr>
          <p:nvPr/>
        </p:nvPicPr>
        <p:blipFill rotWithShape="1">
          <a:blip r:embed="rId10">
            <a:extLst>
              <a:ext uri="{28A0092B-C50C-407E-A947-70E740481C1C}">
                <a14:useLocalDpi xmlns:a14="http://schemas.microsoft.com/office/drawing/2010/main" val="0"/>
              </a:ext>
            </a:extLst>
          </a:blip>
          <a:srcRect l="26319" r="26706"/>
          <a:stretch/>
        </p:blipFill>
        <p:spPr>
          <a:xfrm>
            <a:off x="332886" y="1446294"/>
            <a:ext cx="1502421" cy="1800000"/>
          </a:xfrm>
          <a:prstGeom prst="rect">
            <a:avLst/>
          </a:prstGeom>
        </p:spPr>
      </p:pic>
      <p:pic>
        <p:nvPicPr>
          <p:cNvPr id="6" name="תמונה 5" descr="אורלי לוי אבוקסיס חברת כנסת ">
            <a:extLst>
              <a:ext uri="{FF2B5EF4-FFF2-40B4-BE49-F238E27FC236}">
                <a16:creationId xmlns:a16="http://schemas.microsoft.com/office/drawing/2014/main" id="{3C457E58-89AF-41A9-B9A6-188CE91391A1}"/>
              </a:ext>
              <a:ext uri="{C183D7F6-B498-43B3-948B-1728B52AA6E4}">
                <adec:decorative xmlns:adec="http://schemas.microsoft.com/office/drawing/2017/decorative" val="0"/>
              </a:ext>
            </a:extLst>
          </p:cNvPr>
          <p:cNvPicPr>
            <a:picLocks noChangeAspect="1"/>
          </p:cNvPicPr>
          <p:nvPr/>
        </p:nvPicPr>
        <p:blipFill rotWithShape="1">
          <a:blip r:embed="rId11">
            <a:extLst>
              <a:ext uri="{28A0092B-C50C-407E-A947-70E740481C1C}">
                <a14:useLocalDpi xmlns:a14="http://schemas.microsoft.com/office/drawing/2010/main" val="0"/>
              </a:ext>
            </a:extLst>
          </a:blip>
          <a:srcRect l="24197" r="24572"/>
          <a:stretch/>
        </p:blipFill>
        <p:spPr>
          <a:xfrm>
            <a:off x="6338599" y="1446294"/>
            <a:ext cx="1502420" cy="1771739"/>
          </a:xfrm>
          <a:prstGeom prst="rect">
            <a:avLst/>
          </a:prstGeom>
        </p:spPr>
      </p:pic>
      <p:pic>
        <p:nvPicPr>
          <p:cNvPr id="10" name="תמונה 9" descr="זינב אבו סויד">
            <a:extLst>
              <a:ext uri="{FF2B5EF4-FFF2-40B4-BE49-F238E27FC236}">
                <a16:creationId xmlns:a16="http://schemas.microsoft.com/office/drawing/2014/main" id="{3732F719-EBB7-40A7-BEB4-293158829BD4}"/>
              </a:ext>
              <a:ext uri="{C183D7F6-B498-43B3-948B-1728B52AA6E4}">
                <adec:decorative xmlns:adec="http://schemas.microsoft.com/office/drawing/2017/decorative" val="0"/>
              </a:ext>
            </a:extLst>
          </p:cNvPr>
          <p:cNvPicPr>
            <a:picLocks noChangeAspect="1"/>
          </p:cNvPicPr>
          <p:nvPr/>
        </p:nvPicPr>
        <p:blipFill rotWithShape="1">
          <a:blip r:embed="rId12">
            <a:extLst>
              <a:ext uri="{28A0092B-C50C-407E-A947-70E740481C1C}">
                <a14:useLocalDpi xmlns:a14="http://schemas.microsoft.com/office/drawing/2010/main" val="0"/>
              </a:ext>
            </a:extLst>
          </a:blip>
          <a:srcRect l="26994" r="24597"/>
          <a:stretch/>
        </p:blipFill>
        <p:spPr>
          <a:xfrm>
            <a:off x="2329892" y="1446294"/>
            <a:ext cx="1549109" cy="1800000"/>
          </a:xfrm>
          <a:prstGeom prst="rect">
            <a:avLst/>
          </a:prstGeom>
        </p:spPr>
      </p:pic>
      <p:pic>
        <p:nvPicPr>
          <p:cNvPr id="12" name="תמונה 11" descr="טל אוחנה ראש מועצת ירוחם">
            <a:extLst>
              <a:ext uri="{FF2B5EF4-FFF2-40B4-BE49-F238E27FC236}">
                <a16:creationId xmlns:a16="http://schemas.microsoft.com/office/drawing/2014/main" id="{853A392D-DC95-464D-84D3-B81E8473056E}"/>
              </a:ext>
              <a:ext uri="{C183D7F6-B498-43B3-948B-1728B52AA6E4}">
                <adec:decorative xmlns:adec="http://schemas.microsoft.com/office/drawing/2017/decorative" val="0"/>
              </a:ext>
            </a:extLst>
          </p:cNvPr>
          <p:cNvPicPr>
            <a:picLocks noChangeAspect="1"/>
          </p:cNvPicPr>
          <p:nvPr/>
        </p:nvPicPr>
        <p:blipFill rotWithShape="1">
          <a:blip r:embed="rId13">
            <a:extLst>
              <a:ext uri="{28A0092B-C50C-407E-A947-70E740481C1C}">
                <a14:useLocalDpi xmlns:a14="http://schemas.microsoft.com/office/drawing/2010/main" val="0"/>
              </a:ext>
            </a:extLst>
          </a:blip>
          <a:srcRect t="7598" b="14264"/>
          <a:stretch/>
        </p:blipFill>
        <p:spPr>
          <a:xfrm>
            <a:off x="328850" y="3639964"/>
            <a:ext cx="1501560" cy="1800001"/>
          </a:xfrm>
          <a:prstGeom prst="rect">
            <a:avLst/>
          </a:prstGeom>
        </p:spPr>
      </p:pic>
      <p:pic>
        <p:nvPicPr>
          <p:cNvPr id="2" name="Picture 6" descr="אילה ויצנר">
            <a:extLst>
              <a:ext uri="{FF2B5EF4-FFF2-40B4-BE49-F238E27FC236}">
                <a16:creationId xmlns:a16="http://schemas.microsoft.com/office/drawing/2014/main" id="{3F158A9A-0200-41CE-BDA0-2F617A5D2C49}"/>
              </a:ext>
              <a:ext uri="{C183D7F6-B498-43B3-948B-1728B52AA6E4}">
                <adec:decorative xmlns:adec="http://schemas.microsoft.com/office/drawing/2017/decorative" val="0"/>
              </a:ext>
            </a:extLst>
          </p:cNvPr>
          <p:cNvPicPr>
            <a:picLocks noChangeAspect="1"/>
          </p:cNvPicPr>
          <p:nvPr/>
        </p:nvPicPr>
        <p:blipFill rotWithShape="1">
          <a:blip r:embed="rId14">
            <a:extLst>
              <a:ext uri="{28A0092B-C50C-407E-A947-70E740481C1C}">
                <a14:useLocalDpi xmlns:a14="http://schemas.microsoft.com/office/drawing/2010/main" val="0"/>
              </a:ext>
            </a:extLst>
          </a:blip>
          <a:srcRect t="10155"/>
          <a:stretch/>
        </p:blipFill>
        <p:spPr>
          <a:xfrm>
            <a:off x="10332609" y="3639962"/>
            <a:ext cx="1512216" cy="1800002"/>
          </a:xfrm>
          <a:prstGeom prst="rect">
            <a:avLst/>
          </a:prstGeom>
        </p:spPr>
      </p:pic>
    </p:spTree>
    <p:extLst>
      <p:ext uri="{BB962C8B-B14F-4D97-AF65-F5344CB8AC3E}">
        <p14:creationId xmlns:p14="http://schemas.microsoft.com/office/powerpoint/2010/main" val="1211697438"/>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223355135047184FAFE4334FDBA3247C" ma:contentTypeVersion="15" ma:contentTypeDescription="צור מסמך חדש." ma:contentTypeScope="" ma:versionID="bb84bc470f53275c4d88bc87090112f8">
  <xsd:schema xmlns:xsd="http://www.w3.org/2001/XMLSchema" xmlns:xs="http://www.w3.org/2001/XMLSchema" xmlns:p="http://schemas.microsoft.com/office/2006/metadata/properties" xmlns:ns2="b7d5ec08-307a-4de5-bbac-14d3dd5d8476" xmlns:ns3="90205708-f6f3-48ef-8a8c-55612c790c8d" targetNamespace="http://schemas.microsoft.com/office/2006/metadata/properties" ma:root="true" ma:fieldsID="cbfcf35c404113fb071e938678884e3f" ns2:_="" ns3:_="">
    <xsd:import namespace="b7d5ec08-307a-4de5-bbac-14d3dd5d8476"/>
    <xsd:import namespace="90205708-f6f3-48ef-8a8c-55612c790c8d"/>
    <xsd:element name="properties">
      <xsd:complexType>
        <xsd:sequence>
          <xsd:element name="documentManagement">
            <xsd:complexType>
              <xsd:all>
                <xsd:element ref="ns2:MediaServiceMetadata" minOccurs="0"/>
                <xsd:element ref="ns2:MediaServiceFastMetadata" minOccurs="0"/>
                <xsd:element ref="ns2:_x05e6__x05e2__x05d3__x0020__x05d1__x05e0__x05d9__x05d4__x05d5__x05dc__x0020__x05de__x05ea__x05e0__x05d3__x05d1__x05d9__x05dd_" minOccurs="0"/>
                <xsd:element ref="ns2:_x05d0__x05d5__x05db__x05dc__x05d5__x05e1__x05d9__x05d9__x05ea__x0020__x05d9__x05e2__x05d3_"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d5ec08-307a-4de5-bbac-14d3dd5d84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x05e6__x05e2__x05d3__x0020__x05d1__x05e0__x05d9__x05d4__x05d5__x05dc__x0020__x05de__x05ea__x05e0__x05d3__x05d1__x05d9__x05dd_" ma:index="10" nillable="true" ma:displayName="צעד בניהול מתנדבים" ma:default="כללי" ma:internalName="_x05e6__x05e2__x05d3__x0020__x05d1__x05e0__x05d9__x05d4__x05d5__x05dc__x0020__x05de__x05ea__x05e0__x05d3__x05d1__x05d9__x05dd_">
      <xsd:complexType>
        <xsd:complexContent>
          <xsd:extension base="dms:MultiChoice">
            <xsd:sequence>
              <xsd:element name="Value" maxOccurs="unbounded" minOccurs="0" nillable="true">
                <xsd:simpleType>
                  <xsd:restriction base="dms:Choice">
                    <xsd:enumeration value="איתור צרכים"/>
                    <xsd:enumeration value="הגדרת תפקיד"/>
                    <xsd:enumeration value="גיוס"/>
                    <xsd:enumeration value="מיון"/>
                    <xsd:enumeration value="קליטה"/>
                    <xsd:enumeration value="שימור"/>
                    <xsd:enumeration value="משוב"/>
                    <xsd:enumeration value="הוקרה"/>
                    <xsd:enumeration value="סיום"/>
                    <xsd:enumeration value="כללי"/>
                  </xsd:restriction>
                </xsd:simpleType>
              </xsd:element>
            </xsd:sequence>
          </xsd:extension>
        </xsd:complexContent>
      </xsd:complexType>
    </xsd:element>
    <xsd:element name="_x05d0__x05d5__x05db__x05dc__x05d5__x05e1__x05d9__x05d9__x05ea__x0020__x05d9__x05e2__x05d3_" ma:index="11" nillable="true" ma:displayName="אוכלוסיית יעד" ma:default="כללי" ma:internalName="_x05d0__x05d5__x05db__x05dc__x05d5__x05e1__x05d9__x05d9__x05ea__x0020__x05d9__x05e2__x05d3_">
      <xsd:complexType>
        <xsd:complexContent>
          <xsd:extension base="dms:MultiChoice">
            <xsd:sequence>
              <xsd:element name="Value" maxOccurs="unbounded" minOccurs="0" nillable="true">
                <xsd:simpleType>
                  <xsd:restriction base="dms:Choice">
                    <xsd:enumeration value="כללי"/>
                    <xsd:enumeration value="הגיל השלישי"/>
                    <xsd:enumeration value="צעירים"/>
                    <xsd:enumeration value="נוער"/>
                    <xsd:enumeration value="ילדים"/>
                    <xsd:enumeration value="מוגבלויות"/>
                    <xsd:enumeration value="משפחות"/>
                  </xsd:restriction>
                </xsd:simpleType>
              </xsd:element>
            </xsd:sequence>
          </xsd:extension>
        </xsd:complexContent>
      </xsd:complex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0205708-f6f3-48ef-8a8c-55612c790c8d" elementFormDefault="qualified">
    <xsd:import namespace="http://schemas.microsoft.com/office/2006/documentManagement/types"/>
    <xsd:import namespace="http://schemas.microsoft.com/office/infopath/2007/PartnerControls"/>
    <xsd:element name="SharedWithUsers" ma:index="17" nillable="true" ma:displayName="משותף עם"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משותף עם פרטים"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05e6__x05e2__x05d3__x0020__x05d1__x05e0__x05d9__x05d4__x05d5__x05dc__x0020__x05de__x05ea__x05e0__x05d3__x05d1__x05d9__x05dd_ xmlns="b7d5ec08-307a-4de5-bbac-14d3dd5d8476">
      <Value>כללי</Value>
    </_x05e6__x05e2__x05d3__x0020__x05d1__x05e0__x05d9__x05d4__x05d5__x05dc__x0020__x05de__x05ea__x05e0__x05d3__x05d1__x05d9__x05dd_>
    <_x05d0__x05d5__x05db__x05dc__x05d5__x05e1__x05d9__x05d9__x05ea__x0020__x05d9__x05e2__x05d3_ xmlns="b7d5ec08-307a-4de5-bbac-14d3dd5d8476">
      <Value>כללי</Value>
    </_x05d0__x05d5__x05db__x05dc__x05d5__x05e1__x05d9__x05d9__x05ea__x0020__x05d9__x05e2__x05d3_>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736739-BD57-43B5-8781-5D49E196AD9E}"/>
</file>

<file path=customXml/itemProps2.xml><?xml version="1.0" encoding="utf-8"?>
<ds:datastoreItem xmlns:ds="http://schemas.openxmlformats.org/officeDocument/2006/customXml" ds:itemID="{EB554DCC-0831-4D58-9F90-67E32583E56B}">
  <ds:schemaRefs>
    <ds:schemaRef ds:uri="http://schemas.openxmlformats.org/package/2006/metadata/core-properties"/>
    <ds:schemaRef ds:uri="http://purl.org/dc/elements/1.1/"/>
    <ds:schemaRef ds:uri="http://www.w3.org/XML/1998/namespace"/>
    <ds:schemaRef ds:uri="b7d5ec08-307a-4de5-bbac-14d3dd5d8476"/>
    <ds:schemaRef ds:uri="http://schemas.microsoft.com/office/2006/documentManagement/types"/>
    <ds:schemaRef ds:uri="http://schemas.microsoft.com/office/2006/metadata/properties"/>
    <ds:schemaRef ds:uri="http://schemas.microsoft.com/office/infopath/2007/PartnerControls"/>
    <ds:schemaRef ds:uri="90205708-f6f3-48ef-8a8c-55612c790c8d"/>
    <ds:schemaRef ds:uri="http://purl.org/dc/dcmitype/"/>
    <ds:schemaRef ds:uri="http://purl.org/dc/terms/"/>
  </ds:schemaRefs>
</ds:datastoreItem>
</file>

<file path=customXml/itemProps3.xml><?xml version="1.0" encoding="utf-8"?>
<ds:datastoreItem xmlns:ds="http://schemas.openxmlformats.org/officeDocument/2006/customXml" ds:itemID="{3EC236FA-BB1E-4427-A0DC-CF445DB0E2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17857</TotalTime>
  <Words>5833</Words>
  <Application>Microsoft Office PowerPoint</Application>
  <PresentationFormat>מסך רחב</PresentationFormat>
  <Paragraphs>490</Paragraphs>
  <Slides>33</Slides>
  <Notes>32</Notes>
  <HiddenSlides>0</HiddenSlides>
  <MMClips>1</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33</vt:i4>
      </vt:variant>
    </vt:vector>
  </HeadingPairs>
  <TitlesOfParts>
    <vt:vector size="39" baseType="lpstr">
      <vt:lpstr>Alef</vt:lpstr>
      <vt:lpstr>Arial</vt:lpstr>
      <vt:lpstr>Calibri</vt:lpstr>
      <vt:lpstr>Calibri Light</vt:lpstr>
      <vt:lpstr>Gisha</vt:lpstr>
      <vt:lpstr>ערכת נושא Office</vt:lpstr>
      <vt:lpstr>משפיעות!  תכנית מפגשים בנושא ההשתתפות האזרחית החדשה של צעירים בישראל </vt:lpstr>
      <vt:lpstr>המסע שלנו - תכנית 'משפיעות!' של צעירות בראש</vt:lpstr>
      <vt:lpstr>המחוון להשתתפות אזרחית חדשה</vt:lpstr>
      <vt:lpstr>פעולה אפקטיבית לשינוי חברתי בישראל</vt:lpstr>
      <vt:lpstr>ערכי יסוד</vt:lpstr>
      <vt:lpstr>תפיסה תשתיתית</vt:lpstr>
      <vt:lpstr>מהי פוליטיקה?</vt:lpstr>
      <vt:lpstr>השתתפות פוליטית</vt:lpstr>
      <vt:lpstr>נשים בפוליטיקה כמה דוגמאות</vt:lpstr>
      <vt:lpstr>נשים בפוליטיקה. כמה דוגמאות</vt:lpstr>
      <vt:lpstr>נשים בפוליטיקה.. כמה דוגמאות</vt:lpstr>
      <vt:lpstr>נשים בפוליטיקה... כמה דוגמאות</vt:lpstr>
      <vt:lpstr>נשים בפוליטיקה.... כמה דוגמאות</vt:lpstr>
      <vt:lpstr>נשים בפוליטיקה..... כמה דוגמאות</vt:lpstr>
      <vt:lpstr>נשים בפוליטיקה...... כמה דוגמאות</vt:lpstr>
      <vt:lpstr>נשים בפוליטיקה....... כמה דוגמאות</vt:lpstr>
      <vt:lpstr>נשים בפוליטיקה........ כמה דוגמאות</vt:lpstr>
      <vt:lpstr>נשים בפוליטיקה......... כמה דוגמאות</vt:lpstr>
      <vt:lpstr>נשים בפוליטיקה.......... כמה דוגמאות</vt:lpstr>
      <vt:lpstr>נשים בפוליטיקה........... כמה דוגמאות</vt:lpstr>
      <vt:lpstr>נשים בפוליטיקה............ כמה דוגמאות</vt:lpstr>
      <vt:lpstr>ייצוג נשי בכנסת ישראל</vt:lpstr>
      <vt:lpstr>השתתפות פוליטית:</vt:lpstr>
      <vt:lpstr>לובי 99</vt:lpstr>
      <vt:lpstr>התפקדות למפלגות</vt:lpstr>
      <vt:lpstr>מפלגות צעירים</vt:lpstr>
      <vt:lpstr>פניות לנציגי ציבור – 1#</vt:lpstr>
      <vt:lpstr>פניות לנציגי ציבור – 2#</vt:lpstr>
      <vt:lpstr>ועדים (ועד בית | ועד עובדים | כיתה | מתנ"ס | יישוב)</vt:lpstr>
      <vt:lpstr>תופסות עמדה</vt:lpstr>
      <vt:lpstr>איך היה?</vt:lpstr>
      <vt:lpstr>מכוונות שעונים - זירת ההשתתפות הפוליטית</vt:lpstr>
      <vt:lpstr>מכוונות שעונים – זירת ההשתתפות הפוליטית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מפגש חמישי השתתפות פוליטית</dc:title>
  <dc:subject>הזירה הפוליטית</dc:subject>
  <dc:creator>תמר פוקס</dc:creator>
  <cp:lastModifiedBy>אדיר דוד מנדל</cp:lastModifiedBy>
  <cp:revision>275</cp:revision>
  <dcterms:created xsi:type="dcterms:W3CDTF">2020-02-18T12:22:43Z</dcterms:created>
  <dcterms:modified xsi:type="dcterms:W3CDTF">2021-07-31T17:07:04Z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0x010100223355135047184FAFE4334FDBA3247C</vt:lpwstr>
  </property>
</Properties>
</file>